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968" autoAdjust="0"/>
  </p:normalViewPr>
  <p:slideViewPr>
    <p:cSldViewPr snapToGrid="0">
      <p:cViewPr varScale="1">
        <p:scale>
          <a:sx n="125" d="100"/>
          <a:sy n="125" d="100"/>
        </p:scale>
        <p:origin x="1620" y="64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F10DF-C8F9-4693-8D6F-8781B3D15068}" type="datetimeFigureOut">
              <a:rPr lang="en-AU" smtClean="0"/>
              <a:t>18/09/2024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4E923-192D-4F59-AC24-C9835F856D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6550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วันนี้เราจะพูดเรื่อง</a:t>
            </a: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การตรวจสุขภาพในออสเตรเลีย: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การตรวจสุขภาพคืออะไร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ทำไมคุณจึงต้องได้รับการตรวจสุขภาพ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เมื่อไรที่คุณจำเป็นต้องได้รับการตรวจสุขภาพ 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คุณสามารถทำการนัดหมายได้อย่างไร </a:t>
            </a:r>
          </a:p>
          <a:p>
            <a:endParaRPr lang="en-AU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วันนี้คุณจะเรียนรู้เกี่ยวกับ </a:t>
            </a: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การตรวจสุขภาพที่สำคัญ 4 อย่าง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 สำหรับ</a:t>
            </a:r>
            <a:r>
              <a:rPr lang="th-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ผู้หญิง</a:t>
            </a:r>
            <a:endParaRPr lang="en-AU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en-AU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4E923-192D-4F59-AC24-C9835F856D96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5379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การตรวจคัดกรองมะเร็งปากมดลูกคืออะไร?</a:t>
            </a:r>
            <a:endParaRPr lang="en-AU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lvl="0"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การตรวจคัดกรองมะเร็งปากมดลูกทำได้รวดเร็วและง่าย เป็นการตรวจว่าคุณมีเอชพีวีซึ่งเป็นไวรัสที่เป็นสาเหตุทำให้เป็นโรคมะเร็งหรือไม่ </a:t>
            </a:r>
          </a:p>
          <a:p>
            <a:pPr lvl="0"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พยาบาลหรือแพทย์จะค่อยๆ เก็บตัวอย่างจากปากมดลูกของคุณ  คุณจะไม่รู้สึกเจ็บ และใช้เวลาเพียงสองสามวินาทีเท่านั้น</a:t>
            </a:r>
          </a:p>
          <a:p>
            <a:pPr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คุณอาจสามารถตรวจสอบได้ด้วยตนเอง หากคุณต้องการตรวจด้วยตนเอง โปรดถามแพทย์หรือพยาบาลของคุณเกี่ยวกับเรื่องนี้ </a:t>
            </a:r>
          </a:p>
          <a:p>
            <a:pPr defTabSz="910651" rtl="0"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หากคุณรับการตรวจดังกล่าวเป็นประจำ</a:t>
            </a: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 จะเป็นการป้องกันที่ดีที่สุด 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จากการเป็นมะเร็งปากมดลูก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4E923-192D-4F59-AC24-C9835F856D96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5183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ฉันควรจะเริ่มรับการตรวจนี้เมิ่อไร?</a:t>
            </a:r>
            <a:endParaRPr lang="en-AU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หากคุณอายุระหว่าง 25 และ 74 ปี คุณจำเป็นต้องรับการตรวจคัดกรองมะเร็งปากมดลูกทุกๆ 5 ปี หากคุณไม่ทราบว่าคุณต้องรับการตรวจครั้งต่อไปเมื่อไร โปรดถามแพทย์หรือพยาบาลของคุณ</a:t>
            </a:r>
          </a:p>
          <a:p>
            <a:pPr lvl="0"/>
            <a:endParaRPr lang="en-AU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rtl="0"/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ฉันจะไปรับการตรวจนี้ได้ที่ไหน?*</a:t>
            </a:r>
            <a:endParaRPr lang="en-AU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lvl="0"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นี่คือสถานที่ห้าแห่งที่แพทย์หรือพยาบาลสามารถให้การตรวจคัดกรองแก่คุณได้:</a:t>
            </a:r>
          </a:p>
          <a:p>
            <a:pPr marL="227663" indent="-227663" rtl="0">
              <a:buAutoNum type="arabicPeriod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คลินิกแพทย์</a:t>
            </a:r>
          </a:p>
          <a:p>
            <a:pPr marL="227663" indent="-227663" rtl="0">
              <a:buAutoNum type="arabicPeriod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ศูนย์สุขภาพชุมชน</a:t>
            </a:r>
          </a:p>
          <a:p>
            <a:pPr marL="227663" indent="-227663" rtl="0">
              <a:buAutoNum type="arabicPeriod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ศูนย์สุขภาพ</a:t>
            </a:r>
            <a:r>
              <a:rPr lang="th-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ผู้หญิง</a:t>
            </a:r>
            <a:endParaRPr lang="th" sz="1200" b="0" i="0" u="none" strike="noStrike" dirty="0">
              <a:highlight>
                <a:srgbClr val="000000">
                  <a:alpha val="0"/>
                </a:srgbClr>
              </a:highlight>
              <a:latin typeface="Cordia New" panose="020B0304020202020204" pitchFamily="34" charset="-34"/>
              <a:ea typeface="Cordia New"/>
              <a:cs typeface="Cordia New" panose="020B0304020202020204" pitchFamily="34" charset="-34"/>
            </a:endParaRPr>
          </a:p>
          <a:p>
            <a:pPr marL="227663" indent="-227663" rtl="0">
              <a:buAutoNum type="arabicPeriod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คลินิกวางแผนครอบครัว</a:t>
            </a:r>
          </a:p>
          <a:p>
            <a:pPr marL="227663" indent="-227663" rtl="0">
              <a:buAutoNum type="arabicPeriod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คลินิกสุขภาพด้านเพศสัมพันธ์</a:t>
            </a:r>
          </a:p>
          <a:p>
            <a:endParaRPr lang="en-AU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rtl="0"/>
            <a:r>
              <a:rPr lang="th" sz="1200" b="0" i="1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*หมายเหตุถึงผู้</a:t>
            </a:r>
            <a:r>
              <a:rPr lang="th-TH" sz="1200" b="0" i="1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ดำเนินการอภิปราย</a:t>
            </a:r>
            <a:r>
              <a:rPr lang="th" sz="1200" b="0" i="1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: โปรดให้ตัวอย่างคลินิกและศูนย์ท้องถิ่นที่</a:t>
            </a:r>
            <a:r>
              <a:rPr lang="th-TH" sz="1200" b="0" i="1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ผู้หญิง</a:t>
            </a:r>
            <a:r>
              <a:rPr lang="th" sz="1200" b="0" i="1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สามารถไปรับการตรวจได้</a:t>
            </a:r>
          </a:p>
          <a:p>
            <a:endParaRPr lang="en-AU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defTabSz="910651" rtl="0">
              <a:defRPr/>
            </a:pP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การรับการตรวจคัดกรองมะเร็งปากมดลูกทุกห้าปีสามารถช่วยชีวิตคุณได้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4E923-192D-4F59-AC24-C9835F856D96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4943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หากฉันคิดว่ามีอะไรบางอย่างผิดปกติ ฉันต้องรอจนกว่าจะถึงกำหนดไปพบแพทย์หรือพยาบาลครั้งต่อไปหรือไม่?</a:t>
            </a:r>
          </a:p>
          <a:p>
            <a:pPr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ไม่ หากมีอะไรกำลังเกิดขึ้นกับร่างกายของคุณซึ่ง</a:t>
            </a: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ไม่ใช่สิ่งปกติสำหรับคุณ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 เช่น: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เลือดออก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ของเหลวผิดปกติไหลออกจากช่องคลอด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อาการปวดเจ็บในท้องน้อย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อาการปวดเจ็บหลังการมีเพศสัมพันธ์</a:t>
            </a:r>
          </a:p>
          <a:p>
            <a:pPr rtl="0"/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คุณจำเป็นต้องไปพบแพทย์หรือพยาบาลโดยเร็วที่สุดเท่าที่จะสามารถทำได้</a:t>
            </a:r>
            <a:endParaRPr lang="th" sz="1200" b="0" i="0" u="none" strike="noStrike" dirty="0">
              <a:highlight>
                <a:srgbClr val="000000">
                  <a:alpha val="0"/>
                </a:srgbClr>
              </a:highlight>
              <a:latin typeface="Cordia New" panose="020B0304020202020204" pitchFamily="34" charset="-34"/>
              <a:ea typeface="Cordia New"/>
              <a:cs typeface="Cordia New" panose="020B0304020202020204" pitchFamily="34" charset="-34"/>
            </a:endParaRPr>
          </a:p>
          <a:p>
            <a:r>
              <a:rPr lang="en-AU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4E923-192D-4F59-AC24-C9835F856D96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2486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การทดสอบที่ตรวจหามะเร็งในเต้านมของคุณ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4E923-192D-4F59-AC24-C9835F856D96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92306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มะเร็งเต้านมคืออะไร?</a:t>
            </a:r>
          </a:p>
          <a:p>
            <a:pPr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มะเร็งเต้านมคือมะเร็งที่เกิดขึ้นในเต้านม นี่เป็นโรคมะเร็งที่พบมากที่สุดสำหรับ</a:t>
            </a:r>
            <a:r>
              <a:rPr lang="th-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ผู้หญิง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ในออสเตรเลีย และสามารถเกิดขึ้นได้กับคนทุกวัย </a:t>
            </a:r>
          </a:p>
          <a:p>
            <a:pPr rtl="0"/>
            <a:r>
              <a:rPr lang="th-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ผู้หญิง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 1 ใน 7 คนในออสเตรเลียจะเป็นมะเร็งเต้านมในช่วงเวลาหนึ่งใดในชีวิตของพวกเขา</a:t>
            </a:r>
          </a:p>
          <a:p>
            <a:endParaRPr lang="en-AU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rtl="0"/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เหตุใดจึงเป็นเรื่องสำคัญที่ควรตรวจพบมะเร็งเต้านมเสียแต่เนิ่นๆ?</a:t>
            </a:r>
          </a:p>
          <a:p>
            <a:pPr defTabSz="910651" rtl="0"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หากคุณตรวจพบมะเร็งเต้านมเสียแต่เนิ่นๆ เป็นโอกาสดีที่คุณจะหายป่วยเร็วขึ้น มะเร็งจะมีขนาดเล็กกว่าและจะมีวิธีรักษาได้หลายวิธี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4E923-192D-4F59-AC24-C9835F856D96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07024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คุณจำเป็นต้องรู้จักเต้านมของคุณดี เพื่อที่คุณจะได้สามารถสังเกตเห็นความเปลี่ยนแปลงในเต้านมข้างใดข้างหนึ่ง </a:t>
            </a:r>
          </a:p>
          <a:p>
            <a:pPr lvl="0"/>
            <a:endParaRPr lang="en-AU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rtl="0"/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ฉันจำเป็นต้องทราบเรื่องอะไรบ้างเกี่ยวกับเต้านมของฉัน?</a:t>
            </a:r>
          </a:p>
          <a:p>
            <a:pPr defTabSz="910651" rtl="0"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เป็นความคิดที่ดีที่ควรตรวจดูเต้านมของคุณในกระจกและเรียนรู้: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ลักษณะหน้าตาเต้านมเป็นอย่างไร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รูปทรง ขนาดและสีของเต้านม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คลำเต้านมแล้วรู้สึกอย่างไร </a:t>
            </a:r>
          </a:p>
          <a:p>
            <a:endParaRPr lang="en-AU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lvl="0"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การเปลี่ยนแปลงส่วนมากในเต้านม </a:t>
            </a: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ไม่ใช่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 มะเร็งเต้านม</a:t>
            </a:r>
          </a:p>
          <a:p>
            <a:pPr lvl="0" rtl="0"/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แต่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 หากคุณสังเกตเห็นการเปลี่ยนแปลง คุณต้องให้แพทย์หรือพยาบาลตรวจโดยเร็วที่สุดเท่าที่จะสามารถทำได้</a:t>
            </a:r>
          </a:p>
          <a:p>
            <a:pPr lvl="0"/>
            <a:endParaRPr lang="en-AU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4E923-192D-4F59-AC24-C9835F856D96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34842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วิธีหนึ่งที่จะตรวจหาการเปลี่ยนแปลงในเต้านมแต่เนิ่นๆ คือการตรวจเต้านมของคุณทุกเดือน</a:t>
            </a:r>
          </a:p>
          <a:p>
            <a:endParaRPr lang="en-AU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rtl="0"/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ฉันจะตรวจเต้านมของฉันได้อย่างไร? </a:t>
            </a:r>
            <a:endParaRPr lang="en-AU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ตรวจรูปทรง สีและขนาดของเต้านมของคุณเดือนละครั้ง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เป็นการดีที่สุดที่ควรตรวจเต้านมของคุณสองสามวันหลังจากหมดรอบเดือน (ประจำเดือน)</a:t>
            </a:r>
            <a: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 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ตั้งคำเตือนไว้ในโทรศัพท์หรือกาปฏิทินของคุณเพื่อการตรวจเต้านมในวันที่เดียวกันของทุกๆ เดือน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ใช้ฝ่ามือแบนราบคลำเต้านมของคุณขณะอาบน้ำฝักบัวหรือนอนราบ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คอยระวังหากมีก้อนและการเปลี่ยนแปลงที่ผิวหนังหรือหัวนม หรือมีผื่นแดง เจ็บ หรือมีของเหลวไหลออกมาจากหัวนม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ตรวจสอบให้แน่ใจว่าคุณคลำทั่วบริเวณเต้านม จากไหปลาร้าลงไปจนถึงท้อง รวมทั้งรักแร้ของคุณ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คุณสามารถ </a:t>
            </a: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ขอร้องให้แพทย์หรือพยาบาลแสดงวิธีการตรวจเต้านม</a:t>
            </a:r>
            <a:endParaRPr lang="en-AU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AU" sz="1200" b="0" i="0" u="sng" kern="1200" dirty="0">
              <a:solidFill>
                <a:schemeClr val="tx1"/>
              </a:solidFill>
              <a:effectLst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pPr marL="0" indent="0" rtl="0">
              <a:buFont typeface="Arial" panose="020B0604020202020204" pitchFamily="34" charset="0"/>
              <a:buNone/>
            </a:pPr>
            <a:r>
              <a:rPr lang="th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ไม่มีวิธีไหนที่ถูกหรือผิดในการคลำเต้านม - เป็นเรื่องสำคัญที่คุณจะต้องหาวิธีที่คุณถนัด และต้องกระทำอย่างสม่ำเสมอ</a:t>
            </a:r>
            <a:endParaRPr lang="en-AU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en-AU" i="1" strike="sngStrike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4E923-192D-4F59-AC24-C9835F856D96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4036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อีกวิธีหนึ่งของการหาการเปลี่ยนแปลงในเต้านมคือการตรวจคัดกรองเต้านมทุกๆ สองปี</a:t>
            </a:r>
          </a:p>
          <a:p>
            <a:endParaRPr lang="en-AU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rtl="0"/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การตรวจคัดกรองเต้านมคืออะไร?</a:t>
            </a:r>
            <a:endParaRPr lang="en-AU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lvl="0"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การตรวจคัดกรองเต้านมคือการตรวจแมมโมแกรมเพื่อหามะเร็งเต้านม  การตรวจแมมโมแกรมคือการถ่ายภาพด้านในของเต้านม การตรวจแมมโมแกรมแสดงให้เห็นการเปลี่ยนแปลงที่เล็กน้อยมากจนคุณหรือแพทย์หรือพยาบาลไม่สามารถคลำหรือมองเห็นได้</a:t>
            </a:r>
          </a:p>
          <a:p>
            <a:endParaRPr lang="en-AU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rtl="0"/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ฉันควรรับการตรวจแมมโมแกรมเมื่อไร?</a:t>
            </a:r>
            <a:endParaRPr lang="en-AU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หากคุณอายุระหว่าง 50-74 ปี คุณจำเป็นต้อง</a:t>
            </a: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รับการตรวจแมมโมแกรมทุกๆ 2 ปี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 BreastScreen Australia (เบร็สท์สกรีน ออสเตรเลีย) ให้บริการแมมโมแกรมฟรี หากคุณไม่มีอาการของมะเร็งเต้านม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หากคุณอายุระหว่าง 40-49 ปีหรือเกิน 74 ปี คุณอาจ</a:t>
            </a: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เลือกได้ว่าจะรับการตรวจแมมโมแกรมหรือไม่</a:t>
            </a:r>
            <a:endParaRPr lang="en-AU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หากคุณอายุต่ำกว่า 40  ปี แพทย์ของคุณอาจขอให้คุณรับการตรวจแมมโมแกรม หากเขาคิดว่าคุณจำเป็นต้องกระทำดังกล่าว หรือในกรณีที่มีคนอื่นในครอบครัวของคุณเคยเป็นมะเร็งเต้านมมาก่อน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การรับการตรวจแมมโมแกรมกระทำได้เฉพาะผู้มีอายุ 35 ปีขึ้นไปเท่านั้น</a:t>
            </a:r>
          </a:p>
          <a:p>
            <a:pPr lvl="0"/>
            <a:endParaRPr lang="en-AU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rtl="0"/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ฉันจะทำวันนัดเพื่อรับการตรวจแมมโมแกรมได้อย่างไร?</a:t>
            </a:r>
          </a:p>
          <a:p>
            <a:pPr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เพื่อที่จะนัดวันรับการตรวจคัดกรองเต้านม โปรดโทร</a:t>
            </a:r>
            <a:r>
              <a:rPr lang="th-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ติดต่อ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 BreastScreen Australia ที่หมายเลข 13 20 50 หมายเลขนี้จะเชื่อมคุณกับบริการ BreastScreen ในท้องถิ่นของคุณ</a:t>
            </a:r>
          </a:p>
          <a:p>
            <a:pPr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นอกจากนั้น คุณยังสามารถจองวันนัดได้ทางออนไลน์ที่ www.breastscreen.org.au</a:t>
            </a:r>
          </a:p>
          <a:p>
            <a:endParaRPr lang="en-AU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rtl="0"/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ต้องการล่ามหรือไม่?</a:t>
            </a:r>
          </a:p>
          <a:p>
            <a:pPr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หากคุณต้องการล่าม โปรดโทรไปที่บริการแปลและล่าม (TIS National) ที่หมายเลข 131 450 แล้วขอให้เจ้าหน้าที่ต่อสายไปที่ BreastScreen ในรัฐ/มณฑลของคุณ</a:t>
            </a:r>
          </a:p>
          <a:p>
            <a:pPr lvl="0"/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4E923-192D-4F59-AC24-C9835F856D96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53059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ทำไมจึงเป็นเรื่องสำคัญนักที่จะรับการตรวจคัดกรองเต้านม? </a:t>
            </a:r>
          </a:p>
          <a:p>
            <a:pPr defTabSz="910651" rtl="0"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การรับการตรวจคัดกรองเต้านมอย่างสม่ำเสมอทำให้สามารถตรวจพบมะเร็งส่วนมากตั้งแต่เนิ่นๆ และป้องกันการเสียชีวิต</a:t>
            </a:r>
            <a:endParaRPr lang="en-AU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หากตรวจพบมะเร็งเต้านมแต่เนิ่นๆ มะเร็งอาจจะยังมีขนาดเล็กและรักษาให้หายได้ </a:t>
            </a:r>
          </a:p>
          <a:p>
            <a:pPr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นี่เป็นการช่วยให้คุณกลับมีสุขภาพแข็งแรง และมีความสุขกับชีวิตและครอบครัว</a:t>
            </a:r>
          </a:p>
          <a:p>
            <a:endParaRPr lang="en-AU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rtl="0"/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หากคุณพบการเปลี่ยนแปลงใดๆ ในเต้านมของคุณ โปรดไปพบแพทย์หรือพยาบาลของคุณโดยเร็วที่สุดเท่าที่คุณจะสามารถทำได้  </a:t>
            </a:r>
          </a:p>
          <a:p>
            <a:endParaRPr lang="en-AU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4E923-192D-4F59-AC24-C9835F856D96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37310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การทดสอบที่ตรวจหามะเร็งในลำไส้ของคุณ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4E923-192D-4F59-AC24-C9835F856D96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8452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 rtl="0">
              <a:defRPr/>
            </a:pPr>
            <a:r>
              <a:rPr lang="th" sz="12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ร่างกายของฉัน สุขภาพของฉัน</a:t>
            </a:r>
            <a:r>
              <a:rPr lang="th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ป็นชุดเครื่องมือด้านการศึกษาเพื่อช่วยให้องค์กรและนักการศึกษาส่งมอบข้อมูลด้านสุขภาพให้กับผู้หญิงที่ภูมิหลังเป็นผู้อพยพและผู้ลี้ภัย และส่งเสริมให้มีการสนทนากับสตรีเกี่ยวกับสุขภาพของพวกเขาด้วย </a:t>
            </a:r>
          </a:p>
          <a:p>
            <a:pPr defTabSz="966612" rtl="0">
              <a:lnSpc>
                <a:spcPct val="90000"/>
              </a:lnSpc>
              <a:spcBef>
                <a:spcPts val="634"/>
              </a:spcBef>
              <a:defRPr/>
            </a:pPr>
            <a:r>
              <a:rPr lang="th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ชุดเครื่องมือนี้เป็นชุดการนำเสนอส่วนขยายเกี่ยวกับหัวข้อด้านสุขภาพที่สำคัญ เช่น การใช้ชีวิตอย่างมีสุขภาพดี สุขภาพทางอารมณ์ วัยหมดระดู หรือสุขภาพทางเพศ</a:t>
            </a:r>
          </a:p>
          <a:p>
            <a:pPr defTabSz="966612" rtl="0">
              <a:lnSpc>
                <a:spcPct val="90000"/>
              </a:lnSpc>
              <a:spcBef>
                <a:spcPts val="634"/>
              </a:spcBef>
              <a:defRPr/>
            </a:pPr>
            <a:r>
              <a:rPr lang="th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กรุณาไปที่ jeanhailes.org.au เพื่อดูข้อมูลเพิ่มเติมและรายการนำเสนอที่มีให้เป็นภาษาอังกฤษและภาษาอื่น ๆ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4E923-192D-4F59-AC24-C9835F856D96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60516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ลำไส้คืออะไร?</a:t>
            </a:r>
          </a:p>
          <a:p>
            <a:pPr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ลำไส้เป็นส่วนหนึ่งของ</a:t>
            </a: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 ระบบย่อยอาหาร*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 ลำไส้เป็นท่อที่นำอาหารจากกระเพาะอาหารไปยังทวารหนักซึ่งเป็นบริเวณที่คุณถ่ายอุจจาระ</a:t>
            </a:r>
          </a:p>
          <a:p>
            <a:endParaRPr lang="en-AU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defTabSz="910651" rtl="0">
              <a:defRPr/>
            </a:pP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มะเร็งลำไส้คืออะไร?</a:t>
            </a:r>
          </a:p>
          <a:p>
            <a:pPr defTabSz="910651" rtl="0"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มะเร็งลำไส้คือมะเร็งที่คุณเป็นในลำไส้ของคุณ นี่เป็นมะเร็งที่พบทั่วไปในออสเตรเลีย รักษาได้ง่ายและหายได้หากตรวจพบ</a:t>
            </a: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แต่เนิ่นๆ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  </a:t>
            </a:r>
          </a:p>
          <a:p>
            <a:pPr defTabSz="910651" rtl="0"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การตรวจคัดกรองเป็นวิธีที่ดีที่สุดในการที่จะค้นพบมะเร็งลำไส้แต่เนิ่นๆ</a:t>
            </a:r>
          </a:p>
          <a:p>
            <a:pPr defTabSz="910651">
              <a:defRPr/>
            </a:pPr>
            <a:endParaRPr lang="en-AU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*</a:t>
            </a:r>
            <a:r>
              <a:rPr lang="th" sz="1200" b="0" i="1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หมายเหตุถึงผู้</a:t>
            </a:r>
            <a:r>
              <a:rPr lang="th-TH" sz="1200" b="0" i="1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ดำเนินการอภิปราย</a:t>
            </a:r>
            <a:r>
              <a:rPr lang="th" sz="1200" b="0" i="1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: โปรดใช้ภาพประกอบหากคุณต้องการอธิบายระบบย่อยอาหารอย่างสั้นๆ </a:t>
            </a:r>
            <a:endParaRPr lang="en-AU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4E923-192D-4F59-AC24-C9835F856D96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13358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การตรวจคัดกรองลำไส้คืออะไร?</a:t>
            </a:r>
          </a:p>
          <a:p>
            <a:pPr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การตรวจคัดกรองลำไส้ตรวจหาเลือดในอุจจาระของคุณ ซึ่งอาจเป็นสัญญาณเริ่มแรกของมะเร็งลำไส้ </a:t>
            </a:r>
          </a:p>
          <a:p>
            <a:pPr defTabSz="910651" rtl="0"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เครื่องมือตรวจจะถูกส่งไปที่บ้านของคุณ และคุณสามารถตรวจเองได้ง่ายๆ </a:t>
            </a:r>
          </a:p>
          <a:p>
            <a:endParaRPr lang="en-AU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rtl="0"/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เมื่อไรที่ฉันจำเป็นต้องตรวจคัดกรองลำไส้?</a:t>
            </a:r>
            <a:endParaRPr lang="en-AU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lvl="0"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คุณต้องตรวจตั้งแต่อายุ </a:t>
            </a: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50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ปี และคุณต้องตรวจ </a:t>
            </a: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ทุกๆ 2 ปีจนกว่าจะอายุ 74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 ปี</a:t>
            </a:r>
          </a:p>
          <a:p>
            <a:endParaRPr lang="en-AU" b="1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4E923-192D-4F59-AC24-C9835F856D96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67509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ฉันจะได้รับ</a:t>
            </a:r>
            <a:r>
              <a:rPr lang="th-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ชุด</a:t>
            </a: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ตรวจนี้ได้อย่างไร?</a:t>
            </a:r>
            <a:endParaRPr lang="th-TH" sz="1200" b="1" i="0" u="none" strike="noStrike" dirty="0">
              <a:highlight>
                <a:srgbClr val="000000">
                  <a:alpha val="0"/>
                </a:srgbClr>
              </a:highlight>
              <a:latin typeface="Cordia New" panose="020B0304020202020204" pitchFamily="34" charset="-34"/>
              <a:ea typeface="Cordia New"/>
              <a:cs typeface="Cordia New" panose="020B0304020202020204" pitchFamily="34" charset="-34"/>
            </a:endParaRPr>
          </a:p>
          <a:p>
            <a:pPr rtl="0"/>
            <a:r>
              <a:rPr lang="th-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ชุ</a:t>
            </a:r>
            <a:r>
              <a:rPr lang="th-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ด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ตรวจนี้จะถูกส่งไปยังที่อยู่ของคุณทุกๆ สองปีเมื่อคุณอายุครบ 50 ปี</a:t>
            </a:r>
          </a:p>
          <a:p>
            <a:pPr lvl="0"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หากคุณไม่ได้รับ</a:t>
            </a:r>
            <a:r>
              <a:rPr lang="th-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ชุด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ตรวจ โปรดโทร</a:t>
            </a:r>
            <a:r>
              <a:rPr lang="th-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 </a:t>
            </a: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National Bowel Cancer Screening Program (โปรแกรมการตรวจคัดกรองมะเร็งลำไส้แห่งชาติ) 1800 627 701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 หรือสอบถามแพทย์หรือพยาบาลของคุณ</a:t>
            </a:r>
          </a:p>
          <a:p>
            <a:endParaRPr lang="en-AU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rtl="0"/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ฉันจะทราบว่าได้อย่างไรว่าต้องทำอะไร?</a:t>
            </a:r>
          </a:p>
          <a:p>
            <a:pPr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เม</a:t>
            </a:r>
            <a:r>
              <a:rPr lang="th-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ื่อชุด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ตรวจมาถึงบ้านของคุณ คำแนะนำที่มาพร้อมกับ</a:t>
            </a:r>
            <a:r>
              <a:rPr lang="th-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ชุดตรวจ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จะแจ้งให้คุณทราบอย่างชัดเจนว่าคุณต้องทำอะไร</a:t>
            </a:r>
          </a:p>
          <a:p>
            <a:pPr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การตรวจที่บ้านทำได้ง่าย </a:t>
            </a:r>
          </a:p>
          <a:p>
            <a:endParaRPr lang="en-AU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4E923-192D-4F59-AC24-C9835F856D96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16420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โดยปกติ มะเร็งลำไส้ไม่มีสัญญาณในระยะแรกเริ่ม </a:t>
            </a:r>
          </a:p>
          <a:p>
            <a:pPr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นี่คือเหตุผลว่าทำไมจึงเป็นสิ่งสำคัญที่จะต้องไปพบแพทย์หรือพยาบาลทันที หากคุณสังเกตเห็นการเปลี่ยนแปลงใดๆ เหล่านี้:</a:t>
            </a:r>
          </a:p>
          <a:p>
            <a:pPr marL="227663" indent="-227663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มีเลือดในอุจจาระของคุณ</a:t>
            </a:r>
          </a:p>
          <a:p>
            <a:pPr marL="227663" indent="-227663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อุจจาระของคุณแตกต่างไปจากปกติ เช่น แข็งมากขึ้น เหลวมากขึ้น หรือมีรูปลักษณะเปลี่ยนแปลงไป </a:t>
            </a:r>
          </a:p>
          <a:p>
            <a:pPr marL="227663" indent="-227663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คุณอ่อนเพลียมากและคุณไม่ทราบว่าเป็นเพราะเหตุใด </a:t>
            </a:r>
          </a:p>
          <a:p>
            <a:pPr marL="227663" indent="-227663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น้ำหนักตัวลดลงและคุณไม่ทราบว่าเป็นเพราะเหตุใด</a:t>
            </a:r>
          </a:p>
          <a:p>
            <a:pPr marL="227663" indent="-227663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คุณปวดท้อง หรือรู้สึกว่ามีก้อนในท้อง 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4E923-192D-4F59-AC24-C9835F856D96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35735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ฉันจะสามารถระวังรักษาลำไส้ของฉันให้แข็งแรงได้อย่างไร?</a:t>
            </a:r>
          </a:p>
          <a:p>
            <a:pPr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คุณสามารถระวังรักษาลำไส้ของคุณให้แข็งแรงได้ หากคุณ:</a:t>
            </a:r>
          </a:p>
          <a:p>
            <a:pPr marL="170747" indent="-170747" defTabSz="910651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ไม่สูบบุหรี่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รักษาน้ำหนักตัวให้แข็งแรง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รับประทานอาหารที่มีเส้นใยสูง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หลีกเลี่ยงแอลกอฮอล์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ดื่มน้ำมากๆ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ออกกำลังกายสม่ำเสมอ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ตรวจคัดกรองทุกๆ สองปีหลังจากที่คุณอายุครบ 50 ปี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4E923-192D-4F59-AC24-C9835F856D96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23133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การตรวจสุขภาพทางเพศคืออะไร?</a:t>
            </a:r>
          </a:p>
          <a:p>
            <a:pPr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การตรวจสุขภาพทางเพศคือการไปพบแพทย์หรือพยาบาลเพื่อ: 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หารือเรื่องการมีเพศสัมพันธ์ที่ปลอดภัย </a:t>
            </a:r>
          </a:p>
          <a:p>
            <a:pPr marL="170747" indent="-170747" defTabSz="910651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หารือเรื่องสิทธิของคุณเมื่อคุณมีความสัมพันธ์กับใครคนหนึ่ง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หารือเรื่องสิทธิของคุณในการตัดสินใจว่าคุณต้องการหรือไม่ต้องการตั้งครรภ์</a:t>
            </a:r>
            <a:endParaRPr lang="en-AU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หารือเรื่องที่ว่าคุณควรใช้วิธีคุมกำเนิดประเภทใดหากคุณไม่ต้องการตั้งครรภ์</a:t>
            </a:r>
          </a:p>
          <a:p>
            <a:pPr marL="170747" indent="-170747" defTabSz="910651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รับการตรวจคัดกรองมะเร็งปากมดลูก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รับการทดสอบการติดเชื้อทางเพศสัมพันธ์ (STIs) </a:t>
            </a:r>
          </a:p>
          <a:p>
            <a:endParaRPr lang="en-AU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rtl="0"/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เมื่อไรที่คุณควรรับการตรวจสุขภาพทางเพศ?</a:t>
            </a:r>
          </a:p>
          <a:p>
            <a:pPr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มีเหตุผลหลายประการต่อการรับการตรวจสุขภาพทางเพศ:</a:t>
            </a:r>
          </a:p>
          <a:p>
            <a:pPr marL="227663" indent="-227663" defTabSz="910651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คุณกำลังเริ่มมีเพศสัมพันธ์ใหม่</a:t>
            </a:r>
          </a:p>
          <a:p>
            <a:pPr marL="227663" indent="-227663" defTabSz="910651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คุณเคยมีเพศสัมพันธ์ที่ไม่มีการป้องกันมาก่อน เพศสัมพันธ์ที่ไม่มีการป้องกันหรือที่ไม่ปลอดภัย คือการมีเพศสัมพันธ์ที่ไม่ใช้ถุงยางอนามัยหรือแผ่นยางอนามัย (แผ่นยางบางๆ)</a:t>
            </a:r>
          </a:p>
          <a:p>
            <a:pPr marL="227663" indent="-227663" defTabSz="910651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ถุงยางอนามัยปริหรือหลุดระหว่างการมีเพศสัมพันธํ์</a:t>
            </a:r>
          </a:p>
          <a:p>
            <a:pPr marL="227663" indent="-227663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คุณคิดว่าคุณอาจติดเชื้อทางเพศสัมพันธ์</a:t>
            </a:r>
          </a:p>
          <a:p>
            <a:pPr marL="227663" indent="-227663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คู่ครองของคุณมีเพศสัมพันธ์กับคนอื่น</a:t>
            </a:r>
          </a:p>
          <a:p>
            <a:pPr marL="227663" indent="-227663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คุณมีเพศสัมพันธ์กับคู่นอนมากกว่าหนึ่งคน</a:t>
            </a:r>
          </a:p>
          <a:p>
            <a:pPr marL="227663" indent="-227663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คุณใช้เข็มฉีดยาร่วมกับบุคคลอื่นเมื่อคุณใช้ยาเสพติด สัก หรือ เจาะร่างกาย</a:t>
            </a:r>
          </a:p>
          <a:p>
            <a:r>
              <a:rPr lang="en-AU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</a:p>
          <a:p>
            <a:pPr defTabSz="910651" rtl="0"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หากคุณมีเพศสัมพันธ์ คุณจำเป็นต้องรับการตรวจสุขภาพทางเพศ</a:t>
            </a: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เป็นประจำ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คุณอาจรู้สึกกลัวที่จะรับการตรวจสุขภาพทางเพศ แต่แพทย์และพยาบาลจะคอยช่วยเหลือคุณอยู่ที่นั่น </a:t>
            </a:r>
          </a:p>
          <a:p>
            <a:endParaRPr lang="en-AU" b="1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4E923-192D-4F59-AC24-C9835F856D96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89872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651" rtl="0">
              <a:defRPr/>
            </a:pP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STIs คือการติดเชื้อที่คุณอาจได้รับเมื่อคุณมีเพศสัมพันธ์ 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STIs แปลว่าการติดเชื้อทางเพศสัมพันธ์</a:t>
            </a:r>
          </a:p>
          <a:p>
            <a:pPr defTabSz="910651" rtl="0"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การติดเชื้อทางเพศสัมพันธ์เป็นเรื่องปกติทั่วโลก มีการติดเชื้อทางเพศสัมพันธ์มากมายหลายประเภท เช่น: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 เริมบริเวณอวัยวะเพศ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คลามีเดีย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หนองใน (โกโนเรีย)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กามโรค (ซิฟิลิส)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ตับอักเสบบีและซี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เอชไอวี </a:t>
            </a:r>
          </a:p>
          <a:p>
            <a:pPr marL="170747" indent="-170747">
              <a:buFont typeface="Arial" panose="020B0604020202020204" pitchFamily="34" charset="0"/>
              <a:buChar char="•"/>
            </a:pPr>
            <a:endParaRPr lang="en-AU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rtl="0"/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ฉันติดเชื้อทางเพศสัมพันธ์ได้อย่างไร?</a:t>
            </a:r>
          </a:p>
          <a:p>
            <a:pPr defTabSz="910651" rtl="0"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คุณอาจติดเชื้อทางเพศสัมพันธ์ได้หากคุณ: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มีเพศสัมพันธ์กับชายหรือหญิงโดยไม่มีการป้องกัน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ใช้ปากของคุณสัมผัสกับองคชาตหรือช่องคลอด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สัมผัสองคชาต ช่องคลอด หรือทวารหนักด้วยกัน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สัมผัสกับของเหลวในร่างกายของอีกบุคคลหนึ่ง</a:t>
            </a:r>
          </a:p>
          <a:p>
            <a:pPr defTabSz="910651">
              <a:defRPr/>
            </a:pPr>
            <a:endParaRPr lang="en-AU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lvl="0" rtl="0"/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หากไม่รักษาการติดเชื้อทางเพศสัมพันธ์ มันอาจ: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ทำให้เกิดการระคายเคืองและเจ็บปวด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ทำให้เป็นการยากสำหรับสตรีที่จะมีบุตร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เป็นสาเหตุทำให้เกิดปัญหาด้านสุขภาพที่อาจเรื้อรังเป็นเวลานาน</a:t>
            </a:r>
          </a:p>
          <a:p>
            <a:endParaRPr lang="en-AU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defTabSz="910651">
              <a:defRPr/>
            </a:pPr>
            <a:endParaRPr lang="en-AU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4E923-192D-4F59-AC24-C9835F856D96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42364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651" rtl="0">
              <a:defRPr/>
            </a:pP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เพียงแค่มองดู คุณไม่สามารถบอกได้ว่าใครติดเชื้อทางเพศสัมพันธ์ แม้ว่าบุคคลหนึ่งจะดูแข็งแรงและมีสุขภาพดี แต่เขาก็ยังอาจติดเชื้อทางเพศสัมพันธ์และแพร่การติดเชื้อนี้ไปยังอีกคนหนึ่งได้</a:t>
            </a:r>
          </a:p>
          <a:p>
            <a:pPr defTabSz="910651" rtl="0"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เป็นไปได้ที่คนเราติดเชื้อทางเพศสัมพันธ์และไม่ทราบว่าตนเองติดเชื้อนี้ </a:t>
            </a:r>
          </a:p>
          <a:p>
            <a:endParaRPr lang="en-AU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rtl="0"/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บางครั้งมีร่องรอยที่บอกให้ทราบว่าคุณหรืออีกบุคคลหนึ่งอาจติดเชื้อทางเพศสัมพันธ์เข้าไปแล้ว </a:t>
            </a:r>
          </a:p>
          <a:p>
            <a:pPr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ร่องรอยที่เป็นไปได้บางอย่างรวมถึง:</a:t>
            </a:r>
          </a:p>
          <a:p>
            <a:pPr marL="227663" indent="-227663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แผลเปื่อย ตุ่มน้ำพอง ผิวหนังแตก หรือมีอาการระคายเคืองที่องคชาต ปากช่องคลอด ทวารหนัก หรือปาก </a:t>
            </a:r>
          </a:p>
          <a:p>
            <a:pPr marL="227663" indent="-227663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มีของเหลวที่ผิดปกติไหลออกมาจากองคชาต ช่องคลอดหรือทวารหนัก</a:t>
            </a:r>
          </a:p>
          <a:p>
            <a:pPr marL="227663" indent="-227663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ปากช่องคลอดหรือช่องคลอดแดง เจ็บ คัน หรือมีกลิ่นเหม็น </a:t>
            </a:r>
          </a:p>
          <a:p>
            <a:pPr marL="227663" indent="-227663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มีก้อนตะ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Angsana New" panose="02020603050405020304" pitchFamily="18" charset="-34"/>
                <a:ea typeface="Cordia New"/>
                <a:cs typeface="Angsana New" panose="02020603050405020304" pitchFamily="18" charset="-34"/>
              </a:rPr>
              <a:t>ปุ</a:t>
            </a:r>
            <a:r>
              <a:rPr lang="th-TH" sz="1200" b="0" i="0" u="none" strike="noStrike" dirty="0">
                <a:highlight>
                  <a:srgbClr val="000000">
                    <a:alpha val="0"/>
                  </a:srgbClr>
                </a:highlight>
                <a:latin typeface="Angsana New" panose="02020603050405020304" pitchFamily="18" charset="-34"/>
                <a:ea typeface="Cordia New"/>
                <a:cs typeface="Angsana New" panose="02020603050405020304" pitchFamily="18" charset="-34"/>
              </a:rPr>
              <a:t>่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มตะปั่มบนองคชาต ปากช่องคลอด ช่องคลอด หรือทวารหนัก</a:t>
            </a:r>
          </a:p>
          <a:p>
            <a:pPr marL="227663" indent="-227663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รู้สึกเจ็บหรือมีเลือดออกระหว่างการมีเพศสัมพันธ์ </a:t>
            </a:r>
          </a:p>
          <a:p>
            <a:pPr marL="227663" indent="-227663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รู้สึกเจ็บเมื่อคุณถ่ายปัสสาวะ</a:t>
            </a:r>
          </a:p>
          <a:p>
            <a:endParaRPr lang="en-AU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4E923-192D-4F59-AC24-C9835F856D96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12895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651" rtl="0">
              <a:defRPr/>
            </a:pP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หากคุณคิดว่าคุณติดเชื้อ คุณจำเป็นต้องไปรับการตรวจ </a:t>
            </a:r>
          </a:p>
          <a:p>
            <a:pPr defTabSz="910651" rtl="0"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การตรวจหาเอชไอวี ตับอักเสบ และการติดเชื้อทางเพศสัมพันธ์ทำได้ง่าย ฟรีและปลอดภัย </a:t>
            </a:r>
          </a:p>
          <a:p>
            <a:pPr defTabSz="910651" rtl="0"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หากผลการตรวจแจ้งว่าคุณติดเชื้อ คุณสามารถเริ่มการรักษาได้ทันที เรื่องนี้จะช่วยให้อาการของคุณดีขึ้นในไม่ช้า และป้องกันไม่ให้คุณแพร่เชื้อไปติดคนอื่น</a:t>
            </a:r>
          </a:p>
          <a:p>
            <a:endParaRPr lang="en-AU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rtl="0"/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ฉันจะไปรับการตรวจการติดเชื้อทางเพศสัมพันธ์ได้ที่ไหน?*</a:t>
            </a:r>
            <a:endParaRPr lang="en-AU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lvl="0"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คุณสามารถไปรับการตรวจการติดเชื้อทางเพศสัมพันธ์ได้ที่: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คลินิกแพทย์ในท้องถิ่นของคุณ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ศูนย์สุขภาพชุมชนในท้องถิ่นของคุณ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คลินิกสุขภาพทางเพศ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คลินิกวางแผนครอบครัว </a:t>
            </a:r>
          </a:p>
          <a:p>
            <a:endParaRPr lang="en-AU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rtl="0"/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หากฉันรู้สึกอายล่ะ?</a:t>
            </a:r>
          </a:p>
          <a:p>
            <a:pPr defTabSz="910651" rtl="0"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หากคุณรู้สึกอายเกี่ยวกับการตรวจการติดเชื้อทางเพศสัมพันธ์ โปรดพึงระลึกว่าแพทย์และพยาบาล:</a:t>
            </a:r>
          </a:p>
          <a:p>
            <a:pPr marL="171450" indent="-171450" defTabSz="910651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จะ</a:t>
            </a:r>
            <a:r>
              <a:rPr lang="th-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ไม่ตัดสิน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</a:t>
            </a:r>
          </a:p>
          <a:p>
            <a:pPr marL="171450" indent="-171450" defTabSz="910651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ทำการตรวจทุกวัน และเป็นหน้าที่ของพวกเขาที่จะต้องดูแลคุณ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ไม่นำข้อมูลของคุณไปแบ่งปันกับคนอื่น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 </a:t>
            </a: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 </a:t>
            </a:r>
          </a:p>
          <a:p>
            <a:pPr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หากคุณกังวลเกี่ยวกับความเป็นส่วนตัว คุณสามารถไปรับการตรวจที่คลินิกอื่นได้โดยไม่ต้องใช้แพทย์หรือพยาบาลที่คุณใช้อยู่ตามปกติ</a:t>
            </a:r>
          </a:p>
          <a:p>
            <a:pPr lvl="0"/>
            <a:endParaRPr lang="en-AU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defTabSz="910651" rtl="0">
              <a:defRPr/>
            </a:pP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คลามีเดีย</a:t>
            </a:r>
          </a:p>
          <a:p>
            <a:pPr defTabSz="910651" rtl="0"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สตรีที่อายุต่ำกว่า 30 ปี และมีเพศสัมพันธ์ จำเป็นต้องรับการตรวจปัสสาวะเพื่อหาเชื้อคลามีเดีย</a:t>
            </a: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ทุกปี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  </a:t>
            </a:r>
          </a:p>
          <a:p>
            <a:pPr defTabSz="910651" rtl="0"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คลามีเดียทำให้คุณมีครรภ์ยาก สตรีส่วนมากที่เป็นคลามีเดียไม่มีอาการใดๆ ดังนั้นพวกเขาจึงไม่ทราบว่าตนเป็นโรคนี้ </a:t>
            </a:r>
          </a:p>
          <a:p>
            <a:pPr defTabSz="910651">
              <a:defRPr/>
            </a:pPr>
            <a:endParaRPr lang="en-AU" dirty="0"/>
          </a:p>
          <a:p>
            <a:pPr lvl="0"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* </a:t>
            </a:r>
            <a:r>
              <a:rPr lang="th" sz="1200" b="0" i="1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หมายเหตุถึงผู้</a:t>
            </a:r>
            <a:r>
              <a:rPr lang="th-TH" sz="1200" b="0" i="1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ดำเนินการอภิปราย</a:t>
            </a:r>
            <a:r>
              <a:rPr lang="th" sz="1200" b="0" i="1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: โปรดแสดงที่ตั้งของศูนย์ตรวจสุขภาพทางเพศในท้องถิ่นนั้นๆ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4E923-192D-4F59-AC24-C9835F856D96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52140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วิธีป้องกันการติดเชื้อทางเพศสัมพันธ์ 4 วิธี:</a:t>
            </a:r>
            <a:endParaRPr lang="en-AU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227663" indent="-227663" rtl="0">
              <a:buFont typeface="+mj-lt"/>
              <a:buAutoNum type="arabicPeriod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มี</a:t>
            </a: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เพศสัมพันธ์ที่ปลอดภัยกว่า 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– อย่าให้น้ำอสุจิ เลือด หรือของเหลวจากช่องคลอดของคู่ครองของคุณเข้าสู่ร่างกายของคุณ ใช้ถุงยางอนามัย แผ่นคุมกำเนิดสำหรับสตรี หรือแผ่นยางอนามัย (เด็นตัล แดม) ทุกครั้งที่คุณมีเพศสัมพันธ์ แม้ว่าคุณกำลังมีรอบเดือน (ประจำเดือน)</a:t>
            </a:r>
          </a:p>
          <a:p>
            <a:pPr marL="227663" marR="0" lvl="0" indent="-22766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หากคุณมีเพศสัมพันธ์ โปรดตรวจสุขภาพทางเพศเป็นประจำ</a:t>
            </a: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 </a:t>
            </a:r>
            <a:endParaRPr lang="en-AU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227663" indent="-227663" rtl="0">
              <a:buFont typeface="+mj-lt"/>
              <a:buAutoNum type="arabicPeriod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ก่อนที่คุณจะมีเพศสัมพันธ์กับคู่นอนใหม่ โปรดรับการตรวจสุขภาพทางเพศ และขอร้องให้คู่นอนคนใหม่ไปรับการตรวจด้วย</a:t>
            </a:r>
          </a:p>
          <a:p>
            <a:pPr marL="227663" marR="0" lvl="0" indent="-22766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อย่าใช้เข็ม อุปกรณ์การสัก มีดโกน หรือวัตถุอื่นๆ ที่อาจติดเลือดจากบุคคลอื่น </a:t>
            </a:r>
          </a:p>
          <a:p>
            <a:pPr marL="0" indent="0">
              <a:buFont typeface="+mj-lt"/>
              <a:buNone/>
            </a:pPr>
            <a:endParaRPr lang="en-AU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4E923-192D-4F59-AC24-C9835F856D96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8405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996"/>
              </a:spcBef>
            </a:pP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เริ่ม</a:t>
            </a:r>
            <a:r>
              <a:rPr lang="th-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ช่วงนี้</a:t>
            </a: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ด้วยการอภิปรายเป็นกลุ่ม</a:t>
            </a:r>
            <a:r>
              <a:rPr lang="th-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เรื่อง</a:t>
            </a: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ความเข้าใจ</a:t>
            </a:r>
            <a:r>
              <a:rPr lang="th-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ของผู้เข้าร่วม</a:t>
            </a: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เกี่ยวกับ 'สุขภาพ' และความเชื่อที่ผู้เข้าร่วมมีต่อสุขภาพและการเจ็บป่วย </a:t>
            </a:r>
          </a:p>
          <a:p>
            <a:pPr>
              <a:spcBef>
                <a:spcPts val="996"/>
              </a:spcBef>
            </a:pPr>
            <a:endParaRPr lang="en-AU" sz="1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rtl="0">
              <a:spcBef>
                <a:spcPts val="996"/>
              </a:spcBef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คำถามเพื่อการพิจารณา*:</a:t>
            </a:r>
          </a:p>
          <a:p>
            <a:pPr marL="170747" indent="-170747" rtl="0">
              <a:spcBef>
                <a:spcPts val="996"/>
              </a:spcBef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การเจ็บป่วยคืออะไร? มันมาจากที่ไหน? ใครก็เจ็บป่วยได้เช่นนั้นหรือ?</a:t>
            </a:r>
          </a:p>
          <a:p>
            <a:pPr marL="170747" indent="-170747" rtl="0">
              <a:spcBef>
                <a:spcPts val="996"/>
              </a:spcBef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คุณสามารถทำอะไรเพื่อป้องกันการเจ็บป่วย โดยเฉพาะอย่างยิ่งการเจ็บป่วยที่ร้ายแรงเช่น โรคมะเร็งได้ไหม?</a:t>
            </a:r>
          </a:p>
          <a:p>
            <a:pPr marL="170747" indent="-170747" rtl="0">
              <a:spcBef>
                <a:spcPts val="996"/>
              </a:spcBef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สุขภาพของคุณสำคัญสำหรับคุณหรือไม่?</a:t>
            </a:r>
          </a:p>
          <a:p>
            <a:pPr marL="170747" indent="-170747" rtl="0">
              <a:spcBef>
                <a:spcPts val="996"/>
              </a:spcBef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ในประเทศบ้านเกิดของคุณ ผู้คนดูแลสุขภาพของตนเองอย่างไร?</a:t>
            </a:r>
          </a:p>
          <a:p>
            <a:pPr marL="170747" marR="0" lvl="0" indent="-170747" algn="l" defTabSz="914400" rtl="0" eaLnBrk="1" fontAlgn="auto" latinLnBrk="0" hangingPunct="1">
              <a:lnSpc>
                <a:spcPct val="100000"/>
              </a:lnSpc>
              <a:spcBef>
                <a:spcPts val="9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การดูแลสุขภาพของคุณหมายความว่าอะไร?</a:t>
            </a:r>
          </a:p>
          <a:p>
            <a:pPr marL="170747" marR="0" lvl="0" indent="-170747" algn="l" defTabSz="914400" rtl="0" eaLnBrk="1" fontAlgn="auto" latinLnBrk="0" hangingPunct="1">
              <a:lnSpc>
                <a:spcPct val="100000"/>
              </a:lnSpc>
              <a:spcBef>
                <a:spcPts val="9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คุณดูแลสุขภาพของคุณอย่างไร?</a:t>
            </a:r>
          </a:p>
          <a:p>
            <a:pPr marL="170747" indent="-170747" rtl="0">
              <a:spcBef>
                <a:spcPts val="996"/>
              </a:spcBef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คุณไปหาแพทย์หรือพยาบาลเฉพาะเมื่อคุณป่วยหรือมีปัญหาใช่ไหม?</a:t>
            </a:r>
          </a:p>
          <a:p>
            <a:pPr marL="170747" indent="-170747" rtl="0">
              <a:spcBef>
                <a:spcPts val="996"/>
              </a:spcBef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 อันดับแรก คุณทำอะไร</a:t>
            </a:r>
            <a:r>
              <a:rPr lang="th" sz="1200" b="1" i="0" u="none" strike="noStrike" dirty="0">
                <a:solidFill>
                  <a:srgbClr val="000000"/>
                </a:solidFill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ไม่ให้</a:t>
            </a:r>
            <a:r>
              <a:rPr lang="th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ตัวคุณเองป่วยหรือไม่?</a:t>
            </a:r>
          </a:p>
          <a:p>
            <a:pPr marL="170747" indent="-170747" rtl="0">
              <a:spcBef>
                <a:spcPts val="996"/>
              </a:spcBef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คุณทราบหรือไม่ว่าคุณสามารถทำ</a:t>
            </a:r>
            <a:r>
              <a:rPr lang="th-TH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อะไรบางอย่าง</a:t>
            </a:r>
            <a:r>
              <a:rPr lang="th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ได้เพื่อป้องกันการเจ็บป่วย?</a:t>
            </a:r>
            <a:br>
              <a:rPr lang="th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</a:br>
            <a:endParaRPr lang="en-AU" sz="1200" dirty="0">
              <a:solidFill>
                <a:srgbClr val="0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rtl="0"/>
            <a:r>
              <a:rPr lang="th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*หมายเหตุถึงผู้</a:t>
            </a:r>
            <a:r>
              <a:rPr lang="th-TH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ดำเนินการอภิปราย</a:t>
            </a:r>
            <a:r>
              <a:rPr lang="th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: โปรดเลือกสองสามคำถามเพื่อนำไปสู่การอภิปรายสั้นๆ </a:t>
            </a:r>
            <a:endParaRPr lang="en-AU" sz="1200" u="none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4E923-192D-4F59-AC24-C9835F856D96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15222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651" rtl="0"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หากคุณหรือครอบครัวของคุณจำเป็นต้องพบแพทย์ โปรดทำวันนัดทันที เพราะอาจต้องใช้เวลาสองสามวันก่อนที่แพทย์จะสามารถพบคุณได้ </a:t>
            </a:r>
          </a:p>
          <a:p>
            <a:pPr defTabSz="910651" rtl="0"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หากเป็นกรณีฉุกเฉิน โปรดโทร 000 </a:t>
            </a:r>
          </a:p>
          <a:p>
            <a:pPr defTabSz="910651">
              <a:defRPr/>
            </a:pPr>
            <a:endParaRPr lang="en-AU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rtl="0"/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ฉันจะทำวันนัดอย่างไร?</a:t>
            </a:r>
          </a:p>
          <a:p>
            <a:pPr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คุณสามารถทำวันนัดกับแพทย์ของคุณได้โดย: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โทรศัพท์ไปที่ศูนย์สุขภาพ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ไปที่ศูนย์ด้วยตนเอง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ทำวันนัดทางอินเตอร์เน็ตหากศูนย์นั้นมีเว็บไซต์</a:t>
            </a:r>
          </a:p>
          <a:p>
            <a:pPr defTabSz="910651">
              <a:defRPr/>
            </a:pPr>
            <a:endParaRPr lang="en-AU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defTabSz="910651" rtl="0">
              <a:defRPr/>
            </a:pP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เมื่อคุณทำวันนัด คุณสามารถ:</a:t>
            </a:r>
          </a:p>
          <a:p>
            <a:pPr marL="170747" indent="-170747" defTabSz="910651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ขอพบแพทย</a:t>
            </a:r>
            <a:r>
              <a:rPr lang="th-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์ผู้หญิง</a:t>
            </a:r>
          </a:p>
          <a:p>
            <a:pPr marL="170747" indent="-170747" defTabSz="910651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ขอล่าม - คุณสามารถขอล่ามทางโทรศัพท์ ล่าม</a:t>
            </a:r>
            <a:r>
              <a:rPr lang="th-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ผู้หญิง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 หรือล่ามที่อยู่ในรัฐอื่นได้ บริการแปลและล่าม (TIS National) 131 450</a:t>
            </a:r>
          </a:p>
          <a:p>
            <a:pPr marL="170747" marR="0" lvl="0" indent="-170747" algn="l" defTabSz="91065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ขอทำวันนัดเพื่อพบแพทย์โดยด่วนหากคุณมีปัญหาทางการแพทย์ร้ายแรง</a:t>
            </a:r>
          </a:p>
          <a:p>
            <a:pPr marL="170747" indent="-170747" defTabSz="910651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สอบถามว่าคุณต้องเสียค่าใช้จ่ายเท่าไรสำหรับการทำวันนัดเพื่อพบแพทย์ครั้งนี้</a:t>
            </a:r>
          </a:p>
          <a:p>
            <a:pPr marL="170747" indent="-170747" defTabSz="910651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เลือกทำการนัดระยะสั้นหรือระยะยาว</a:t>
            </a:r>
          </a:p>
          <a:p>
            <a:pPr marL="468000" lvl="1" indent="-171450" defTabSz="910651" rtl="0">
              <a:buFont typeface="Calibri" panose="020F0502020204030204" pitchFamily="34" charset="0"/>
              <a:buChar char="‒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ขอทำการนัดระยะสั้นหากคุณต้องการได้ใบสั่งยาใหม่ </a:t>
            </a:r>
          </a:p>
          <a:p>
            <a:pPr marL="468000" lvl="1" indent="-171450" defTabSz="910651" rtl="0">
              <a:buFont typeface="Calibri" panose="020F0502020204030204" pitchFamily="34" charset="0"/>
              <a:buChar char="‒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ขอทำการนัดระยะยาวหากคุณมีเรื่องที่จะหารือกับแพทย์สองสามเรื่อง </a:t>
            </a:r>
          </a:p>
          <a:p>
            <a:pPr marL="170747" indent="-170747" defTabSz="910651">
              <a:buFont typeface="Arial" panose="020B0604020202020204" pitchFamily="34" charset="0"/>
              <a:buChar char="•"/>
              <a:defRPr/>
            </a:pPr>
            <a:endParaRPr lang="en-AU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defTabSz="910651" rtl="0"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คุณจำเป็นต้องแยกการนัดพบแพทย์สำหรับสมาชิกในครอบครัวแต่ละคนที่ต้องการพบแพทย์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4E923-192D-4F59-AC24-C9835F856D96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79115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หากฉันรู้สึกไม่สะดวกใจที่จะไปพบแพทย์ล่ะ?</a:t>
            </a:r>
          </a:p>
          <a:p>
            <a:pPr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มี</a:t>
            </a:r>
            <a:r>
              <a:rPr lang="th-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บาง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สิ่งบางอย่างที่คุณสามารถทำได้เพื่อให้คุณเองรู้สึกสะดวกใจและมั่นใจมากขึ้นเมื่อไปพบแพทย์: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 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คุณสามารถ</a:t>
            </a: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ขอพบแพทย์หรือพยาบาล</a:t>
            </a:r>
            <a:r>
              <a:rPr lang="th-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ผู้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หญิง</a:t>
            </a:r>
          </a:p>
          <a:p>
            <a:pPr marL="170747" marR="0" lvl="0" indent="-170747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คุณสามารถ</a:t>
            </a: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ใช้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บริการ</a:t>
            </a: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ล่าม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 – ล่ามไม่สามารถนำเรื่องของคุณไปพูดกับบุคคลอื่น  </a:t>
            </a:r>
          </a:p>
          <a:p>
            <a:pPr marL="170747" marR="0" lvl="0" indent="-170747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 คุณสามารถ</a:t>
            </a: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นำสมาชิกในครอบครัว เพื่อน 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หรือผู้ให้การสนับสนุนไปกับคุณได้ แต่เขาไม่ควรเป็นล่ามให้คุณ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คุณสามารถ</a:t>
            </a: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เตรียมตัวเพื่อการไปตามนัด 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ก่อนคุณจะไป</a:t>
            </a:r>
          </a:p>
          <a:p>
            <a:endParaRPr lang="en-AU" dirty="0"/>
          </a:p>
          <a:p>
            <a:pPr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หากภาษาอังกฤษมิใช่ภาษาแรกของคุณ คลินิกสามารถจัดล่ามให้คุณได้ด้วยการโทรไปที่บริการแปลและล่าม (TIS National) ที่ 131 450 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4E923-192D-4F59-AC24-C9835F856D96}" type="slidenum">
              <a:rPr lang="en-AU" smtClean="0"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37292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ฉันควรเตรียมตัวสำหรับการนัดของฉันอย่างไร?</a:t>
            </a:r>
          </a:p>
          <a:p>
            <a:pPr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ในการเตรียมตัวสำหรับการไปพบแพทย์ โปรดจด: </a:t>
            </a:r>
          </a:p>
          <a:p>
            <a:pPr marL="227663" indent="-227663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เรื่องที่คุณต้องการจะปรึกษาแพทย์เกี่ยวกับ</a:t>
            </a:r>
          </a:p>
          <a:p>
            <a:pPr marL="227663" indent="-227663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อาการใดๆ ที่คุณมี เริ่มตั้งแต่เมื่อไร เป็นมานานเท่าไร เกิดขึ้นบ่อยแค่ไหน</a:t>
            </a:r>
          </a:p>
          <a:p>
            <a:pPr marL="227663" indent="-227663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ยา วิตามิน และ ยาสมุนไพรทั้งหมดที่คุณกำลังใช้อยู่</a:t>
            </a:r>
            <a:endParaRPr lang="en-AU" strike="sngStrike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227663" indent="-227663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ยาใดๆ ที่คุณใช้ไม่ได้ เช่น แอสไพริน เพ็นนิซิลลิน </a:t>
            </a:r>
          </a:p>
          <a:p>
            <a:pPr marL="227663" indent="-227663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โรคภัยไข้เจ็บร้ายแรงใดๆ ที่คุณหรือสมาชิกอื่นๆ ในครอบครัวของคุณเคยเป็น</a:t>
            </a:r>
          </a:p>
          <a:p>
            <a:endParaRPr lang="en-AU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rtl="0"/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โปรดอย่าลืมนำ:</a:t>
            </a:r>
          </a:p>
          <a:p>
            <a:pPr marL="170747" indent="-170747" defTabSz="910651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บัตรเมดิแคร์และบัตรสุขภาพ/ลดราคาติดตัวมาด้วยหากคุณมี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สำเนาหรือรายงานจากการตรวจเมื่อเร็วๆ นี้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บันทึกของคุณ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ผู้ช่วยเหลือคุณหากคุณต้องการ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4E923-192D-4F59-AC24-C9835F856D96}" type="slidenum">
              <a:rPr lang="en-AU" smtClean="0"/>
              <a:t>35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80879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ฉันสามารถพูดเรื่องอะไรกับแพย์หรือพยาบาลได้บ้าง?</a:t>
            </a:r>
          </a:p>
          <a:p>
            <a:pPr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สิ่งสำคัญที่สุดเมื่อคุณพูดกับกับแพทย์หรือพยาบาลของคุณคือ </a:t>
            </a: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พูดความจริงเสมอ </a:t>
            </a:r>
          </a:p>
          <a:p>
            <a:pPr defTabSz="910651" rtl="0"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สุขภาพของคุณ ความกังวลของคุณ และสถานการณ์ของคุณเป็นเรื่องสำคัญ ดังนั้นจงพูดออกมา แพทย์และพยาบาล</a:t>
            </a: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จะไม่ตัดสินหรือติเตียนคุณ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 </a:t>
            </a:r>
          </a:p>
          <a:p>
            <a:pPr defTabSz="910651" rtl="0"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อย่าคิดว่าบางสิ่งบางอย่างเป็นเรื่องปกติหรือไม่มีความสำคัญเพียงพอที่จะเอ่ยถึง</a:t>
            </a:r>
          </a:p>
          <a:p>
            <a:pPr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เรื่องที่คุณพูดกับแพทย์หรือพยาบาลถือเป็นเรื่องส่วนตัว ดังนั้น จงอย่ากลัวที่จะบอกให้เขาทราบ </a:t>
            </a:r>
          </a:p>
          <a:p>
            <a:r>
              <a:rPr lang="en-AU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</a:p>
          <a:p>
            <a:pPr rtl="0"/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เพื่อที่แพทย์หรือพยาบาลจะช่วยคุณ พวกเขาจำเป็นต้องทราบว่า: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คุณป่วยเมื่อไรในอดีต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คุณกำลังกินยาอะไรบ้าง ยาบางอย่างไม่มีประสิทธิภาพเมื่อใช้ร่วมกับยาอื่นๆ และอาจทำให้คุณไม่สบายหรือไม่สบายหนักขึ้น</a:t>
            </a:r>
          </a:p>
          <a:p>
            <a:pPr marL="170747" indent="-170747" defTabSz="910651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มีอะไรแตกต่างไปจากเวลาที่คุณรู้สึกเป็นปกติหรือไม่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คุณออกกำลังกาย ดื่มสุรา หรือใช้สารเสพติดหรือไม่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4E923-192D-4F59-AC24-C9835F856D96}" type="slidenum">
              <a:rPr lang="en-AU" smtClean="0"/>
              <a:t>36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18704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651" rtl="0">
              <a:defRPr/>
            </a:pP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แพทย์และพยาบาลอาจพูดถึงข้อมูลสำคัญมากมายที่ยากต่อการเข้าใจหรือจดจำ</a:t>
            </a:r>
          </a:p>
          <a:p>
            <a:pPr defTabSz="910651">
              <a:defRPr/>
            </a:pPr>
            <a:endParaRPr lang="en-AU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defTabSz="910651" rtl="0">
              <a:defRPr/>
            </a:pP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เพื่อช่วยให้คุณเข้าใจในเรื่องที่แพทย์หรือพยาบาลพูด คุณสามารถ:</a:t>
            </a:r>
          </a:p>
          <a:p>
            <a:pPr marL="170747" indent="-170747" defTabSz="910651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นำสมุดบันทึกติดตัวมาด้วย และจดเรื่องต่างๆ ลงไว้</a:t>
            </a:r>
          </a:p>
          <a:p>
            <a:pPr marL="170747" indent="-170747" defTabSz="910651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ขอให้แพทย์หรือพยาบาลเขียนเรื่องสำคัญต่างๆ ลงในสมุดบันทึกนั้น โดยเฉพาะอย่างยิ่งเรื่องที่เกี่ยวกับหยูกยา</a:t>
            </a:r>
          </a:p>
          <a:p>
            <a:pPr marL="170747" indent="-170747" defTabSz="910651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ถามแพทย์หรือพยาบาลว่ามีเอกสารข้อมูลที่คุณสามารถนำกลับบ้านหรือไม่</a:t>
            </a:r>
          </a:p>
          <a:p>
            <a:pPr marL="170747" indent="-170747" defTabSz="910651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ย้ำเรื่องที่คุณต้องทำ</a:t>
            </a:r>
            <a:r>
              <a:rPr lang="th-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 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ก่อนที่คุณจะเสร็จการสนทนากับแพทย์หรือพยาบาล</a:t>
            </a:r>
            <a:r>
              <a:rPr lang="th-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 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เพื่อความแน่ใจว่าคุณเข้าใจและแน่ใจว่าต้องทำอะไร</a:t>
            </a:r>
          </a:p>
          <a:p>
            <a:pPr marL="170747" indent="-170747" defTabSz="910651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ขอให้แพทย์หรือพยาบาลอธิบายเรื่องต่างๆ ซ้ำอีกครั้ง </a:t>
            </a:r>
          </a:p>
          <a:p>
            <a:pPr defTabSz="910651">
              <a:defRPr/>
            </a:pPr>
            <a:endParaRPr lang="en-AU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defTabSz="910651" rtl="0">
              <a:defRPr/>
            </a:pP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ถ้าฉันไม่ชอบการรักษานี้ล่ะ?</a:t>
            </a:r>
          </a:p>
          <a:p>
            <a:pPr defTabSz="910651" rtl="0"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หากคุณไม่สะดวกใจกับการรักษาซึ่งแพทย์หรือพยาบาลให้คุณ ให้ถามว่ามีการรักษาอย่างอื่นที่คุณสามารถลองดูหรือไม่ </a:t>
            </a:r>
          </a:p>
          <a:p>
            <a:pPr defTabSz="910651" rtl="0"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ขอให้แพทย์หรือพยาบาลอธิบายสิ่งที่ดีหรือไม่ค่อยจะดีเกี่ยวกับการบำบัดรักษาแต่ละวิธี เพื่อคุณจะได้ทราบข้อมูลทั้งหมดก่อนตัดสินใจ </a:t>
            </a:r>
          </a:p>
          <a:p>
            <a:pPr defTabSz="910651">
              <a:defRPr/>
            </a:pPr>
            <a:endParaRPr lang="en-AU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defTabSz="910651" rtl="0">
              <a:defRPr/>
            </a:pP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หากคุณมีปัญหาเกี่ยวกับการบำบัดรักษา โปรดพึงระลึกว่า: </a:t>
            </a:r>
          </a:p>
          <a:p>
            <a:pPr marL="227663" indent="-227663" rtl="0">
              <a:buFont typeface="+mj-lt"/>
              <a:buAutoNum type="arabicPeriod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อย่าเปลี่ยนการบำบัดรักษาโดยไม่ได้พูดคุยกับแพทย์หรือพยาบาลของคุณก่อน มิฉะนั้นคุณอาจไม่สบายมากยิ่งขึ้นก็ได้</a:t>
            </a:r>
          </a:p>
          <a:p>
            <a:pPr marL="227663" indent="-227663" rtl="0">
              <a:buFont typeface="+mj-lt"/>
              <a:buAutoNum type="arabicPeriod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บอกให้แพทย์หรือพยาบาลของคุณทราบเกี่ยวกับปัญหาทั้งหมดที่คุณมีต่อการบำบัดรักษาที่คุณได้รับ</a:t>
            </a:r>
          </a:p>
          <a:p>
            <a:pPr marL="227663" indent="-227663" rtl="0">
              <a:buFont typeface="+mj-lt"/>
              <a:buAutoNum type="arabicPeriod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ทำงานร่วมกับแพทย์หรือพยาบาลเพื่อหาการบำบัดรักษาที่ให้ผลดีที่สุดแก่คุณ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4E923-192D-4F59-AC24-C9835F856D96}" type="slidenum">
              <a:rPr lang="en-AU" smtClean="0"/>
              <a:t>37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88027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หมายเหตุถึงผู้</a:t>
            </a:r>
            <a:r>
              <a:rPr lang="th-TH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ดำเนินการอภิปราย</a:t>
            </a:r>
            <a:r>
              <a:rPr lang="th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:</a:t>
            </a:r>
            <a:r>
              <a:rPr lang="en-US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 </a:t>
            </a:r>
            <a:r>
              <a:rPr lang="th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โปรดให้รายละเอียดของบริการสุขภาพท้องถิ่น 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4E923-192D-4F59-AC24-C9835F856D96}" type="slidenum">
              <a:rPr lang="en-AU" smtClean="0"/>
              <a:t>39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41231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4E923-192D-4F59-AC24-C9835F856D96}" type="slidenum">
              <a:rPr lang="en-AU" smtClean="0"/>
              <a:t>40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3310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การตรวจสุขภาพคืออะไร?</a:t>
            </a:r>
            <a:endParaRPr lang="en-AU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lvl="0"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การตรวจสุขภาพคือเมื่อแพทย์หรือพยาบาลตรวจร่างกายคุณที่คลินิกหรือศูนย์สุขภาพในท้องถิ่นของคุณ แพทย์และพยาบาลสามารถทำการทดสอบบางอย่างให้คุณได้ด้วยการใช้เครื่องมือหรืออุปกรณ์พิเศษ </a:t>
            </a:r>
          </a:p>
          <a:p>
            <a:pPr lvl="0"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นอกจากนี้ เรายังเรียกแพทย์ว่าจีพี หรือแพทย์ทั่วไปด้วย </a:t>
            </a:r>
          </a:p>
          <a:p>
            <a:endParaRPr lang="en-AU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rtl="0"/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นี่คือเหตุผลที่ดีหกประการว่าทำไมคุณจึงควรรับการตรวจสุขภาพ</a:t>
            </a:r>
            <a:endParaRPr lang="en-AU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227663" indent="-227663" rtl="0">
              <a:buFont typeface="+mj-lt"/>
              <a:buAutoNum type="arabicPeriod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เพื่อตรวจว่าสุขภาพของคุณดีและคุณสบายดี</a:t>
            </a:r>
            <a:endParaRPr lang="en-US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227663" indent="-227663" rtl="0">
              <a:buFont typeface="+mj-lt"/>
              <a:buAutoNum type="arabicPeriod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เพื่อช่วยให้คุณมีสุขภาพดีและสบายดีเป็นเวลานาน</a:t>
            </a:r>
            <a:endParaRPr lang="en-AU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227663" indent="-227663" rtl="0">
              <a:buFont typeface="+mj-lt"/>
              <a:buAutoNum type="arabicPeriod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เพื่อช่วยไม่ให้คุณเจ็บป่วยในอนาคต</a:t>
            </a:r>
            <a:endParaRPr lang="en-AU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227663" indent="-227663" rtl="0">
              <a:buFont typeface="+mj-lt"/>
              <a:buAutoNum type="arabicPeriod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เพื่อคุณจะได้ทราบข้อมูลเกี่ยวกับวิธีการรักษาสุขภาพให้ดีอ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Angsana New" panose="02020603050405020304" pitchFamily="18" charset="-34"/>
                <a:ea typeface="Cordia New"/>
                <a:cs typeface="Angsana New" panose="02020603050405020304" pitchFamily="18" charset="-34"/>
              </a:rPr>
              <a:t>ยุู่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ตลอดเวลา เช่น ควรออกกำลังกายอย่างไร และควรรับประทานอาหารอะไร</a:t>
            </a:r>
            <a:endParaRPr lang="en-AU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227663" indent="-227663" rtl="0">
              <a:buFont typeface="+mj-lt"/>
              <a:buAutoNum type="arabicPeriod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เพื่อคุณจะได้รับการรักษา หากจำเป็น</a:t>
            </a:r>
          </a:p>
          <a:p>
            <a:pPr marL="227663" indent="-227663" rtl="0">
              <a:buFont typeface="+mj-lt"/>
              <a:buAutoNum type="arabicPeriod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ดังนั้น คุณจึงสามารถถามแพทย์หรือพยาบาลเรื่องอะไรก็ได้ที่เกี่ยวกับสุขภาพของคุณ</a:t>
            </a:r>
            <a:endParaRPr lang="en-AU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4E923-192D-4F59-AC24-C9835F856D96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6784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ฉันต้องตรวจสุขภาพบ่อยแค่ไหน?</a:t>
            </a:r>
          </a:p>
          <a:p>
            <a:pPr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คุณจำเป็นต้องให้แพทย์หรือพยาบาลตรวจร่างกายของคุณปีละครั้ง คุณควรทำเช่นนี้แม้ว่าคุณจะรู้สึกสมบูรณ์ดีก็ตาม เมื่อคุณรับการตรวจสุภาพอย่างสม่ำเสมอ คุณก</a:t>
            </a:r>
            <a:r>
              <a:rPr lang="th-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็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จะสามารถทราบปัญหาสุขภาพของคุณได้เร็วขึ้น </a:t>
            </a:r>
            <a:r>
              <a:rPr lang="th" sz="1200" b="0" i="0" u="none" strike="noStrike" dirty="0"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ก่อนที่อาการ</a:t>
            </a:r>
            <a:r>
              <a:rPr lang="th-TH" sz="1200" b="0" i="0" u="none" strike="noStrike" dirty="0"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จะทรุด</a:t>
            </a:r>
            <a:r>
              <a:rPr lang="th" sz="1200" b="0" i="0" u="none" strike="noStrike" dirty="0"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ลง </a:t>
            </a:r>
          </a:p>
          <a:p>
            <a:endParaRPr lang="en-AU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defTabSz="910651" rtl="0">
              <a:defRPr/>
            </a:pP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เวลาตรวจสุขภาพ แพทย์หรือพยาบาลจะถามคุณเกี่ยวกับ: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การเจ็บป่วยหรือการรักษาใดๆที่คุณมีหรือเคยมีมาก่อน นี่เรียกว่าประวัติทางการแพทย์ของคุณ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ประวัติทางการแพทย์ของครอบครัวของคุณ - มารดา บิดา พี่น้องผู้ชายและพี่น้องผู้หญิงของคุณ หากคนอื่นในครอบครัวของคุณเป็นโรคบางอย่าง การตรวจสุขภาพเหล่านี้ยิ่งมีความสำคัญมากขึ้น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อาหารที่คุณรับประทาน คุณออกกำลังกายมากน้อยแค่ไหน และคุณสูบบุหรี่หรือดื่มแอลกอฮอล์หรือเปล่า </a:t>
            </a:r>
          </a:p>
          <a:p>
            <a:endParaRPr lang="en-AU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rtl="0"/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ทุกคนได้รับการตรวจร่างกายอย่างเดียวกันหรือไม่?</a:t>
            </a:r>
          </a:p>
          <a:p>
            <a:pPr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ไม่ คุณจำเป็นต้องรับการตรวจสุขภาพหรือการทดสอบตามเวลาที่แตกต่างกันในชั่วชีวิตของคุณ ทั้งนี้เพราะว่าสิ่งที่แตกต่างกันอาจเกิดขึ้นได้กับร่างกายของคุณในวัยต่างๆ</a:t>
            </a:r>
            <a:endParaRPr lang="en-AU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แพทย์หรือพยาบาลของคุณจะบอกว่าคุณต้องรับการตรวจอะไรบ้าง </a:t>
            </a:r>
          </a:p>
          <a:p>
            <a:endParaRPr lang="en-AU" strike="sngStrike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4E923-192D-4F59-AC24-C9835F856D96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9033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ฉันจะพูดกับแพทย์หรือพยาบาลเกี่ยวกับเรื่องอะไรได้บ้างเมื่อฉันไปตรวจสุขภาพ?</a:t>
            </a:r>
            <a:endParaRPr lang="en-AU" sz="1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lvl="0"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ในออสเตรเลีย แพทย์หรือพยาบาลคาดหวังให้คุณพูดเกี่ยวกับสิ่งใดก็ตามที่กำลังทำให้คุณกังวล แพทย์หรือพยาบาลของคุณอาจไม่ทราบว่าคุณมีปัญหา หากคุณไม่พูดอะไรเลย</a:t>
            </a:r>
          </a:p>
          <a:p>
            <a:pPr lvl="0"/>
            <a:endParaRPr lang="en-AU" sz="1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lvl="0"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นี่คือสิ่งทั่วไปที่คุณสามารถพูดกับแพทย์หรือพยาบาลของคุณได้:</a:t>
            </a:r>
          </a:p>
          <a:p>
            <a:pPr marL="227663" indent="-227663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อาการเจ็บปวดที่คุณรู้สึกในร่างกายของคุณ</a:t>
            </a:r>
          </a:p>
          <a:p>
            <a:pPr marL="227663" indent="-227663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ปัญหาการขับถ่าย </a:t>
            </a:r>
          </a:p>
          <a:p>
            <a:pPr marL="227663" indent="-227663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คุณกำลังรู้สึกอย่างไร คุณรู้สึกเศร้าหมองหรือกังวลมาเป็นเวลานานหรือไม่ เป็นต้น</a:t>
            </a:r>
          </a:p>
          <a:p>
            <a:pPr marL="227663" indent="-227663" defTabSz="910651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ประวัติครอบครัว เช่น มารดาหรือบิดาของคุณเคยมีปัญหาสุขภาพ เช่น หัวใจวายหรือโรคมะเร็ง หรือเป็นโรคซึมเศร้าหรือไม่</a:t>
            </a:r>
          </a:p>
          <a:p>
            <a:pPr marL="227663" indent="-227663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คุณรับประทานอะไร คุณออกกำลังกายมากน้อยแค่ไหน และคุณสูบบุหรี่หรือดื่มแอลกอฮอล์ไหม</a:t>
            </a:r>
          </a:p>
          <a:p>
            <a:pPr marL="227663" indent="-227663">
              <a:buFont typeface="+mj-lt"/>
              <a:buAutoNum type="arabicPeriod"/>
            </a:pPr>
            <a:endParaRPr lang="en-AU" sz="1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lvl="0"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นอกจากนั้น คุณควรพูดกับแพทย์หรือพยาบาลของคุณว่า </a:t>
            </a: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คุณควรได้รับ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การตรวจคัดกรองมะเร็งอะไรด้วย </a:t>
            </a:r>
          </a:p>
          <a:p>
            <a:endParaRPr lang="en-AU" sz="1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4E923-192D-4F59-AC24-C9835F856D96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9503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ในออสเตรเลียมีการตรวจคัดกรองมะเร็งอะไรบ้าง?</a:t>
            </a:r>
          </a:p>
          <a:p>
            <a:pPr defTabSz="910651" rtl="0"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 มีการตรวจคัดกรองมะเร็งสามอย่างสำหรับสตรี:</a:t>
            </a:r>
          </a:p>
          <a:p>
            <a:pPr marL="227663" indent="-227663" defTabSz="910651" rtl="0">
              <a:buFontTx/>
              <a:buAutoNum type="arabicPeriod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การคัดกรองมะเร็งปากมดลูก</a:t>
            </a:r>
          </a:p>
          <a:p>
            <a:pPr marL="227663" indent="-227663" defTabSz="910651" rtl="0">
              <a:buFontTx/>
              <a:buAutoNum type="arabicPeriod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การคัดกรองมะเร็งเต้านม</a:t>
            </a:r>
          </a:p>
          <a:p>
            <a:pPr marL="227663" indent="-227663" defTabSz="910651" rtl="0">
              <a:buFontTx/>
              <a:buAutoNum type="arabicPeriod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การคัดกรองมะเร็งลำไส้  </a:t>
            </a:r>
          </a:p>
          <a:p>
            <a:endParaRPr lang="en-AU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การตรวจทั้งสามอย่างนี้สามารถช่วยค้นพบโรคร้ายแรง เช่น โรคมะเร็งได้</a:t>
            </a:r>
          </a:p>
          <a:p>
            <a:pPr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หากคุณสามารถค้นพบแต่เนิ่นๆ ว่าคุณป่วย คุณจะมีโอกาสหายดีกว่า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4E923-192D-4F59-AC24-C9835F856D96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4829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การตรวจส่วนล่างของมดลูก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4E923-192D-4F59-AC24-C9835F856D96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0575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th" sz="1200" b="1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ปากมดลูกคืออะไร?*</a:t>
            </a:r>
          </a:p>
          <a:p>
            <a:pPr rtl="0"/>
            <a:r>
              <a:rPr lang="th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ปากมดลูกคือทางเข้าไปในมดลูก</a:t>
            </a:r>
            <a:endParaRPr lang="en-AU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defTabSz="910651">
              <a:defRPr/>
            </a:pPr>
            <a:endParaRPr lang="en-AU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defTabSz="910651" rtl="0">
              <a:defRPr/>
            </a:pP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มะเร็งปากมดลูกคืออะไร?</a:t>
            </a:r>
          </a:p>
          <a:p>
            <a:pPr defTabSz="910651" rtl="0"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มะเร็งปากมดลูกคือมะเร็งที่เติบโตขึ้นในปากมดลูก - ส่วนล่างของมดลูก ไม่ว</a:t>
            </a:r>
            <a:r>
              <a:rPr lang="th-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่าผู้หญิงคนไหนก็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สามารถเป็นมะเร็งชนิดนี้ได้ มันเป็นมะเร็งที่ป้องกันได้ง่ายที่สุดชนิดหนึ่ง  และรักษาได้ง่ายด้วย</a:t>
            </a:r>
            <a:endParaRPr lang="en-AU" strike="sngStrike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defTabSz="910651">
              <a:defRPr/>
            </a:pPr>
            <a:endParaRPr lang="en-AU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defTabSz="910651" rtl="0">
              <a:defRPr/>
            </a:pP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มะเร็งปากมดลูกเกิดจากอะไร?</a:t>
            </a:r>
          </a:p>
          <a:p>
            <a:pPr defTabSz="910651" rtl="0"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ปกติมะเร็งชนิดนี้เกิดจากไวรัสที่พบทั่วไปที่เรียกว่าเอชพีวี (HPV) คุณสามารถได้รับไวรัสเอชพีวีผ่านการสัมผัสอวัยวะลับ (อวัยวะเพศ) ของบุคคลอื่นระหว่างการมีเพศสัมพันธ์ บางครั้งเอชพีวีอาจทำให้เป็นมะเร็งได้  </a:t>
            </a:r>
          </a:p>
          <a:p>
            <a:pPr defTabSz="910651">
              <a:defRPr/>
            </a:pPr>
            <a:endParaRPr lang="en-AU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defTabSz="910651" rtl="0">
              <a:defRPr/>
            </a:pPr>
            <a:r>
              <a:rPr lang="th" sz="1200" b="0" i="1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*หมายเหตุถึงผู้</a:t>
            </a:r>
            <a:r>
              <a:rPr lang="th-TH" sz="1200" b="0" i="1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ดำเนินการอภิปราย</a:t>
            </a:r>
            <a:r>
              <a:rPr lang="th" sz="1200" b="0" i="1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:</a:t>
            </a:r>
            <a:r>
              <a:rPr lang="th" sz="1200" b="0" i="1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 ดูภาพ </a:t>
            </a:r>
            <a:endParaRPr lang="en-AU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4E923-192D-4F59-AC24-C9835F856D96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1834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18697-3E5A-64CE-1A65-854393A26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EEB701-17AA-D224-466F-8B44DF9D2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A666-BE77-49E5-93B3-616F1CC8229C}" type="datetimeFigureOut">
              <a:rPr lang="en-AU" smtClean="0"/>
              <a:t>18/09/2024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AEB1EF-A2B8-6A4D-6247-BEDCA6DF0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9C5BBF-B822-64A8-9169-B9DD3CE9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9BCA-D252-4660-A451-0AE12A6062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004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C41B9F-E994-6691-55C4-E1F738BFA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649212-1510-5527-105E-8D1DCC15D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EE563-2B9C-60CA-B5DC-08AE87BB9F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AAA666-BE77-49E5-93B3-616F1CC8229C}" type="datetimeFigureOut">
              <a:rPr lang="en-AU" smtClean="0"/>
              <a:t>18/09/2024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243DF-2A8F-5AF3-6D1C-C0FEEBB7F9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13FAA-0CF6-4083-C158-E5F709BF47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5F9BCA-D252-4660-A451-0AE12A6062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638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E2B178-C40A-3BDA-5CAC-EF2E6D815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" sz="5400" b="1" i="0" u="none" strike="noStrike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การตรวจสุขภาพ</a:t>
            </a:r>
            <a:endParaRPr lang="en-AU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02C745-B97B-63DE-60E7-9EFF5C29860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89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22B461-02C1-945C-7A55-148DD15CA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A5670E-D70C-D9D6-3E3C-09CFBDCA757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347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24FC6AE-F9E9-9268-FC9C-1175B3449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99233A-BC02-4C93-01F5-175F4CE71AE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135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21DEE0-3B56-F722-53B9-796BEA5D9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D912EA-5FA8-642F-8A8A-D608E78B46E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57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7A0322-EF3D-5D16-4537-0F3730C06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DF33D5-0B80-6F0B-3DFD-40F4F7E6D25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93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9C68B9-5582-EB99-BB77-43781F6A0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th" sz="4400" i="0" u="none" strike="noStrike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การตรวจคัดกรองเต้านม</a:t>
            </a:r>
            <a:endParaRPr lang="th" sz="4400" i="0" u="none" strike="noStrike" dirty="0">
              <a:highlight>
                <a:srgbClr val="000000">
                  <a:alpha val="0"/>
                </a:srgbClr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4BD7C6-C927-592A-F919-F2974CFB317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90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582947-FC4E-EFC1-11CF-5CCFF31B0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F2964F-3776-5A52-205E-B7F160FD2D7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0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AF97F3-5C5F-EB81-26D2-933C7BC54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A292D1-EFC0-D687-F915-13CCC808F1B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93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D8BF27-328D-61BF-7408-08F45759F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5B91FE-BE75-166D-43D8-CC865417B8C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37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13795C-E53B-F1F0-A047-F9AF0960E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2465D5-E471-ADB1-845A-E86F04BE9B5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077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5DB829-40E9-9DC5-7E99-5993B479E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37BC76-3946-0B47-5A05-92E9979EEA5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143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99A91D-769B-83F3-BCFE-6960598B4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0A1D4C-E77A-69AB-4F03-631D6B656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92528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13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C57D49-2944-7C79-D4A4-648BCD59B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th" sz="4400" i="0" u="none" strike="noStrike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การตรวจคัดกรองมะเร็งลำไส้ </a:t>
            </a:r>
            <a:endParaRPr lang="th" sz="4400" i="0" u="none" strike="noStrike" dirty="0">
              <a:highlight>
                <a:srgbClr val="000000">
                  <a:alpha val="0"/>
                </a:srgbClr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D97B8D-3B59-4958-52D3-BAAAED17C04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546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29822A-A71A-2F46-11AD-5F4A705CB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1FE5F0-713E-1D23-40C5-D8F8CBEFAA7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71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3B21A3-C11F-4801-8500-07A5D2CF5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242722-E844-D2E5-9ED4-825C5E47E01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996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124794-75B2-475D-6EFB-5A45B6328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BFF932-103D-6ED1-5A50-02AB7AF2958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076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166267-D8A3-7810-7D4A-BB1E6B0F0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14A9A2-6DF2-4852-EE9F-06732CA2342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81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59C5DA5-67F4-FC90-C52F-B662B83FB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540E73-314C-A87D-7DAC-F23D250DD42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7201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6C12C8-B173-AAA7-0089-88A82A9CC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th-TH" sz="4400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</a:t>
            </a:r>
            <a:r>
              <a:rPr lang="th" sz="4400" i="0" u="none" strike="noStrike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ตรวจสุขภาพทางเพศ</a:t>
            </a:r>
            <a:endParaRPr lang="th" sz="4400" i="0" u="none" strike="noStrike" dirty="0">
              <a:highlight>
                <a:srgbClr val="000000">
                  <a:alpha val="0"/>
                </a:srgbClr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0C428A-E574-784F-38B7-76C4DFEA84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589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A3D6FFC-5664-319B-3A7B-CC03ED824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336828-1BC3-C625-BE44-0F89D09DD7E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053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CFE1DD-6EC8-03ED-1FFD-2AD988843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9018B1-70F0-5CBA-C2F7-1768FC605D2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613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5DD412-5E04-0BF3-612E-127442AC9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5B7EA1-A57E-F8A1-078F-BA6DE40275D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356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1A62CC-FEDF-781F-77F5-94D2EAAA7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th" sz="4800" b="1" i="0" u="none" strike="noStrike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ร่างกายของฉัน สุขภาพของฉัน</a:t>
            </a:r>
            <a:br>
              <a:rPr lang="th" sz="4800" b="0" i="0" u="none" strike="noStrike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" sz="2800" b="0" i="0" u="none" strike="noStrike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ชุดเครื่องมือด้านการศึกษาเกี่ยวกับสุขภาพ</a:t>
            </a:r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189D03-8066-BAF9-3C23-3659BAE995C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038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45BDBC-307C-6D92-E499-59E456276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04ED71-30E9-46F3-0A12-526BEB389FC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043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30456C-2D3A-2742-8DA3-867EDFF80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EBE162-76F0-565D-8F87-B248A4C2BA7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6586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69DEBB6-EBAC-7C3E-85DB-D5D9926F2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th" sz="4400" i="0" u="none" strike="noStrike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ทำวันนัดเพื่อพบแพทย์ของคุณ</a:t>
            </a:r>
            <a:endParaRPr lang="th" sz="4400" i="0" u="none" strike="noStrike" dirty="0">
              <a:highlight>
                <a:srgbClr val="000000">
                  <a:alpha val="0"/>
                </a:srgbClr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C2E779-1B2E-6765-028B-B92CF0A192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6131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697182-D91B-844C-6EBC-7BC22F169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485A2C-7323-3665-6699-2778634D2E2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1556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EA5758-6E0B-E3DB-EF07-C66EA5EC8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F23272-7703-C6A5-5724-3B71ED79A88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2305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3A4758-4542-218B-1043-7FF797DE3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62B4DA-8B5C-F626-70CE-E633F14749A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3421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A0319F-66EF-886B-2087-9036E823F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0EF20D-76E3-EBA9-5AEC-D5E3C806DBA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9849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D504DEE-6B92-82F4-F9BF-68EA86851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42BB9B-8B4F-E530-2936-A37936C593F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8475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DB42B7-DF69-80F6-D50F-DBAF9629F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th" sz="4400" b="1" i="0" u="none" strike="noStrike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โปรดจำไว้ว่า….</a:t>
            </a:r>
            <a:r>
              <a:rPr lang="th" sz="4400" b="0" i="0" u="none" strike="noStrike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th" sz="4400" b="0" i="0" u="none" strike="noStrike" dirty="0">
              <a:highlight>
                <a:srgbClr val="000000">
                  <a:alpha val="0"/>
                </a:srgbClr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4FBC33-3D33-9EEB-9AB6-A5CA58B0C3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9102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6C2E31-EBDC-1827-E4D4-8F6A892FE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th" sz="4400" b="1" i="0" u="none" strike="noStrike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บริการท้องถิ่น </a:t>
            </a:r>
            <a:endParaRPr lang="th" sz="4400" b="1" i="0" u="none" strike="noStrike" dirty="0">
              <a:highlight>
                <a:srgbClr val="000000">
                  <a:alpha val="0"/>
                </a:srgbClr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04023E-1741-34FC-9884-077BB4C0830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11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B5205A-190B-3774-D606-0D7096BBC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sz="4800" b="1" i="0" u="none" strike="noStrike" kern="12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" sz="4800" b="1" i="0" u="none" strike="noStrike" kern="12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เรา</a:t>
            </a:r>
            <a:r>
              <a:rPr lang="th-TH" sz="4800" b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</a:t>
            </a:r>
            <a:endParaRPr lang="th" sz="4800" b="1" i="0" u="none" strike="noStrike" kern="1200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2A07CB-9D0D-67C9-1266-E5F0F6F5F91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2385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48C30D-663E-BEB2-C778-27377E767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8F3852-FC4E-12E4-12FB-3EAF3B32C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41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B198D4-9C76-95E6-45C7-C7E06C5C0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73FE94-6D90-0C7D-D9D9-DC7CA29329C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665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5F65BB1-81E3-33D5-282F-3F5A29CC4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DFAA36-7E56-4E31-BFFA-DF40CB1F758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29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652733-7065-A941-9FAF-B48A570A3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C6C24D-4CB9-8A63-B83B-28FA3FBBCE0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80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93B7936-6217-19C3-EA8C-70800FD4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E8C500-9A42-A305-7951-09A8EEF1550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076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2975FB-4C4F-7726-F8EB-42B365EBF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th" sz="4400" i="0" u="none" strike="noStrike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การตรวจคัดกรองมะเร็งปากมดลูก</a:t>
            </a:r>
            <a:endParaRPr lang="th" sz="4400" i="0" u="none" strike="noStrike" dirty="0">
              <a:highlight>
                <a:srgbClr val="000000">
                  <a:alpha val="0"/>
                </a:srgbClr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23ADEA-92BE-0292-D607-E903B8BC914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44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4639</Words>
  <Application>Microsoft Office PowerPoint</Application>
  <PresentationFormat>Widescreen</PresentationFormat>
  <Paragraphs>389</Paragraphs>
  <Slides>40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Angsana New</vt:lpstr>
      <vt:lpstr>Aptos</vt:lpstr>
      <vt:lpstr>Aptos Display</vt:lpstr>
      <vt:lpstr>Arial</vt:lpstr>
      <vt:lpstr>Calibri</vt:lpstr>
      <vt:lpstr>Cordia New</vt:lpstr>
      <vt:lpstr>Tahoma</vt:lpstr>
      <vt:lpstr>Office Theme</vt:lpstr>
      <vt:lpstr>การตรวจสุขภาพ</vt:lpstr>
      <vt:lpstr>PowerPoint Presentation</vt:lpstr>
      <vt:lpstr>ร่างกายของฉัน สุขภาพของฉัน ชุดเครื่องมือด้านการศึกษาเกี่ยวกับสุขภาพ</vt:lpstr>
      <vt:lpstr> เรามา</vt:lpstr>
      <vt:lpstr>PowerPoint Presentation</vt:lpstr>
      <vt:lpstr>PowerPoint Presentation</vt:lpstr>
      <vt:lpstr>PowerPoint Presentation</vt:lpstr>
      <vt:lpstr>PowerPoint Presentation</vt:lpstr>
      <vt:lpstr>การตรวจคัดกรองมะเร็งปากมดลูก</vt:lpstr>
      <vt:lpstr>PowerPoint Presentation</vt:lpstr>
      <vt:lpstr>PowerPoint Presentation</vt:lpstr>
      <vt:lpstr>PowerPoint Presentation</vt:lpstr>
      <vt:lpstr>PowerPoint Presentation</vt:lpstr>
      <vt:lpstr>การตรวจคัดกรองเต้านม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การตรวจคัดกรองมะเร็งลำไส้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การตรวจสุขภาพทางเพศ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ทำวันนัดเพื่อพบแพทย์ของคุณ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โปรดจำไว้ว่า…. </vt:lpstr>
      <vt:lpstr>บริการท้องถิ่น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Ewa Sosidko</dc:creator>
  <cp:lastModifiedBy>Ewa Sosidko</cp:lastModifiedBy>
  <cp:revision>3</cp:revision>
  <dcterms:created xsi:type="dcterms:W3CDTF">2024-08-29T05:06:31Z</dcterms:created>
  <dcterms:modified xsi:type="dcterms:W3CDTF">2024-09-18T03:46:08Z</dcterms:modified>
</cp:coreProperties>
</file>