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7" autoAdjust="0"/>
  </p:normalViewPr>
  <p:slideViewPr>
    <p:cSldViewPr snapToGrid="0">
      <p:cViewPr varScale="1">
        <p:scale>
          <a:sx n="131" d="100"/>
          <a:sy n="131" d="100"/>
        </p:scale>
        <p:origin x="141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A159805-FE28-4A58-AC32-56FDE58D285F}" type="datetimeFigureOut">
              <a:rPr lang="en-AU" smtClean="0"/>
              <a:t>13/08/2024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E1A9684-6A84-41DD-BEA2-5CA8D4973A65}" type="slidenum">
              <a:rPr lang="en-AU" smtClean="0"/>
              <a:t>‹#›</a:t>
            </a:fld>
            <a:endParaRPr lang="en-AU"/>
          </a:p>
        </p:txBody>
      </p:sp>
    </p:spTree>
    <p:extLst>
      <p:ext uri="{BB962C8B-B14F-4D97-AF65-F5344CB8AC3E}">
        <p14:creationId xmlns:p14="http://schemas.microsoft.com/office/powerpoint/2010/main" val="120306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Leo tutazungumzia </a:t>
            </a:r>
            <a:r>
              <a:rPr lang="sw" sz="1200" b="1" i="0" u="none" strike="noStrike" dirty="0">
                <a:highlight>
                  <a:srgbClr val="000000">
                    <a:alpha val="0"/>
                  </a:srgbClr>
                </a:highlight>
                <a:latin typeface="+mn-lt"/>
              </a:rPr>
              <a:t>uchunguzi wa afya nchini Australia:</a:t>
            </a:r>
          </a:p>
          <a:p>
            <a:pPr marL="170747" indent="-170747" rtl="0">
              <a:buFont typeface="Arial" pitchFamily="34" charset="0"/>
              <a:buChar char="•"/>
            </a:pPr>
            <a:r>
              <a:rPr lang="sw" sz="1200" b="0" i="0" u="none" strike="noStrike" dirty="0">
                <a:highlight>
                  <a:srgbClr val="000000">
                    <a:alpha val="0"/>
                  </a:srgbClr>
                </a:highlight>
                <a:latin typeface="+mn-lt"/>
              </a:rPr>
              <a:t>ni nini</a:t>
            </a:r>
          </a:p>
          <a:p>
            <a:pPr marL="170747" indent="-170747" rtl="0">
              <a:buFont typeface="Arial" pitchFamily="34" charset="0"/>
              <a:buChar char="•"/>
            </a:pPr>
            <a:r>
              <a:rPr lang="sw" sz="1200" b="0" i="0" u="none" strike="noStrike" dirty="0">
                <a:highlight>
                  <a:srgbClr val="000000">
                    <a:alpha val="0"/>
                  </a:srgbClr>
                </a:highlight>
                <a:latin typeface="+mn-lt"/>
              </a:rPr>
              <a:t>kwani unaohitaji </a:t>
            </a:r>
          </a:p>
          <a:p>
            <a:pPr marL="170747" indent="-170747" rtl="0">
              <a:buFont typeface="Arial" pitchFamily="34" charset="0"/>
              <a:buChar char="•"/>
            </a:pPr>
            <a:r>
              <a:rPr lang="sw" sz="1200" b="0" i="0" u="none" strike="noStrike" dirty="0">
                <a:highlight>
                  <a:srgbClr val="000000">
                    <a:alpha val="0"/>
                  </a:srgbClr>
                </a:highlight>
                <a:latin typeface="+mn-lt"/>
              </a:rPr>
              <a:t>lini unahitaji kuupata  </a:t>
            </a:r>
          </a:p>
          <a:p>
            <a:pPr marL="170747" indent="-170747" rtl="0">
              <a:buFont typeface="Arial" pitchFamily="34" charset="0"/>
              <a:buChar char="•"/>
            </a:pPr>
            <a:r>
              <a:rPr lang="sw" sz="1200" b="0" i="0" u="none" strike="noStrike" dirty="0">
                <a:highlight>
                  <a:srgbClr val="000000">
                    <a:alpha val="0"/>
                  </a:srgbClr>
                </a:highlight>
                <a:latin typeface="+mn-lt"/>
              </a:rPr>
              <a:t>jinsi unavyoweza kupanga miadi </a:t>
            </a:r>
          </a:p>
          <a:p>
            <a:endParaRPr lang="en-AU" sz="1200" dirty="0">
              <a:latin typeface="+mn-lt"/>
            </a:endParaRPr>
          </a:p>
          <a:p>
            <a:pPr rtl="0"/>
            <a:r>
              <a:rPr lang="sw" sz="1200" b="0" i="0" u="none" strike="noStrike" dirty="0">
                <a:highlight>
                  <a:srgbClr val="000000">
                    <a:alpha val="0"/>
                  </a:srgbClr>
                </a:highlight>
                <a:latin typeface="+mn-lt"/>
              </a:rPr>
              <a:t>Leo utajifunza kuhusu </a:t>
            </a:r>
            <a:r>
              <a:rPr lang="sw" sz="1200" b="1" i="0" u="none" strike="noStrike" dirty="0">
                <a:highlight>
                  <a:srgbClr val="000000">
                    <a:alpha val="0"/>
                  </a:srgbClr>
                </a:highlight>
                <a:latin typeface="+mn-lt"/>
              </a:rPr>
              <a:t>uchunguzi muhimu 4 wa afya</a:t>
            </a:r>
            <a:r>
              <a:rPr lang="sw" sz="1200" b="0" i="0" u="none" strike="noStrike" dirty="0">
                <a:highlight>
                  <a:srgbClr val="000000">
                    <a:alpha val="0"/>
                  </a:srgbClr>
                </a:highlight>
                <a:latin typeface="+mn-lt"/>
              </a:rPr>
              <a:t> kwa wanawake.</a:t>
            </a:r>
          </a:p>
          <a:p>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1</a:t>
            </a:fld>
            <a:endParaRPr lang="en-AU"/>
          </a:p>
        </p:txBody>
      </p:sp>
    </p:spTree>
    <p:extLst>
      <p:ext uri="{BB962C8B-B14F-4D97-AF65-F5344CB8AC3E}">
        <p14:creationId xmlns:p14="http://schemas.microsoft.com/office/powerpoint/2010/main" val="127082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baseline="0" dirty="0">
                <a:solidFill>
                  <a:srgbClr val="000000"/>
                </a:solidFill>
                <a:highlight>
                  <a:srgbClr val="000000">
                    <a:alpha val="0"/>
                  </a:srgbClr>
                </a:highlight>
                <a:latin typeface="+mn-lt"/>
                <a:ea typeface="+mn-ea"/>
                <a:cs typeface="+mn-cs"/>
              </a:rPr>
              <a:t>Mlango wa uzazi ni nini? *</a:t>
            </a:r>
          </a:p>
          <a:p>
            <a:pPr rtl="0"/>
            <a:r>
              <a:rPr lang="sw" sz="1200" b="0" i="0" u="none" strike="noStrike" kern="1200" baseline="0" dirty="0">
                <a:solidFill>
                  <a:srgbClr val="000000"/>
                </a:solidFill>
                <a:highlight>
                  <a:srgbClr val="000000">
                    <a:alpha val="0"/>
                  </a:srgbClr>
                </a:highlight>
                <a:latin typeface="+mn-lt"/>
                <a:ea typeface="+mn-ea"/>
                <a:cs typeface="+mn-cs"/>
              </a:rPr>
              <a:t>Mlango wa uzazi ni mlango wa mfuko wa uzazi.</a:t>
            </a:r>
            <a:endParaRPr lang="en-AU" sz="1200" b="1" dirty="0">
              <a:latin typeface="+mn-lt"/>
            </a:endParaRPr>
          </a:p>
          <a:p>
            <a:pPr defTabSz="910651">
              <a:defRPr/>
            </a:pPr>
            <a:endParaRPr lang="en-AU" sz="1200" b="1" dirty="0">
              <a:latin typeface="+mn-lt"/>
            </a:endParaRPr>
          </a:p>
          <a:p>
            <a:pPr defTabSz="910651" rtl="0">
              <a:defRPr/>
            </a:pPr>
            <a:r>
              <a:rPr lang="sw" sz="1200" b="1" i="0" u="none" strike="noStrike" dirty="0">
                <a:highlight>
                  <a:srgbClr val="000000">
                    <a:alpha val="0"/>
                  </a:srgbClr>
                </a:highlight>
                <a:latin typeface="+mn-lt"/>
              </a:rPr>
              <a:t>Saratani ya mlango wa uzazi ni nini?</a:t>
            </a:r>
          </a:p>
          <a:p>
            <a:pPr defTabSz="910651" rtl="0">
              <a:defRPr/>
            </a:pPr>
            <a:r>
              <a:rPr lang="sw" sz="1200" b="0" i="0" u="none" strike="noStrike" dirty="0">
                <a:highlight>
                  <a:srgbClr val="000000">
                    <a:alpha val="0"/>
                  </a:srgbClr>
                </a:highlight>
                <a:latin typeface="+mn-lt"/>
              </a:rPr>
              <a:t>Saratani ya mlango wa uzazi ni saratani inayokua ndani mlango wa uzazi - sehemu ya chini ya mfuko wako wa uzazi. Mwanamke yeyote anaweza kupata saratani hii. Ni mojawapo ya aina rahisi ya saratani kuzuia. Inaweza pia kuwa rahisi kutibu kabisa.</a:t>
            </a:r>
            <a:endParaRPr lang="en-AU" sz="1200" strike="sngStrike" dirty="0">
              <a:latin typeface="+mn-lt"/>
            </a:endParaRPr>
          </a:p>
          <a:p>
            <a:pPr defTabSz="910651">
              <a:defRPr/>
            </a:pPr>
            <a:endParaRPr lang="en-AU" sz="1200" dirty="0">
              <a:latin typeface="+mn-lt"/>
            </a:endParaRPr>
          </a:p>
          <a:p>
            <a:pPr defTabSz="910651" rtl="0">
              <a:defRPr/>
            </a:pPr>
            <a:r>
              <a:rPr lang="sw" sz="1200" b="1" i="0" u="none" strike="noStrike" dirty="0">
                <a:highlight>
                  <a:srgbClr val="000000">
                    <a:alpha val="0"/>
                  </a:srgbClr>
                </a:highlight>
                <a:latin typeface="+mn-lt"/>
              </a:rPr>
              <a:t>Nini inasababisha saratani ya mlango wa uzazi?</a:t>
            </a:r>
          </a:p>
          <a:p>
            <a:pPr defTabSz="910651" rtl="0">
              <a:defRPr/>
            </a:pPr>
            <a:r>
              <a:rPr lang="sw" sz="1200" b="0" i="0" u="none" strike="noStrike" dirty="0">
                <a:highlight>
                  <a:srgbClr val="000000">
                    <a:alpha val="0"/>
                  </a:srgbClr>
                </a:highlight>
                <a:latin typeface="+mn-lt"/>
              </a:rPr>
              <a:t>Kwa kawaida, saratani hii inasababishwa na virusi vya kawaida vinavyoitwa HPV. Unaweza kupata HPV kupitia kugusana </a:t>
            </a:r>
            <a:r>
              <a:rPr lang="en-PH" sz="1200" b="0" i="0" dirty="0" err="1">
                <a:solidFill>
                  <a:srgbClr val="000000"/>
                </a:solidFill>
                <a:effectLst/>
                <a:latin typeface="+mn-lt"/>
              </a:rPr>
              <a:t>kwa</a:t>
            </a:r>
            <a:r>
              <a:rPr lang="sw" sz="1200" b="0" i="0" u="none" strike="noStrike" dirty="0">
                <a:highlight>
                  <a:srgbClr val="000000">
                    <a:alpha val="0"/>
                  </a:srgbClr>
                </a:highlight>
                <a:latin typeface="+mn-lt"/>
              </a:rPr>
              <a:t> sehemu za siri za mtu wakati wa kujamiana. Wakati mwingine HPV inaweza kusababisha saratani.  </a:t>
            </a:r>
          </a:p>
          <a:p>
            <a:pPr defTabSz="910651">
              <a:defRPr/>
            </a:pPr>
            <a:endParaRPr lang="en-AU" sz="1200" dirty="0">
              <a:latin typeface="+mn-lt"/>
            </a:endParaRPr>
          </a:p>
          <a:p>
            <a:pPr defTabSz="910651" rtl="0">
              <a:defRPr/>
            </a:pPr>
            <a:r>
              <a:rPr lang="sw" sz="1200" b="0" i="1" u="none" strike="noStrike" dirty="0">
                <a:highlight>
                  <a:srgbClr val="000000">
                    <a:alpha val="0"/>
                  </a:srgbClr>
                </a:highlight>
                <a:latin typeface="+mn-lt"/>
              </a:rPr>
              <a:t>*Kumbukumbu kwa mwezeshaji: </a:t>
            </a:r>
            <a:r>
              <a:rPr lang="sw" sz="1200" b="0" i="1" u="none" strike="noStrike" kern="1200" baseline="0" dirty="0">
                <a:solidFill>
                  <a:srgbClr val="000000"/>
                </a:solidFill>
                <a:highlight>
                  <a:srgbClr val="000000">
                    <a:alpha val="0"/>
                  </a:srgbClr>
                </a:highlight>
                <a:latin typeface="+mn-lt"/>
                <a:ea typeface="+mn-ea"/>
                <a:cs typeface="+mn-cs"/>
              </a:rPr>
              <a:t>rejelea taswira ile.</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10</a:t>
            </a:fld>
            <a:endParaRPr lang="en-AU"/>
          </a:p>
        </p:txBody>
      </p:sp>
    </p:spTree>
    <p:extLst>
      <p:ext uri="{BB962C8B-B14F-4D97-AF65-F5344CB8AC3E}">
        <p14:creationId xmlns:p14="http://schemas.microsoft.com/office/powerpoint/2010/main" val="298278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Kipimo cha uchunguzi wa mlango wa uzazi ni nini?</a:t>
            </a:r>
            <a:endParaRPr lang="en-AU" sz="1200" dirty="0">
              <a:latin typeface="+mn-lt"/>
            </a:endParaRPr>
          </a:p>
          <a:p>
            <a:pPr lvl="0" rtl="0"/>
            <a:r>
              <a:rPr lang="sw" sz="1200" b="0" i="0" u="none" strike="noStrike" dirty="0">
                <a:highlight>
                  <a:srgbClr val="000000">
                    <a:alpha val="0"/>
                  </a:srgbClr>
                </a:highlight>
                <a:latin typeface="+mn-lt"/>
              </a:rPr>
              <a:t>Kipimo cha uchunguzi wa mlango wa uzazi ni upesi na rahisi. Kinakagua ikiwa una HPV, yani virusi vinavyosababisha saratani. </a:t>
            </a:r>
          </a:p>
          <a:p>
            <a:pPr lvl="0" rtl="0"/>
            <a:r>
              <a:rPr lang="sw" sz="1200" b="0" i="0" u="none" strike="noStrike" dirty="0">
                <a:highlight>
                  <a:srgbClr val="000000">
                    <a:alpha val="0"/>
                  </a:srgbClr>
                </a:highlight>
                <a:latin typeface="+mn-lt"/>
              </a:rPr>
              <a:t>Muuguzi au daktari atachukua sampuli kwa upole kutoka mlango wako wa uzazi. Hii haipaswi kuumiza na inachukua sekunde chache tu.</a:t>
            </a:r>
          </a:p>
          <a:p>
            <a:pPr rtl="0"/>
            <a:r>
              <a:rPr lang="sw" sz="1200" b="0" i="0" u="none" strike="noStrike" dirty="0">
                <a:highlight>
                  <a:srgbClr val="000000">
                    <a:alpha val="0"/>
                  </a:srgbClr>
                </a:highlight>
                <a:latin typeface="+mn-lt"/>
              </a:rPr>
              <a:t>Labda utaweza kufanya kipimo wewe mwenyewe. Ikiwa unataka kuifanya wewe mwenyewe, uliza daktari au muuguzi wako kuhusu hiyo. </a:t>
            </a:r>
          </a:p>
          <a:p>
            <a:pPr defTabSz="910651" rtl="0">
              <a:defRPr/>
            </a:pPr>
            <a:r>
              <a:rPr lang="sw" sz="1200" b="0" i="0" u="none" strike="noStrike" dirty="0">
                <a:highlight>
                  <a:srgbClr val="000000">
                    <a:alpha val="0"/>
                  </a:srgbClr>
                </a:highlight>
                <a:latin typeface="+mn-lt"/>
              </a:rPr>
              <a:t>Ikiwa unapata kipimo kila mara, hiki ni </a:t>
            </a:r>
            <a:r>
              <a:rPr lang="sw" sz="1200" b="1" i="0" u="none" strike="noStrike" dirty="0">
                <a:highlight>
                  <a:srgbClr val="000000">
                    <a:alpha val="0"/>
                  </a:srgbClr>
                </a:highlight>
                <a:latin typeface="+mn-lt"/>
              </a:rPr>
              <a:t>kinga lako zuri sana</a:t>
            </a:r>
            <a:r>
              <a:rPr lang="sw" sz="1200" b="0" i="0" u="none" strike="noStrike" dirty="0">
                <a:highlight>
                  <a:srgbClr val="000000">
                    <a:alpha val="0"/>
                  </a:srgbClr>
                </a:highlight>
                <a:latin typeface="+mn-lt"/>
              </a:rPr>
              <a:t> dhidi saratani ya mlango wa uzazi.</a:t>
            </a:r>
          </a:p>
          <a:p>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11</a:t>
            </a:fld>
            <a:endParaRPr lang="en-AU"/>
          </a:p>
        </p:txBody>
      </p:sp>
    </p:spTree>
    <p:extLst>
      <p:ext uri="{BB962C8B-B14F-4D97-AF65-F5344CB8AC3E}">
        <p14:creationId xmlns:p14="http://schemas.microsoft.com/office/powerpoint/2010/main" val="171689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Je, nianze lini kupata kipimo hiki?</a:t>
            </a:r>
            <a:endParaRPr lang="en-AU" sz="1200" dirty="0">
              <a:latin typeface="+mn-lt"/>
            </a:endParaRPr>
          </a:p>
          <a:p>
            <a:pPr rtl="0"/>
            <a:r>
              <a:rPr lang="sw" sz="1200" b="0" i="0" u="none" strike="noStrike" dirty="0">
                <a:highlight>
                  <a:srgbClr val="000000">
                    <a:alpha val="0"/>
                  </a:srgbClr>
                </a:highlight>
                <a:latin typeface="+mn-lt"/>
              </a:rPr>
              <a:t>Ikiwa una umri kati ya miaka 25 na 74, unahitaji kupata kipimo cha uchunguzi wa mlango wa uzazi kila miaka 5. Ikiwa hujui lini unahitaji kipimo chako kijacho, uliza daktari au muuguzi wako.</a:t>
            </a:r>
          </a:p>
          <a:p>
            <a:pPr lvl="0"/>
            <a:endParaRPr lang="en-AU" sz="1200" dirty="0">
              <a:latin typeface="+mn-lt"/>
            </a:endParaRPr>
          </a:p>
          <a:p>
            <a:pPr rtl="0"/>
            <a:r>
              <a:rPr lang="sw" sz="1200" b="1" i="0" u="none" strike="noStrike" dirty="0">
                <a:highlight>
                  <a:srgbClr val="000000">
                    <a:alpha val="0"/>
                  </a:srgbClr>
                </a:highlight>
                <a:latin typeface="+mn-lt"/>
              </a:rPr>
              <a:t>Je! Nipate kipimo hiki wapi? *</a:t>
            </a:r>
            <a:endParaRPr lang="en-AU" sz="1200" dirty="0">
              <a:latin typeface="+mn-lt"/>
            </a:endParaRPr>
          </a:p>
          <a:p>
            <a:pPr lvl="0" rtl="0"/>
            <a:r>
              <a:rPr lang="sw" sz="1200" b="0" i="0" u="none" strike="noStrike" dirty="0">
                <a:highlight>
                  <a:srgbClr val="000000">
                    <a:alpha val="0"/>
                  </a:srgbClr>
                </a:highlight>
                <a:latin typeface="+mn-lt"/>
              </a:rPr>
              <a:t>Hapa ni mahali matano ambapo daktari au muuguzi anaweza kukupa kipimo hicho:</a:t>
            </a:r>
          </a:p>
          <a:p>
            <a:pPr marL="227663" indent="-227663" rtl="0">
              <a:buAutoNum type="arabicPeriod"/>
            </a:pPr>
            <a:r>
              <a:rPr lang="sw" sz="1200" b="0" i="0" u="none" strike="noStrike" dirty="0">
                <a:highlight>
                  <a:srgbClr val="000000">
                    <a:alpha val="0"/>
                  </a:srgbClr>
                </a:highlight>
                <a:latin typeface="+mn-lt"/>
              </a:rPr>
              <a:t>kliniki cha daktari</a:t>
            </a:r>
          </a:p>
          <a:p>
            <a:pPr marL="227663" indent="-227663" rtl="0">
              <a:buAutoNum type="arabicPeriod"/>
            </a:pPr>
            <a:r>
              <a:rPr lang="sw" sz="1200" b="0" i="0" u="none" strike="noStrike" dirty="0">
                <a:highlight>
                  <a:srgbClr val="000000">
                    <a:alpha val="0"/>
                  </a:srgbClr>
                </a:highlight>
                <a:latin typeface="+mn-lt"/>
              </a:rPr>
              <a:t>kituo cha afya ya jamii</a:t>
            </a:r>
          </a:p>
          <a:p>
            <a:pPr marL="227663" indent="-227663" rtl="0">
              <a:buAutoNum type="arabicPeriod"/>
            </a:pPr>
            <a:r>
              <a:rPr lang="sw" sz="1200" b="0" i="0" u="none" strike="noStrike" dirty="0">
                <a:highlight>
                  <a:srgbClr val="000000">
                    <a:alpha val="0"/>
                  </a:srgbClr>
                </a:highlight>
                <a:latin typeface="+mn-lt"/>
              </a:rPr>
              <a:t>kituo cha afya ya wanawake</a:t>
            </a:r>
          </a:p>
          <a:p>
            <a:pPr marL="227663" indent="-227663" rtl="0">
              <a:buAutoNum type="arabicPeriod"/>
            </a:pPr>
            <a:r>
              <a:rPr lang="sw" sz="1200" b="0" i="0" u="none" strike="noStrike" dirty="0">
                <a:highlight>
                  <a:srgbClr val="000000">
                    <a:alpha val="0"/>
                  </a:srgbClr>
                </a:highlight>
                <a:latin typeface="+mn-lt"/>
              </a:rPr>
              <a:t>kliniki cha uzazi wa mpango</a:t>
            </a:r>
          </a:p>
          <a:p>
            <a:pPr marL="227663" indent="-227663" rtl="0">
              <a:buAutoNum type="arabicPeriod"/>
            </a:pPr>
            <a:r>
              <a:rPr lang="sw" sz="1200" b="0" i="0" u="none" strike="noStrike" dirty="0">
                <a:highlight>
                  <a:srgbClr val="000000">
                    <a:alpha val="0"/>
                  </a:srgbClr>
                </a:highlight>
                <a:latin typeface="+mn-lt"/>
              </a:rPr>
              <a:t>kliniki cha afya ya kingono.</a:t>
            </a:r>
          </a:p>
          <a:p>
            <a:endParaRPr lang="en-AU" sz="1200" dirty="0">
              <a:latin typeface="+mn-lt"/>
            </a:endParaRPr>
          </a:p>
          <a:p>
            <a:pPr rtl="0"/>
            <a:r>
              <a:rPr lang="sw" sz="1200" b="0" i="1" u="none" strike="noStrike" dirty="0">
                <a:highlight>
                  <a:srgbClr val="000000">
                    <a:alpha val="0"/>
                  </a:srgbClr>
                </a:highlight>
                <a:latin typeface="+mn-lt"/>
              </a:rPr>
              <a:t>*Kumbukumbu kwa mwezeshaji: toa mifano ya kliniki na vituo vya eneo ambapo wanawake wanaweza kupata kipimo hiki.</a:t>
            </a:r>
          </a:p>
          <a:p>
            <a:endParaRPr lang="en-AU" sz="1200" dirty="0">
              <a:latin typeface="+mn-lt"/>
            </a:endParaRPr>
          </a:p>
          <a:p>
            <a:pPr defTabSz="910651" rtl="0">
              <a:defRPr/>
            </a:pPr>
            <a:r>
              <a:rPr lang="sw" sz="1200" b="1" i="0" u="none" strike="noStrike" dirty="0">
                <a:highlight>
                  <a:srgbClr val="000000">
                    <a:alpha val="0"/>
                  </a:srgbClr>
                </a:highlight>
                <a:latin typeface="+mn-lt"/>
              </a:rPr>
              <a:t>Kupata kipimo cha uchunguzi wa mlango wa uzazi kila miaka mitano kunaweza kuokoa maisha yako.</a:t>
            </a:r>
          </a:p>
          <a:p>
            <a:pPr defTabSz="910651">
              <a:defRPr/>
            </a:pPr>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12</a:t>
            </a:fld>
            <a:endParaRPr lang="en-AU"/>
          </a:p>
        </p:txBody>
      </p:sp>
    </p:spTree>
    <p:extLst>
      <p:ext uri="{BB962C8B-B14F-4D97-AF65-F5344CB8AC3E}">
        <p14:creationId xmlns:p14="http://schemas.microsoft.com/office/powerpoint/2010/main" val="189526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Kama nadhani kuna kitu kibaya, je, napaswa kusubiri hadi wakati ujao kumwona daktari wangu au muuguzi?</a:t>
            </a:r>
          </a:p>
          <a:p>
            <a:pPr rtl="0"/>
            <a:r>
              <a:rPr lang="sw" sz="1200" b="0" i="0" u="none" strike="noStrike" dirty="0">
                <a:highlight>
                  <a:srgbClr val="000000">
                    <a:alpha val="0"/>
                  </a:srgbClr>
                </a:highlight>
                <a:latin typeface="+mn-lt"/>
              </a:rPr>
              <a:t>Hapana. Ikiwa kuna kitu kinatokea na mwili wako ambacho </a:t>
            </a:r>
            <a:r>
              <a:rPr lang="sw" sz="1200" b="1" i="0" u="none" strike="noStrike" dirty="0">
                <a:highlight>
                  <a:srgbClr val="000000">
                    <a:alpha val="0"/>
                  </a:srgbClr>
                </a:highlight>
                <a:latin typeface="+mn-lt"/>
              </a:rPr>
              <a:t>sio kawaida kwako</a:t>
            </a:r>
            <a:r>
              <a:rPr lang="sw" sz="1200" b="0" i="0" u="none" strike="noStrike" dirty="0">
                <a:highlight>
                  <a:srgbClr val="000000">
                    <a:alpha val="0"/>
                  </a:srgbClr>
                </a:highlight>
                <a:latin typeface="+mn-lt"/>
              </a:rPr>
              <a:t>, kama:</a:t>
            </a:r>
          </a:p>
          <a:p>
            <a:pPr marL="170747" indent="-170747" rtl="0">
              <a:buFont typeface="Arial" pitchFamily="34" charset="0"/>
              <a:buChar char="•"/>
            </a:pPr>
            <a:r>
              <a:rPr lang="sw" sz="1200" b="0" i="0" u="none" strike="noStrike" dirty="0">
                <a:highlight>
                  <a:srgbClr val="000000">
                    <a:alpha val="0"/>
                  </a:srgbClr>
                </a:highlight>
                <a:latin typeface="+mn-lt"/>
              </a:rPr>
              <a:t>kutoka damu </a:t>
            </a:r>
          </a:p>
          <a:p>
            <a:pPr marL="170747" indent="-170747" rtl="0">
              <a:buFont typeface="Arial" pitchFamily="34" charset="0"/>
              <a:buChar char="•"/>
            </a:pPr>
            <a:r>
              <a:rPr lang="sw" sz="1200" b="0" i="0" u="none" strike="noStrike" dirty="0">
                <a:highlight>
                  <a:srgbClr val="000000">
                    <a:alpha val="0"/>
                  </a:srgbClr>
                </a:highlight>
                <a:latin typeface="+mn-lt"/>
              </a:rPr>
              <a:t>majimaji yasiyo ya kawaida yanachotoka ukeni wako</a:t>
            </a:r>
          </a:p>
          <a:p>
            <a:pPr marL="170747" indent="-170747" rtl="0">
              <a:buFont typeface="Arial" pitchFamily="34" charset="0"/>
              <a:buChar char="•"/>
            </a:pPr>
            <a:r>
              <a:rPr lang="sw" sz="1200" b="0" i="0" u="none" strike="noStrike" dirty="0">
                <a:highlight>
                  <a:srgbClr val="000000">
                    <a:alpha val="0"/>
                  </a:srgbClr>
                </a:highlight>
                <a:latin typeface="+mn-lt"/>
              </a:rPr>
              <a:t>maumivu kwenye tumbo lako la chini</a:t>
            </a:r>
          </a:p>
          <a:p>
            <a:pPr marL="170747" indent="-170747" rtl="0">
              <a:buFont typeface="Arial" pitchFamily="34" charset="0"/>
              <a:buChar char="•"/>
            </a:pPr>
            <a:r>
              <a:rPr lang="sw" sz="1200" b="0" i="0" u="none" strike="noStrike" dirty="0">
                <a:highlight>
                  <a:srgbClr val="000000">
                    <a:alpha val="0"/>
                  </a:srgbClr>
                </a:highlight>
                <a:latin typeface="+mn-lt"/>
              </a:rPr>
              <a:t>maumivu baada ya kujamiana,</a:t>
            </a:r>
          </a:p>
          <a:p>
            <a:pPr rtl="0"/>
            <a:r>
              <a:rPr lang="sw" sz="1200" b="1" i="0" u="none" strike="noStrike" dirty="0">
                <a:highlight>
                  <a:srgbClr val="000000">
                    <a:alpha val="0"/>
                  </a:srgbClr>
                </a:highlight>
                <a:latin typeface="+mn-lt"/>
              </a:rPr>
              <a:t>unahitaji kumwona daktari au muuguzi haraka iwezekanavyo</a:t>
            </a:r>
            <a:r>
              <a:rPr lang="sw" sz="1200" b="0" i="0" u="none" strike="noStrike" dirty="0">
                <a:highlight>
                  <a:srgbClr val="000000">
                    <a:alpha val="0"/>
                  </a:srgbClr>
                </a:highlight>
                <a:latin typeface="+mn-lt"/>
              </a:rPr>
              <a:t>.</a:t>
            </a:r>
          </a:p>
          <a:p>
            <a:r>
              <a:rPr lang="en-AU" sz="1200" dirty="0">
                <a:latin typeface="+mn-lt"/>
              </a:rPr>
              <a:t> </a:t>
            </a:r>
          </a:p>
        </p:txBody>
      </p:sp>
      <p:sp>
        <p:nvSpPr>
          <p:cNvPr id="4" name="Slide Number Placeholder 3"/>
          <p:cNvSpPr>
            <a:spLocks noGrp="1"/>
          </p:cNvSpPr>
          <p:nvPr>
            <p:ph type="sldNum" sz="quarter" idx="5"/>
          </p:nvPr>
        </p:nvSpPr>
        <p:spPr/>
        <p:txBody>
          <a:bodyPr/>
          <a:lstStyle/>
          <a:p>
            <a:fld id="{1E1A9684-6A84-41DD-BEA2-5CA8D4973A65}" type="slidenum">
              <a:rPr lang="en-AU" smtClean="0"/>
              <a:t>13</a:t>
            </a:fld>
            <a:endParaRPr lang="en-AU"/>
          </a:p>
        </p:txBody>
      </p:sp>
    </p:spTree>
    <p:extLst>
      <p:ext uri="{BB962C8B-B14F-4D97-AF65-F5344CB8AC3E}">
        <p14:creationId xmlns:p14="http://schemas.microsoft.com/office/powerpoint/2010/main" val="27219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mn-lt"/>
              </a:rPr>
              <a:t>Kipimo ambacho huchunguza kwa saratani katika matiti yako.</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14</a:t>
            </a:fld>
            <a:endParaRPr lang="en-AU"/>
          </a:p>
        </p:txBody>
      </p:sp>
    </p:spTree>
    <p:extLst>
      <p:ext uri="{BB962C8B-B14F-4D97-AF65-F5344CB8AC3E}">
        <p14:creationId xmlns:p14="http://schemas.microsoft.com/office/powerpoint/2010/main" val="327174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Saratani ya maziwa ni nini?</a:t>
            </a:r>
          </a:p>
          <a:p>
            <a:pPr rtl="0"/>
            <a:r>
              <a:rPr lang="sw" sz="1200" b="0" i="0" u="none" strike="noStrike" dirty="0">
                <a:highlight>
                  <a:srgbClr val="000000">
                    <a:alpha val="0"/>
                  </a:srgbClr>
                </a:highlight>
                <a:latin typeface="+mn-lt"/>
              </a:rPr>
              <a:t>Saratani ya maziwa ni saratani katika matiti. Ni saratani ya kawaida sana kwa wanawake nchini Australia na inaweza kukua kwa umri wowote. </a:t>
            </a:r>
          </a:p>
          <a:p>
            <a:pPr rtl="0"/>
            <a:r>
              <a:rPr lang="sw" sz="1200" b="0" i="0" u="none" strike="noStrike" dirty="0">
                <a:highlight>
                  <a:srgbClr val="000000">
                    <a:alpha val="0"/>
                  </a:srgbClr>
                </a:highlight>
                <a:latin typeface="+mn-lt"/>
              </a:rPr>
              <a:t>Wanawake 1 kati ya 7 nchini Australia watapata saratani ya matiti kwa wakati fulani katika maisha yao.</a:t>
            </a:r>
          </a:p>
          <a:p>
            <a:endParaRPr lang="en-AU" sz="1200" b="1" dirty="0">
              <a:latin typeface="+mn-lt"/>
            </a:endParaRPr>
          </a:p>
          <a:p>
            <a:pPr rtl="0"/>
            <a:r>
              <a:rPr lang="sw" sz="1200" b="1" i="0" u="none" strike="noStrike" dirty="0">
                <a:highlight>
                  <a:srgbClr val="000000">
                    <a:alpha val="0"/>
                  </a:srgbClr>
                </a:highlight>
                <a:latin typeface="+mn-lt"/>
              </a:rPr>
              <a:t>Kwa nini ni muhimu kugundua saratani ya maziwa mapema?</a:t>
            </a:r>
          </a:p>
          <a:p>
            <a:pPr defTabSz="910651" rtl="0">
              <a:defRPr/>
            </a:pPr>
            <a:r>
              <a:rPr lang="sw" sz="1200" b="0" i="0" u="none" strike="noStrike" dirty="0">
                <a:highlight>
                  <a:srgbClr val="000000">
                    <a:alpha val="0"/>
                  </a:srgbClr>
                </a:highlight>
                <a:latin typeface="+mn-lt"/>
              </a:rPr>
              <a:t>Iwapo utagundua saratani ya matiti mapema, kuna nafasi nzuri utapata nafuu. Itakuwa ndogo sana na kutakuwa na njia zaidi kutibu.</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15</a:t>
            </a:fld>
            <a:endParaRPr lang="en-AU"/>
          </a:p>
        </p:txBody>
      </p:sp>
    </p:spTree>
    <p:extLst>
      <p:ext uri="{BB962C8B-B14F-4D97-AF65-F5344CB8AC3E}">
        <p14:creationId xmlns:p14="http://schemas.microsoft.com/office/powerpoint/2010/main" val="166166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Unahitaji kujua matiti yako vizuri ili uweze kuona kama kuna mabadiliko katika mojawapo. </a:t>
            </a:r>
          </a:p>
          <a:p>
            <a:pPr lvl="0"/>
            <a:endParaRPr lang="en-AU" sz="1200" b="1" dirty="0">
              <a:latin typeface="+mn-lt"/>
            </a:endParaRPr>
          </a:p>
          <a:p>
            <a:pPr rtl="0"/>
            <a:r>
              <a:rPr lang="sw" sz="1200" b="1" i="0" u="none" strike="noStrike" dirty="0">
                <a:highlight>
                  <a:srgbClr val="000000">
                    <a:alpha val="0"/>
                  </a:srgbClr>
                </a:highlight>
                <a:latin typeface="+mn-lt"/>
              </a:rPr>
              <a:t>Nahitaji kujua nini kuhusu matiti yangu?</a:t>
            </a:r>
          </a:p>
          <a:p>
            <a:pPr defTabSz="910651" rtl="0">
              <a:defRPr/>
            </a:pPr>
            <a:r>
              <a:rPr lang="sw" sz="1200" b="0" i="0" u="none" strike="noStrike" dirty="0">
                <a:highlight>
                  <a:srgbClr val="000000">
                    <a:alpha val="0"/>
                  </a:srgbClr>
                </a:highlight>
                <a:latin typeface="+mn-lt"/>
              </a:rPr>
              <a:t>Ni wazo zuri la kuangalia matiti katika kioo na kujifunza:</a:t>
            </a:r>
          </a:p>
          <a:p>
            <a:pPr marL="170747" indent="-170747" rtl="0">
              <a:buFont typeface="Arial" pitchFamily="34" charset="0"/>
              <a:buChar char="•"/>
            </a:pPr>
            <a:r>
              <a:rPr lang="sw" sz="1200" b="0" i="0" u="none" strike="noStrike" dirty="0">
                <a:highlight>
                  <a:srgbClr val="000000">
                    <a:alpha val="0"/>
                  </a:srgbClr>
                </a:highlight>
                <a:latin typeface="+mn-lt"/>
              </a:rPr>
              <a:t>yale yanayoonekana</a:t>
            </a:r>
          </a:p>
          <a:p>
            <a:pPr marL="170747" indent="-170747" rtl="0">
              <a:buFont typeface="Arial" pitchFamily="34" charset="0"/>
              <a:buChar char="•"/>
            </a:pPr>
            <a:r>
              <a:rPr lang="sw" sz="1200" b="0" i="0" u="none" strike="noStrike" dirty="0">
                <a:highlight>
                  <a:srgbClr val="000000">
                    <a:alpha val="0"/>
                  </a:srgbClr>
                </a:highlight>
                <a:latin typeface="+mn-lt"/>
              </a:rPr>
              <a:t>umbo lao, ukubwa na rangi</a:t>
            </a:r>
          </a:p>
          <a:p>
            <a:pPr marL="170747" indent="-170747" rtl="0">
              <a:buFont typeface="Arial" pitchFamily="34" charset="0"/>
              <a:buChar char="•"/>
            </a:pPr>
            <a:r>
              <a:rPr lang="sw" sz="1200" b="0" i="0" u="none" strike="noStrike" dirty="0">
                <a:highlight>
                  <a:srgbClr val="000000">
                    <a:alpha val="0"/>
                  </a:srgbClr>
                </a:highlight>
                <a:latin typeface="+mn-lt"/>
              </a:rPr>
              <a:t>yale yanayohisi. </a:t>
            </a:r>
          </a:p>
          <a:p>
            <a:endParaRPr lang="en-AU" sz="1200" dirty="0">
              <a:latin typeface="+mn-lt"/>
            </a:endParaRPr>
          </a:p>
          <a:p>
            <a:pPr lvl="0" rtl="0"/>
            <a:r>
              <a:rPr lang="sw" sz="1200" b="0" i="0" u="none" strike="noStrike" dirty="0">
                <a:highlight>
                  <a:srgbClr val="000000">
                    <a:alpha val="0"/>
                  </a:srgbClr>
                </a:highlight>
                <a:latin typeface="+mn-lt"/>
              </a:rPr>
              <a:t>Mabadiliko mengi katika titi </a:t>
            </a:r>
            <a:r>
              <a:rPr lang="sw" sz="1200" b="1" i="0" u="none" strike="noStrike" dirty="0">
                <a:highlight>
                  <a:srgbClr val="000000">
                    <a:alpha val="0"/>
                  </a:srgbClr>
                </a:highlight>
                <a:latin typeface="+mn-lt"/>
              </a:rPr>
              <a:t>sio</a:t>
            </a:r>
            <a:r>
              <a:rPr lang="sw" sz="1200" b="0" i="0" u="none" strike="noStrike" dirty="0">
                <a:highlight>
                  <a:srgbClr val="000000">
                    <a:alpha val="0"/>
                  </a:srgbClr>
                </a:highlight>
                <a:latin typeface="+mn-lt"/>
              </a:rPr>
              <a:t> saratani ya matiti.</a:t>
            </a:r>
          </a:p>
          <a:p>
            <a:pPr lvl="0" rtl="0"/>
            <a:r>
              <a:rPr lang="sw" sz="1200" b="1" i="0" u="none" strike="noStrike" dirty="0">
                <a:highlight>
                  <a:srgbClr val="000000">
                    <a:alpha val="0"/>
                  </a:srgbClr>
                </a:highlight>
                <a:latin typeface="+mn-lt"/>
              </a:rPr>
              <a:t>Lakini</a:t>
            </a:r>
            <a:r>
              <a:rPr lang="sw" sz="1200" b="0" i="0" u="none" strike="noStrike" dirty="0">
                <a:highlight>
                  <a:srgbClr val="000000">
                    <a:alpha val="0"/>
                  </a:srgbClr>
                </a:highlight>
                <a:latin typeface="+mn-lt"/>
              </a:rPr>
              <a:t> ikiwa unagundua badiliko, lazima uichunguzwe na daktari au muuguzi haraka iwezekanavyo.</a:t>
            </a:r>
          </a:p>
          <a:p>
            <a:pPr lvl="0"/>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16</a:t>
            </a:fld>
            <a:endParaRPr lang="en-AU"/>
          </a:p>
        </p:txBody>
      </p:sp>
    </p:spTree>
    <p:extLst>
      <p:ext uri="{BB962C8B-B14F-4D97-AF65-F5344CB8AC3E}">
        <p14:creationId xmlns:p14="http://schemas.microsoft.com/office/powerpoint/2010/main" val="294342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Njia moja ya kugundua mabadiliko katika titi mapema ni kuchunguza matiti yako kila mwezi.</a:t>
            </a:r>
          </a:p>
          <a:p>
            <a:endParaRPr lang="en-AU" sz="1200" b="1" dirty="0">
              <a:latin typeface="+mn-lt"/>
            </a:endParaRPr>
          </a:p>
          <a:p>
            <a:pPr rtl="0"/>
            <a:r>
              <a:rPr lang="sw" sz="1200" b="1" i="0" u="none" strike="noStrike" dirty="0">
                <a:highlight>
                  <a:srgbClr val="000000">
                    <a:alpha val="0"/>
                  </a:srgbClr>
                </a:highlight>
                <a:latin typeface="+mn-lt"/>
              </a:rPr>
              <a:t>Ninawezaje kuangalia matiti yangu? </a:t>
            </a:r>
            <a:endParaRPr lang="en-AU" sz="1200" dirty="0">
              <a:latin typeface="+mn-lt"/>
            </a:endParaRPr>
          </a:p>
          <a:p>
            <a:pPr marL="170747" indent="-170747" rtl="0">
              <a:buFont typeface="Arial" pitchFamily="34" charset="0"/>
              <a:buChar char="•"/>
            </a:pPr>
            <a:r>
              <a:rPr lang="sw" sz="1200" b="0" i="0" u="none" strike="noStrike" dirty="0">
                <a:highlight>
                  <a:srgbClr val="000000">
                    <a:alpha val="0"/>
                  </a:srgbClr>
                </a:highlight>
                <a:latin typeface="+mn-lt"/>
              </a:rPr>
              <a:t>Mara moja ya mwezi angalia umbo, rangi na ukubwa wa matiti yako</a:t>
            </a:r>
          </a:p>
          <a:p>
            <a:pPr marL="170747" indent="-170747" rtl="0">
              <a:buFont typeface="Arial" pitchFamily="34" charset="0"/>
              <a:buChar char="•"/>
            </a:pPr>
            <a:r>
              <a:rPr lang="sw" sz="1200" b="0" i="0" u="none" strike="noStrike" dirty="0">
                <a:highlight>
                  <a:srgbClr val="000000">
                    <a:alpha val="0"/>
                  </a:srgbClr>
                </a:highlight>
                <a:latin typeface="+mn-lt"/>
              </a:rPr>
              <a:t>Ni bora kuchunguza matiti yako siku chache baada ya mwisho wa siku zako (hedhi). Weka ukumbusho kwenye simu yako au kwenye kalenda yako ili uangalie matiti yako siku hiyohiyo kila mwezi</a:t>
            </a:r>
          </a:p>
          <a:p>
            <a:pPr marL="170747" indent="-170747" rtl="0">
              <a:buFont typeface="Arial" pitchFamily="34" charset="0"/>
              <a:buChar char="•"/>
            </a:pPr>
            <a:r>
              <a:rPr lang="sw" sz="1200" b="0" i="0" u="none" strike="noStrike" dirty="0">
                <a:highlight>
                  <a:srgbClr val="000000">
                    <a:alpha val="0"/>
                  </a:srgbClr>
                </a:highlight>
                <a:latin typeface="+mn-lt"/>
              </a:rPr>
              <a:t>Gusa matiti yako kwa kutumia mkono wako, katika kuoga au kulala chini, kukiweka vidole vyako tambarare</a:t>
            </a:r>
          </a:p>
          <a:p>
            <a:pPr marL="170747" indent="-170747" rtl="0">
              <a:buFont typeface="Arial" pitchFamily="34" charset="0"/>
              <a:buChar char="•"/>
            </a:pPr>
            <a:r>
              <a:rPr lang="sw" sz="1200" b="0" i="0" u="none" strike="noStrike" dirty="0">
                <a:highlight>
                  <a:srgbClr val="000000">
                    <a:alpha val="0"/>
                  </a:srgbClr>
                </a:highlight>
                <a:latin typeface="+mn-lt"/>
              </a:rPr>
              <a:t>Angalia kama kuna uvimbe na mabadiliko kwenye ngozi au chuchu, au kwa wekundu wowote, maumivu au kutokwa na majimaji</a:t>
            </a:r>
          </a:p>
          <a:p>
            <a:pPr marL="170747" indent="-170747" rtl="0">
              <a:buFont typeface="Arial" pitchFamily="34" charset="0"/>
              <a:buChar char="•"/>
            </a:pPr>
            <a:r>
              <a:rPr lang="sw" sz="1200" b="0" i="0" u="none" strike="noStrike" dirty="0">
                <a:highlight>
                  <a:srgbClr val="000000">
                    <a:alpha val="0"/>
                  </a:srgbClr>
                </a:highlight>
                <a:latin typeface="+mn-lt"/>
              </a:rPr>
              <a:t>Hakikisha uguse eneo lote la titi kutoka mfupa wa kola hadi tumbo lako na kujumuisha kwapa kwako</a:t>
            </a:r>
          </a:p>
          <a:p>
            <a:pPr marL="170747" indent="-170747" rtl="0">
              <a:buFont typeface="Arial" pitchFamily="34" charset="0"/>
              <a:buChar char="•"/>
            </a:pPr>
            <a:r>
              <a:rPr lang="sw" sz="1200" b="0" i="0" u="none" strike="noStrike" dirty="0">
                <a:highlight>
                  <a:srgbClr val="000000">
                    <a:alpha val="0"/>
                  </a:srgbClr>
                </a:highlight>
                <a:latin typeface="+mn-lt"/>
              </a:rPr>
              <a:t>Unaweza </a:t>
            </a:r>
            <a:r>
              <a:rPr lang="sw" sz="1200" b="0" i="0" u="none" strike="noStrike" kern="1200" dirty="0">
                <a:solidFill>
                  <a:srgbClr val="000000"/>
                </a:solidFill>
                <a:highlight>
                  <a:srgbClr val="000000">
                    <a:alpha val="0"/>
                  </a:srgbClr>
                </a:highlight>
                <a:latin typeface="+mn-lt"/>
                <a:ea typeface="+mn-ea"/>
                <a:cs typeface="+mn-cs"/>
              </a:rPr>
              <a:t>kuomba daktari wako au muuguzi kukuonyesha jinsi ya kuchunguza titi lako.</a:t>
            </a:r>
            <a:endParaRPr lang="en-AU" sz="1200" dirty="0">
              <a:latin typeface="+mn-lt"/>
            </a:endParaRPr>
          </a:p>
          <a:p>
            <a:pPr marL="0" indent="0">
              <a:buFont typeface="Arial" pitchFamily="34" charset="0"/>
              <a:buNone/>
            </a:pPr>
            <a:endParaRPr lang="en-AU" sz="1200" b="0" i="0" u="sng" kern="1200" dirty="0">
              <a:solidFill>
                <a:schemeClr val="tx1"/>
              </a:solidFill>
              <a:effectLst/>
              <a:latin typeface="+mn-lt"/>
              <a:ea typeface="+mn-ea"/>
              <a:cs typeface="+mn-cs"/>
            </a:endParaRPr>
          </a:p>
          <a:p>
            <a:pPr marL="0" indent="0" rtl="0">
              <a:buFont typeface="Arial" pitchFamily="34" charset="0"/>
              <a:buNone/>
            </a:pPr>
            <a:r>
              <a:rPr lang="sw" sz="1200" b="0" i="0" u="none" strike="noStrike" kern="1200" dirty="0">
                <a:solidFill>
                  <a:srgbClr val="000000"/>
                </a:solidFill>
                <a:highlight>
                  <a:srgbClr val="000000">
                    <a:alpha val="0"/>
                  </a:srgbClr>
                </a:highlight>
                <a:latin typeface="+mn-lt"/>
                <a:ea typeface="+mn-ea"/>
                <a:cs typeface="+mn-cs"/>
              </a:rPr>
              <a:t>Hakuna njia sahihi au mbaya kugusa matiti yako - ni muhimu kupata njia inayofaa kwako na kufanya mara kwa mara.</a:t>
            </a:r>
            <a:endParaRPr lang="en-AU" sz="1200" dirty="0">
              <a:latin typeface="+mn-lt"/>
            </a:endParaRPr>
          </a:p>
          <a:p>
            <a:endParaRPr lang="en-AU" i="1" strike="sngStrike"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17</a:t>
            </a:fld>
            <a:endParaRPr lang="en-AU"/>
          </a:p>
        </p:txBody>
      </p:sp>
    </p:spTree>
    <p:extLst>
      <p:ext uri="{BB962C8B-B14F-4D97-AF65-F5344CB8AC3E}">
        <p14:creationId xmlns:p14="http://schemas.microsoft.com/office/powerpoint/2010/main" val="306005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Njia nyingine ya kuona mabadiliko kwenye titi ni kupata uchunguzi wa matiti kila miaka miwili.</a:t>
            </a:r>
          </a:p>
          <a:p>
            <a:endParaRPr lang="en-AU" sz="1200" b="1" dirty="0">
              <a:latin typeface="+mn-lt"/>
            </a:endParaRPr>
          </a:p>
          <a:p>
            <a:pPr rtl="0"/>
            <a:r>
              <a:rPr lang="sw" sz="1200" b="1" i="0" u="none" strike="noStrike" dirty="0">
                <a:highlight>
                  <a:srgbClr val="000000">
                    <a:alpha val="0"/>
                  </a:srgbClr>
                </a:highlight>
                <a:latin typeface="+mn-lt"/>
              </a:rPr>
              <a:t>Skrini ya matiti ni nini?</a:t>
            </a:r>
            <a:endParaRPr lang="en-AU" sz="1200" dirty="0">
              <a:latin typeface="+mn-lt"/>
            </a:endParaRPr>
          </a:p>
          <a:p>
            <a:pPr lvl="0" rtl="0"/>
            <a:r>
              <a:rPr lang="sw" sz="1200" b="0" i="0" u="none" strike="noStrike" dirty="0">
                <a:highlight>
                  <a:srgbClr val="000000">
                    <a:alpha val="0"/>
                  </a:srgbClr>
                </a:highlight>
                <a:latin typeface="+mn-lt"/>
              </a:rPr>
              <a:t>Skrini ya matiti ni mammogram kutafuta saratani ya matiti. Mammogram ni picha ya ndani ya titi lako. Inaonyesha mabadiliko ambayo ni madogo mno kwa wewe au kwa daktari au muuguzi kugusa au kuona.</a:t>
            </a:r>
          </a:p>
          <a:p>
            <a:endParaRPr lang="en-AU" sz="1200" b="1" dirty="0">
              <a:latin typeface="+mn-lt"/>
            </a:endParaRPr>
          </a:p>
          <a:p>
            <a:pPr rtl="0"/>
            <a:r>
              <a:rPr lang="sw" sz="1200" b="1" i="0" u="none" strike="noStrike" dirty="0">
                <a:highlight>
                  <a:srgbClr val="000000">
                    <a:alpha val="0"/>
                  </a:srgbClr>
                </a:highlight>
                <a:latin typeface="+mn-lt"/>
              </a:rPr>
              <a:t>Napaswa kupata mammogram lini?</a:t>
            </a:r>
            <a:endParaRPr lang="en-AU" sz="1200" dirty="0">
              <a:latin typeface="+mn-lt"/>
            </a:endParaRPr>
          </a:p>
          <a:p>
            <a:pPr marL="170747" indent="-170747" rtl="0">
              <a:buFont typeface="Arial" pitchFamily="34" charset="0"/>
              <a:buChar char="•"/>
            </a:pPr>
            <a:r>
              <a:rPr lang="sw" sz="1200" b="0" i="0" u="none" strike="noStrike" dirty="0">
                <a:highlight>
                  <a:srgbClr val="000000">
                    <a:alpha val="0"/>
                  </a:srgbClr>
                </a:highlight>
                <a:latin typeface="+mn-lt"/>
              </a:rPr>
              <a:t>Ikiwa una umri wa miaka 50-74, unahitaji </a:t>
            </a:r>
            <a:r>
              <a:rPr lang="sw" sz="1200" b="1" i="0" u="none" strike="noStrike" dirty="0">
                <a:highlight>
                  <a:srgbClr val="000000">
                    <a:alpha val="0"/>
                  </a:srgbClr>
                </a:highlight>
                <a:latin typeface="+mn-lt"/>
              </a:rPr>
              <a:t>kupata mammogram kila miaka 2</a:t>
            </a:r>
            <a:r>
              <a:rPr lang="sw" sz="1200" b="0" i="0" u="none" strike="noStrike" dirty="0">
                <a:highlight>
                  <a:srgbClr val="000000">
                    <a:alpha val="0"/>
                  </a:srgbClr>
                </a:highlight>
                <a:latin typeface="+mn-lt"/>
              </a:rPr>
              <a:t>. BreastScreen Australia inatoa hizi kwa bure kama huna dalili zozote kwenye matiti</a:t>
            </a:r>
          </a:p>
          <a:p>
            <a:pPr marL="170747" indent="-170747" rtl="0">
              <a:buFont typeface="Arial" pitchFamily="34" charset="0"/>
              <a:buChar char="•"/>
            </a:pPr>
            <a:r>
              <a:rPr lang="sw" sz="1200" b="0" i="0" u="none" strike="noStrike" dirty="0">
                <a:highlight>
                  <a:srgbClr val="000000">
                    <a:alpha val="0"/>
                  </a:srgbClr>
                </a:highlight>
                <a:latin typeface="+mn-lt"/>
              </a:rPr>
              <a:t>Ikiwa una umri wa miaka 40-49 au juu ya miaka 74, unaweza </a:t>
            </a:r>
            <a:r>
              <a:rPr lang="sw" sz="1200" b="1" i="0" u="none" strike="noStrike" dirty="0">
                <a:highlight>
                  <a:srgbClr val="000000">
                    <a:alpha val="0"/>
                  </a:srgbClr>
                </a:highlight>
                <a:latin typeface="+mn-lt"/>
              </a:rPr>
              <a:t>kuchagua kupata mammogram</a:t>
            </a:r>
            <a:endParaRPr lang="en-AU" sz="1200" dirty="0">
              <a:latin typeface="+mn-lt"/>
            </a:endParaRPr>
          </a:p>
          <a:p>
            <a:pPr marL="170747" indent="-170747" rtl="0">
              <a:buFont typeface="Arial" pitchFamily="34" charset="0"/>
              <a:buChar char="•"/>
            </a:pPr>
            <a:r>
              <a:rPr lang="sw" sz="1200" b="0" i="0" u="none" strike="noStrike" dirty="0">
                <a:highlight>
                  <a:srgbClr val="000000">
                    <a:alpha val="0"/>
                  </a:srgbClr>
                </a:highlight>
                <a:latin typeface="+mn-lt"/>
              </a:rPr>
              <a:t>Ikiwa una umri wa chini ya miaka 40, daktari wako anaweza kuomba uwe na mammogram ikiwa anafikiri unahitaji moja, au kama mtu mwingine katika familia yako amekuwa na saratani ya matiti</a:t>
            </a:r>
          </a:p>
          <a:p>
            <a:pPr marL="170747" indent="-170747" rtl="0">
              <a:buFont typeface="Arial" pitchFamily="34" charset="0"/>
              <a:buChar char="•"/>
            </a:pPr>
            <a:r>
              <a:rPr lang="sw" sz="1200" b="0" i="0" u="none" strike="noStrike" dirty="0">
                <a:highlight>
                  <a:srgbClr val="000000">
                    <a:alpha val="0"/>
                  </a:srgbClr>
                </a:highlight>
                <a:latin typeface="+mn-lt"/>
              </a:rPr>
              <a:t>Mammogram inaweza kufanywa kuanzia umri wa miaka 35.</a:t>
            </a:r>
          </a:p>
          <a:p>
            <a:pPr lvl="0"/>
            <a:endParaRPr lang="en-AU" sz="1200" dirty="0">
              <a:latin typeface="+mn-lt"/>
            </a:endParaRPr>
          </a:p>
          <a:p>
            <a:pPr rtl="0"/>
            <a:r>
              <a:rPr lang="sw" sz="1200" b="1" i="0" u="none" strike="noStrike" dirty="0">
                <a:highlight>
                  <a:srgbClr val="000000">
                    <a:alpha val="0"/>
                  </a:srgbClr>
                </a:highlight>
                <a:latin typeface="+mn-lt"/>
              </a:rPr>
              <a:t>Je! Ninawezaje kuweka miadi ya skrini ya matiti?</a:t>
            </a:r>
          </a:p>
          <a:p>
            <a:pPr rtl="0"/>
            <a:r>
              <a:rPr lang="sw" sz="1200" b="0" i="0" u="none" strike="noStrike" dirty="0">
                <a:highlight>
                  <a:srgbClr val="000000">
                    <a:alpha val="0"/>
                  </a:srgbClr>
                </a:highlight>
                <a:latin typeface="+mn-lt"/>
              </a:rPr>
              <a:t>Ili kuweka miadi ya skrini ya matiti, piga simu kwa BreastScreen Australia kwa 13 20 50. Nambari hii itakuunganisha kwenye huduma ya BreastScreen katika eneo lako.</a:t>
            </a:r>
          </a:p>
          <a:p>
            <a:pPr rtl="0"/>
            <a:r>
              <a:rPr lang="sw" sz="1200" b="0" i="0" u="none" strike="noStrike" dirty="0">
                <a:highlight>
                  <a:srgbClr val="000000">
                    <a:alpha val="0"/>
                  </a:srgbClr>
                </a:highlight>
                <a:latin typeface="+mn-lt"/>
              </a:rPr>
              <a:t>Unaweza pia kuweka miadi mtandaoni kwa www.breastscreen.org.au</a:t>
            </a:r>
          </a:p>
          <a:p>
            <a:endParaRPr lang="en-AU" sz="1200" b="1" dirty="0">
              <a:latin typeface="+mn-lt"/>
            </a:endParaRPr>
          </a:p>
          <a:p>
            <a:pPr rtl="0"/>
            <a:r>
              <a:rPr lang="sw" sz="1200" b="1" i="0" u="none" strike="noStrike" dirty="0">
                <a:highlight>
                  <a:srgbClr val="000000">
                    <a:alpha val="0"/>
                  </a:srgbClr>
                </a:highlight>
                <a:latin typeface="+mn-lt"/>
              </a:rPr>
              <a:t>Unahitaji mkalimani?</a:t>
            </a:r>
          </a:p>
          <a:p>
            <a:pPr rtl="0"/>
            <a:r>
              <a:rPr lang="sw" sz="1200" b="0" i="0" u="none" strike="noStrike" dirty="0">
                <a:highlight>
                  <a:srgbClr val="000000">
                    <a:alpha val="0"/>
                  </a:srgbClr>
                </a:highlight>
                <a:latin typeface="+mn-lt"/>
              </a:rPr>
              <a:t>Ikiwa unahitaji mkalimani, piga simu Huduma ya Utafsiri na Ukalimani (TIS Taifa) kwa 131 450 na omba kuunganisha na BreastScreen katika jimbo/wilaya lako.</a:t>
            </a:r>
          </a:p>
          <a:p>
            <a:pPr lvl="0"/>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18</a:t>
            </a:fld>
            <a:endParaRPr lang="en-AU"/>
          </a:p>
        </p:txBody>
      </p:sp>
    </p:spTree>
    <p:extLst>
      <p:ext uri="{BB962C8B-B14F-4D97-AF65-F5344CB8AC3E}">
        <p14:creationId xmlns:p14="http://schemas.microsoft.com/office/powerpoint/2010/main" val="51863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Kwa nini ni muhimu sana kupata uchunguzi wa matiti? </a:t>
            </a:r>
          </a:p>
          <a:p>
            <a:pPr defTabSz="910651" rtl="0">
              <a:defRPr/>
            </a:pPr>
            <a:r>
              <a:rPr lang="sw" sz="1200" b="0" i="0" u="none" strike="noStrike" dirty="0">
                <a:highlight>
                  <a:srgbClr val="000000">
                    <a:alpha val="0"/>
                  </a:srgbClr>
                </a:highlight>
                <a:latin typeface="+mn-lt"/>
              </a:rPr>
              <a:t>Uchunguzi wa matiti wa kila mara unagundua saratani nyingi mapema na kuzuia vifo.</a:t>
            </a:r>
            <a:endParaRPr lang="en-AU" sz="1200" b="1" dirty="0">
              <a:latin typeface="+mn-lt"/>
            </a:endParaRPr>
          </a:p>
          <a:p>
            <a:pPr rtl="0"/>
            <a:r>
              <a:rPr lang="sw" sz="1200" b="0" i="0" u="none" strike="noStrike" dirty="0">
                <a:highlight>
                  <a:srgbClr val="000000">
                    <a:alpha val="0"/>
                  </a:srgbClr>
                </a:highlight>
                <a:latin typeface="+mn-lt"/>
              </a:rPr>
              <a:t>Ikiwa saratani ya matiti imegunduliwa mapema, kuna uwezekano mkubwa kuwa ndogo na kutibiwa kwa ufanisi. </a:t>
            </a:r>
          </a:p>
          <a:p>
            <a:pPr rtl="0"/>
            <a:r>
              <a:rPr lang="sw" sz="1200" b="0" i="0" u="none" strike="noStrike" dirty="0">
                <a:highlight>
                  <a:srgbClr val="000000">
                    <a:alpha val="0"/>
                  </a:srgbClr>
                </a:highlight>
                <a:latin typeface="+mn-lt"/>
              </a:rPr>
              <a:t>Hii inasaidia kwako kupata afya tena na </a:t>
            </a:r>
            <a:r>
              <a:rPr lang="sw-KE" sz="1200" b="0" i="0" noProof="0" dirty="0">
                <a:solidFill>
                  <a:srgbClr val="000000"/>
                </a:solidFill>
                <a:effectLst/>
                <a:latin typeface="+mn-lt"/>
              </a:rPr>
              <a:t>kufurahia</a:t>
            </a:r>
            <a:r>
              <a:rPr lang="sw" sz="1200" b="0" i="0" u="none" strike="noStrike" dirty="0">
                <a:highlight>
                  <a:srgbClr val="000000">
                    <a:alpha val="0"/>
                  </a:srgbClr>
                </a:highlight>
                <a:latin typeface="+mn-lt"/>
              </a:rPr>
              <a:t> maisha yako na familia yako.</a:t>
            </a:r>
          </a:p>
          <a:p>
            <a:endParaRPr lang="en-AU" sz="1200" dirty="0">
              <a:latin typeface="+mn-lt"/>
            </a:endParaRPr>
          </a:p>
          <a:p>
            <a:pPr rtl="0"/>
            <a:r>
              <a:rPr lang="sw" sz="1200" b="1" i="0" u="none" strike="noStrike" dirty="0">
                <a:highlight>
                  <a:srgbClr val="000000">
                    <a:alpha val="0"/>
                  </a:srgbClr>
                </a:highlight>
                <a:latin typeface="+mn-lt"/>
              </a:rPr>
              <a:t>Ikiwa unagundua mabadiliko yoyote katika matiti yako, mwona daktari au muuguzi yako haraka iwezekanavyo.  </a:t>
            </a:r>
          </a:p>
          <a:p>
            <a:endParaRPr lang="en-AU" sz="1200" b="1"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19</a:t>
            </a:fld>
            <a:endParaRPr lang="en-AU"/>
          </a:p>
        </p:txBody>
      </p:sp>
    </p:spTree>
    <p:extLst>
      <p:ext uri="{BB962C8B-B14F-4D97-AF65-F5344CB8AC3E}">
        <p14:creationId xmlns:p14="http://schemas.microsoft.com/office/powerpoint/2010/main" val="154415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2</a:t>
            </a:fld>
            <a:endParaRPr lang="en-AU"/>
          </a:p>
        </p:txBody>
      </p:sp>
    </p:spTree>
    <p:extLst>
      <p:ext uri="{BB962C8B-B14F-4D97-AF65-F5344CB8AC3E}">
        <p14:creationId xmlns:p14="http://schemas.microsoft.com/office/powerpoint/2010/main" val="86347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mn-lt"/>
              </a:rPr>
              <a:t>Kipimo ambacho kinachunguza kwa saratani matumboni mwako.</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20</a:t>
            </a:fld>
            <a:endParaRPr lang="en-AU"/>
          </a:p>
        </p:txBody>
      </p:sp>
    </p:spTree>
    <p:extLst>
      <p:ext uri="{BB962C8B-B14F-4D97-AF65-F5344CB8AC3E}">
        <p14:creationId xmlns:p14="http://schemas.microsoft.com/office/powerpoint/2010/main" val="255767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Matumbo ni nini?</a:t>
            </a:r>
          </a:p>
          <a:p>
            <a:pPr rtl="0"/>
            <a:r>
              <a:rPr lang="sw" sz="1200" b="0" i="0" u="none" strike="noStrike" dirty="0">
                <a:highlight>
                  <a:srgbClr val="000000">
                    <a:alpha val="0"/>
                  </a:srgbClr>
                </a:highlight>
                <a:latin typeface="+mn-lt"/>
              </a:rPr>
              <a:t>Matumbo ni sehemu ya</a:t>
            </a:r>
            <a:r>
              <a:rPr lang="sw" sz="1200" b="1" i="0" u="none" strike="noStrike" dirty="0">
                <a:highlight>
                  <a:srgbClr val="000000">
                    <a:alpha val="0"/>
                  </a:srgbClr>
                </a:highlight>
                <a:latin typeface="+mn-lt"/>
              </a:rPr>
              <a:t> mfumo wa umenganuzi*</a:t>
            </a:r>
            <a:r>
              <a:rPr lang="sw" sz="1200" b="0" i="0" u="none" strike="noStrike" dirty="0">
                <a:highlight>
                  <a:srgbClr val="000000">
                    <a:alpha val="0"/>
                  </a:srgbClr>
                </a:highlight>
                <a:latin typeface="+mn-lt"/>
              </a:rPr>
              <a:t>. Matumbo ni mrija unaochukua chakula kutoka tumboni mwako kupitia mkundu wako, ambapo choo chako kinatoka.</a:t>
            </a:r>
          </a:p>
          <a:p>
            <a:endParaRPr lang="en-AU" sz="1200" dirty="0">
              <a:latin typeface="+mn-lt"/>
            </a:endParaRPr>
          </a:p>
          <a:p>
            <a:pPr defTabSz="910651" rtl="0">
              <a:defRPr/>
            </a:pPr>
            <a:r>
              <a:rPr lang="sw" sz="1200" b="1" i="0" u="none" strike="noStrike" dirty="0">
                <a:highlight>
                  <a:srgbClr val="000000">
                    <a:alpha val="0"/>
                  </a:srgbClr>
                </a:highlight>
                <a:latin typeface="+mn-lt"/>
              </a:rPr>
              <a:t>Saratani ya matumbo ni nini?</a:t>
            </a:r>
          </a:p>
          <a:p>
            <a:pPr defTabSz="910651" rtl="0">
              <a:defRPr/>
            </a:pPr>
            <a:r>
              <a:rPr lang="sw" sz="1200" b="0" i="0" u="none" strike="noStrike" dirty="0">
                <a:highlight>
                  <a:srgbClr val="000000">
                    <a:alpha val="0"/>
                  </a:srgbClr>
                </a:highlight>
                <a:latin typeface="+mn-lt"/>
              </a:rPr>
              <a:t>Saratani ya matumbo ni saratani ambayo unapata matumboni mwako. Ni saratani ya kawaida nchini Australia na ni rahisi zaidi kutibu na kuponya ikiwa </a:t>
            </a:r>
            <a:r>
              <a:rPr lang="sw-KE" sz="1200" b="0" i="0" noProof="0" dirty="0">
                <a:solidFill>
                  <a:srgbClr val="000000"/>
                </a:solidFill>
                <a:effectLst/>
                <a:latin typeface="+mn-lt"/>
              </a:rPr>
              <a:t>inagunduliwa</a:t>
            </a:r>
            <a:r>
              <a:rPr lang="sw" sz="1200" b="0" i="0" u="none" strike="noStrike" dirty="0">
                <a:highlight>
                  <a:srgbClr val="000000">
                    <a:alpha val="0"/>
                  </a:srgbClr>
                </a:highlight>
                <a:latin typeface="+mn-lt"/>
              </a:rPr>
              <a:t> </a:t>
            </a:r>
            <a:r>
              <a:rPr lang="sw" sz="1200" b="1" i="0" u="none" strike="noStrike" dirty="0">
                <a:highlight>
                  <a:srgbClr val="000000">
                    <a:alpha val="0"/>
                  </a:srgbClr>
                </a:highlight>
                <a:latin typeface="+mn-lt"/>
              </a:rPr>
              <a:t>mapema</a:t>
            </a:r>
            <a:r>
              <a:rPr lang="sw" sz="1200" b="0" i="0" u="none" strike="noStrike" dirty="0">
                <a:highlight>
                  <a:srgbClr val="000000">
                    <a:alpha val="0"/>
                  </a:srgbClr>
                </a:highlight>
                <a:latin typeface="+mn-lt"/>
              </a:rPr>
              <a:t>. </a:t>
            </a:r>
          </a:p>
          <a:p>
            <a:pPr defTabSz="910651" rtl="0">
              <a:defRPr/>
            </a:pPr>
            <a:r>
              <a:rPr lang="sw" sz="1200" b="0" i="0" u="none" strike="noStrike" dirty="0">
                <a:highlight>
                  <a:srgbClr val="000000">
                    <a:alpha val="0"/>
                  </a:srgbClr>
                </a:highlight>
                <a:latin typeface="+mn-lt"/>
              </a:rPr>
              <a:t>Kipimo cha uchunguzi ni njia bora kugundua saratani ya matumbo mapema.</a:t>
            </a:r>
          </a:p>
          <a:p>
            <a:pPr defTabSz="910651">
              <a:defRPr/>
            </a:pPr>
            <a:endParaRPr lang="en-AU" sz="1200" dirty="0">
              <a:latin typeface="+mn-lt"/>
            </a:endParaRPr>
          </a:p>
          <a:p>
            <a:pPr rtl="0"/>
            <a:r>
              <a:rPr lang="sw" sz="1200" b="0" i="0" u="none" strike="noStrike" dirty="0">
                <a:highlight>
                  <a:srgbClr val="000000">
                    <a:alpha val="0"/>
                  </a:srgbClr>
                </a:highlight>
                <a:latin typeface="+mn-lt"/>
              </a:rPr>
              <a:t>*</a:t>
            </a:r>
            <a:r>
              <a:rPr lang="sw" sz="1200" b="0" i="1" u="none" strike="noStrike" dirty="0">
                <a:highlight>
                  <a:srgbClr val="000000">
                    <a:alpha val="0"/>
                  </a:srgbClr>
                </a:highlight>
                <a:latin typeface="+mn-lt"/>
              </a:rPr>
              <a:t>Kumbukumbu kwa mwezeshaji: tumia taswira ile ukitaka kueleza kwa kifupi mfumo wa umenganuzi.</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21</a:t>
            </a:fld>
            <a:endParaRPr lang="en-AU"/>
          </a:p>
        </p:txBody>
      </p:sp>
    </p:spTree>
    <p:extLst>
      <p:ext uri="{BB962C8B-B14F-4D97-AF65-F5344CB8AC3E}">
        <p14:creationId xmlns:p14="http://schemas.microsoft.com/office/powerpoint/2010/main" val="230643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Kipimo cha uchunguzi wa matumbo ni nini?</a:t>
            </a:r>
          </a:p>
          <a:p>
            <a:pPr rtl="0"/>
            <a:r>
              <a:rPr lang="sw" sz="1200" b="0" i="0" u="none" strike="noStrike" dirty="0">
                <a:highlight>
                  <a:srgbClr val="000000">
                    <a:alpha val="0"/>
                  </a:srgbClr>
                </a:highlight>
                <a:latin typeface="+mn-lt"/>
              </a:rPr>
              <a:t>Kipimo</a:t>
            </a:r>
            <a:r>
              <a:rPr lang="sw" sz="1200" b="1" i="0" u="none" strike="noStrike" dirty="0">
                <a:highlight>
                  <a:srgbClr val="000000">
                    <a:alpha val="0"/>
                  </a:srgbClr>
                </a:highlight>
                <a:latin typeface="+mn-lt"/>
              </a:rPr>
              <a:t> </a:t>
            </a:r>
            <a:r>
              <a:rPr lang="sw" sz="1200" b="0" i="0" u="none" strike="noStrike" dirty="0">
                <a:highlight>
                  <a:srgbClr val="000000">
                    <a:alpha val="0"/>
                  </a:srgbClr>
                </a:highlight>
                <a:latin typeface="+mn-lt"/>
              </a:rPr>
              <a:t>cha uchunguzi wa matumbo kinachunguza kwa damu katika choo chako, ambayo inaweza kuwa dalili ya mapema ya saratani ya matumbo</a:t>
            </a:r>
          </a:p>
          <a:p>
            <a:pPr defTabSz="910651" rtl="0">
              <a:defRPr/>
            </a:pPr>
            <a:r>
              <a:rPr lang="sw" sz="1200" b="0" i="0" u="none" strike="noStrike" dirty="0">
                <a:highlight>
                  <a:srgbClr val="000000">
                    <a:alpha val="0"/>
                  </a:srgbClr>
                </a:highlight>
                <a:latin typeface="+mn-lt"/>
              </a:rPr>
              <a:t>Kipimo kinatumwa nyumbani kwako na ni rahisi kwako kufanya. </a:t>
            </a:r>
          </a:p>
          <a:p>
            <a:endParaRPr lang="en-AU" sz="1200" dirty="0">
              <a:latin typeface="+mn-lt"/>
            </a:endParaRPr>
          </a:p>
          <a:p>
            <a:pPr rtl="0"/>
            <a:r>
              <a:rPr lang="sw" sz="1200" b="1" i="0" u="none" strike="noStrike" dirty="0">
                <a:highlight>
                  <a:srgbClr val="000000">
                    <a:alpha val="0"/>
                  </a:srgbClr>
                </a:highlight>
                <a:latin typeface="+mn-lt"/>
              </a:rPr>
              <a:t>Je, nahitaji kufanya kipimo cha uchunguzi wa matumbo lini?</a:t>
            </a:r>
            <a:endParaRPr lang="en-AU" sz="1200" dirty="0">
              <a:latin typeface="+mn-lt"/>
            </a:endParaRPr>
          </a:p>
          <a:p>
            <a:pPr lvl="0" rtl="0"/>
            <a:r>
              <a:rPr lang="sw" sz="1200" b="0" i="0" u="none" strike="noStrike" dirty="0">
                <a:highlight>
                  <a:srgbClr val="000000">
                    <a:alpha val="0"/>
                  </a:srgbClr>
                </a:highlight>
                <a:latin typeface="+mn-lt"/>
              </a:rPr>
              <a:t>Unahitaji kufanya kipimo kuanzia umri wa miaka </a:t>
            </a:r>
            <a:r>
              <a:rPr lang="sw" sz="1200" b="1" i="0" u="none" strike="noStrike" dirty="0">
                <a:highlight>
                  <a:srgbClr val="000000">
                    <a:alpha val="0"/>
                  </a:srgbClr>
                </a:highlight>
                <a:latin typeface="+mn-lt"/>
              </a:rPr>
              <a:t>50</a:t>
            </a:r>
            <a:r>
              <a:rPr lang="sw" sz="1200" b="0" i="0" u="none" strike="noStrike" dirty="0">
                <a:highlight>
                  <a:srgbClr val="000000">
                    <a:alpha val="0"/>
                  </a:srgbClr>
                </a:highlight>
                <a:latin typeface="+mn-lt"/>
              </a:rPr>
              <a:t>. Na unahitaji kukifanya </a:t>
            </a:r>
            <a:r>
              <a:rPr lang="sw" sz="1200" b="1" i="0" u="none" strike="noStrike" dirty="0">
                <a:highlight>
                  <a:srgbClr val="000000">
                    <a:alpha val="0"/>
                  </a:srgbClr>
                </a:highlight>
                <a:latin typeface="+mn-lt"/>
              </a:rPr>
              <a:t>kila miaka 2 hadi unakuwa umri wa miaka 74</a:t>
            </a:r>
            <a:r>
              <a:rPr lang="sw" sz="1200" b="0" i="0" u="none" strike="noStrike" dirty="0">
                <a:highlight>
                  <a:srgbClr val="000000">
                    <a:alpha val="0"/>
                  </a:srgbClr>
                </a:highlight>
                <a:latin typeface="+mn-lt"/>
              </a:rPr>
              <a:t>.</a:t>
            </a:r>
          </a:p>
          <a:p>
            <a:endParaRPr lang="en-AU" b="1" dirty="0"/>
          </a:p>
        </p:txBody>
      </p:sp>
      <p:sp>
        <p:nvSpPr>
          <p:cNvPr id="4" name="Slide Number Placeholder 3"/>
          <p:cNvSpPr>
            <a:spLocks noGrp="1"/>
          </p:cNvSpPr>
          <p:nvPr>
            <p:ph type="sldNum" sz="quarter" idx="5"/>
          </p:nvPr>
        </p:nvSpPr>
        <p:spPr/>
        <p:txBody>
          <a:bodyPr/>
          <a:lstStyle/>
          <a:p>
            <a:fld id="{1E1A9684-6A84-41DD-BEA2-5CA8D4973A65}" type="slidenum">
              <a:rPr lang="en-AU" smtClean="0"/>
              <a:t>22</a:t>
            </a:fld>
            <a:endParaRPr lang="en-AU"/>
          </a:p>
        </p:txBody>
      </p:sp>
    </p:spTree>
    <p:extLst>
      <p:ext uri="{BB962C8B-B14F-4D97-AF65-F5344CB8AC3E}">
        <p14:creationId xmlns:p14="http://schemas.microsoft.com/office/powerpoint/2010/main" val="125791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Je! Ninawezaje kupata kipimo?</a:t>
            </a:r>
            <a:endParaRPr lang="en-AU" sz="1200" dirty="0">
              <a:latin typeface="+mn-lt"/>
            </a:endParaRPr>
          </a:p>
          <a:p>
            <a:pPr lvl="0" rtl="0"/>
            <a:r>
              <a:rPr lang="sw" sz="1200" b="0" i="0" u="none" strike="noStrike" dirty="0">
                <a:highlight>
                  <a:srgbClr val="000000">
                    <a:alpha val="0"/>
                  </a:srgbClr>
                </a:highlight>
                <a:latin typeface="+mn-lt"/>
              </a:rPr>
              <a:t>Kipimo kinatumwa kwa anwani ya nyumbani kwako kila miaka miwili unapofika umri wa miaka 50.</a:t>
            </a:r>
          </a:p>
          <a:p>
            <a:pPr lvl="0" rtl="0"/>
            <a:r>
              <a:rPr lang="sw" sz="1200" b="0" i="0" u="none" strike="noStrike" dirty="0">
                <a:highlight>
                  <a:srgbClr val="000000">
                    <a:alpha val="0"/>
                  </a:srgbClr>
                </a:highlight>
                <a:latin typeface="+mn-lt"/>
              </a:rPr>
              <a:t>Ikiwa huwezi kupata kipimo, piga simu kwa </a:t>
            </a:r>
            <a:r>
              <a:rPr lang="sw" sz="1200" b="1" i="0" u="none" strike="noStrike" dirty="0">
                <a:highlight>
                  <a:srgbClr val="000000">
                    <a:alpha val="0"/>
                  </a:srgbClr>
                </a:highlight>
                <a:latin typeface="+mn-lt"/>
              </a:rPr>
              <a:t>Mradi wa Uchunguzi wa Kitaifa wa Saratani ya Matumbo kwenye 1800 627 701</a:t>
            </a:r>
            <a:r>
              <a:rPr lang="sw" sz="1200" b="0" i="0" u="none" strike="noStrike" dirty="0">
                <a:highlight>
                  <a:srgbClr val="000000">
                    <a:alpha val="0"/>
                  </a:srgbClr>
                </a:highlight>
                <a:latin typeface="+mn-lt"/>
              </a:rPr>
              <a:t> au zungumza na daktari au muuguzi wako.</a:t>
            </a:r>
          </a:p>
          <a:p>
            <a:endParaRPr lang="en-AU" sz="1200" b="1" dirty="0">
              <a:latin typeface="+mn-lt"/>
            </a:endParaRPr>
          </a:p>
          <a:p>
            <a:pPr rtl="0"/>
            <a:r>
              <a:rPr lang="sw" sz="1200" b="1" i="0" u="none" strike="noStrike" dirty="0">
                <a:highlight>
                  <a:srgbClr val="000000">
                    <a:alpha val="0"/>
                  </a:srgbClr>
                </a:highlight>
                <a:latin typeface="+mn-lt"/>
              </a:rPr>
              <a:t>Je! Nitajuaje kufanya nini?</a:t>
            </a:r>
          </a:p>
          <a:p>
            <a:pPr rtl="0"/>
            <a:r>
              <a:rPr lang="sw" sz="1200" b="0" i="0" u="none" strike="noStrike" dirty="0">
                <a:highlight>
                  <a:srgbClr val="000000">
                    <a:alpha val="0"/>
                  </a:srgbClr>
                </a:highlight>
                <a:latin typeface="+mn-lt"/>
              </a:rPr>
              <a:t>Wakati kipimo kinapofika nyumbani kwako, kinakuja na maelekezo ambayo yanakuonyesha nini hasa cha kufanya.</a:t>
            </a:r>
          </a:p>
          <a:p>
            <a:pPr rtl="0"/>
            <a:r>
              <a:rPr lang="sw" sz="1200" b="0" i="0" u="none" strike="noStrike" dirty="0">
                <a:highlight>
                  <a:srgbClr val="000000">
                    <a:alpha val="0"/>
                  </a:srgbClr>
                </a:highlight>
                <a:latin typeface="+mn-lt"/>
              </a:rPr>
              <a:t>Ni rahisi kufanya kipimo nyumbani. </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23</a:t>
            </a:fld>
            <a:endParaRPr lang="en-AU"/>
          </a:p>
        </p:txBody>
      </p:sp>
    </p:spTree>
    <p:extLst>
      <p:ext uri="{BB962C8B-B14F-4D97-AF65-F5344CB8AC3E}">
        <p14:creationId xmlns:p14="http://schemas.microsoft.com/office/powerpoint/2010/main" val="118708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Saratani ya matumbo kwa kawaida haina dalili katika hatua za mapema. </a:t>
            </a:r>
          </a:p>
          <a:p>
            <a:pPr rtl="0"/>
            <a:r>
              <a:rPr lang="sw" sz="1200" b="0" i="0" u="none" strike="noStrike" dirty="0">
                <a:highlight>
                  <a:srgbClr val="000000">
                    <a:alpha val="0"/>
                  </a:srgbClr>
                </a:highlight>
                <a:latin typeface="+mn-lt"/>
              </a:rPr>
              <a:t>Ndiyo maana ni muhimu kumwona daktari au muuguzi wako moja kwa moja ikiwa unagundua mabadiliko </a:t>
            </a:r>
            <a:r>
              <a:rPr lang="sw" sz="1200" b="1" i="0" u="none" strike="noStrike" dirty="0">
                <a:highlight>
                  <a:srgbClr val="000000">
                    <a:alpha val="0"/>
                  </a:srgbClr>
                </a:highlight>
                <a:latin typeface="+mn-lt"/>
              </a:rPr>
              <a:t>yoyote</a:t>
            </a:r>
            <a:r>
              <a:rPr lang="sw" sz="1200" b="0" i="0" u="none" strike="noStrike" dirty="0">
                <a:highlight>
                  <a:srgbClr val="000000">
                    <a:alpha val="0"/>
                  </a:srgbClr>
                </a:highlight>
                <a:latin typeface="+mn-lt"/>
              </a:rPr>
              <a:t> hayo:</a:t>
            </a:r>
          </a:p>
          <a:p>
            <a:pPr marL="227663" indent="-227663" rtl="0">
              <a:buFont typeface="Arial" pitchFamily="34" charset="0"/>
              <a:buChar char="•"/>
            </a:pPr>
            <a:r>
              <a:rPr lang="sw" sz="1200" b="0" i="0" u="none" strike="noStrike" dirty="0">
                <a:highlight>
                  <a:srgbClr val="000000">
                    <a:alpha val="0"/>
                  </a:srgbClr>
                </a:highlight>
                <a:latin typeface="+mn-lt"/>
              </a:rPr>
              <a:t>Kuna damu katika choo chako</a:t>
            </a:r>
          </a:p>
          <a:p>
            <a:pPr marL="227663" indent="-227663" rtl="0">
              <a:buFont typeface="Arial" pitchFamily="34" charset="0"/>
              <a:buChar char="•"/>
            </a:pPr>
            <a:r>
              <a:rPr lang="sw" sz="1200" b="0" i="0" u="none" strike="noStrike" dirty="0">
                <a:highlight>
                  <a:srgbClr val="000000">
                    <a:alpha val="0"/>
                  </a:srgbClr>
                </a:highlight>
                <a:latin typeface="+mn-lt"/>
              </a:rPr>
              <a:t>Choo chako kimekuwa tofauti na kile kinacho kuwa kawaida, kama vile ngumu, nyepesi zaidi au umbo tofauti </a:t>
            </a:r>
          </a:p>
          <a:p>
            <a:pPr marL="227663" indent="-227663" rtl="0">
              <a:buFont typeface="Arial" pitchFamily="34" charset="0"/>
              <a:buChar char="•"/>
            </a:pPr>
            <a:r>
              <a:rPr lang="sw" sz="1200" b="0" i="0" u="none" strike="noStrike" dirty="0">
                <a:highlight>
                  <a:srgbClr val="000000">
                    <a:alpha val="0"/>
                  </a:srgbClr>
                </a:highlight>
                <a:latin typeface="+mn-lt"/>
              </a:rPr>
              <a:t>Umechoka mara nyingi na hujui kwa nini </a:t>
            </a:r>
          </a:p>
          <a:p>
            <a:pPr marL="227663" indent="-227663" rtl="0">
              <a:buFont typeface="Arial" pitchFamily="34" charset="0"/>
              <a:buChar char="•"/>
            </a:pPr>
            <a:r>
              <a:rPr lang="sw" sz="1200" b="0" i="0" u="none" strike="noStrike" dirty="0">
                <a:highlight>
                  <a:srgbClr val="000000">
                    <a:alpha val="0"/>
                  </a:srgbClr>
                </a:highlight>
                <a:latin typeface="+mn-lt"/>
              </a:rPr>
              <a:t>Uzito wako unapunguza na hujui kwa nini</a:t>
            </a:r>
          </a:p>
          <a:p>
            <a:pPr marL="227663" indent="-227663" rtl="0">
              <a:buFont typeface="Arial" pitchFamily="34" charset="0"/>
              <a:buChar char="•"/>
            </a:pPr>
            <a:r>
              <a:rPr lang="sw" sz="1200" b="0" i="0" u="none" strike="noStrike" dirty="0">
                <a:highlight>
                  <a:srgbClr val="000000">
                    <a:alpha val="0"/>
                  </a:srgbClr>
                </a:highlight>
                <a:latin typeface="+mn-lt"/>
              </a:rPr>
              <a:t>Unapata maumivu tumboni na unaweza kuhisi uvimbe. </a:t>
            </a:r>
          </a:p>
          <a:p>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24</a:t>
            </a:fld>
            <a:endParaRPr lang="en-AU"/>
          </a:p>
        </p:txBody>
      </p:sp>
    </p:spTree>
    <p:extLst>
      <p:ext uri="{BB962C8B-B14F-4D97-AF65-F5344CB8AC3E}">
        <p14:creationId xmlns:p14="http://schemas.microsoft.com/office/powerpoint/2010/main" val="710926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Je! Naweza kufanya nini ili kuweka matumbo yangu kuwa na afya?</a:t>
            </a:r>
          </a:p>
          <a:p>
            <a:pPr rtl="0"/>
            <a:r>
              <a:rPr lang="sw" sz="1200" b="0" i="0" u="none" strike="noStrike" dirty="0">
                <a:highlight>
                  <a:srgbClr val="000000">
                    <a:alpha val="0"/>
                  </a:srgbClr>
                </a:highlight>
                <a:latin typeface="+mn-lt"/>
              </a:rPr>
              <a:t>Unaweza kusaidia matumbo yako kuendelea kuwa na afya kama wewe:</a:t>
            </a:r>
          </a:p>
          <a:p>
            <a:pPr marL="170747" indent="-170747" defTabSz="910651" rtl="0">
              <a:buFont typeface="Arial" pitchFamily="34" charset="0"/>
              <a:buChar char="•"/>
              <a:defRPr/>
            </a:pPr>
            <a:r>
              <a:rPr lang="sw" sz="1200" b="0" i="0" u="none" strike="noStrike" dirty="0">
                <a:highlight>
                  <a:srgbClr val="000000">
                    <a:alpha val="0"/>
                  </a:srgbClr>
                </a:highlight>
                <a:latin typeface="+mn-lt"/>
              </a:rPr>
              <a:t>huvuti sigara</a:t>
            </a:r>
          </a:p>
          <a:p>
            <a:pPr marL="170747" indent="-170747" rtl="0">
              <a:buFont typeface="Arial" pitchFamily="34" charset="0"/>
              <a:buChar char="•"/>
            </a:pPr>
            <a:r>
              <a:rPr lang="sw" sz="1200" b="0" i="0" u="none" strike="noStrike" dirty="0">
                <a:highlight>
                  <a:srgbClr val="000000">
                    <a:alpha val="0"/>
                  </a:srgbClr>
                </a:highlight>
                <a:latin typeface="+mn-lt"/>
              </a:rPr>
              <a:t>uwe na uzito wenye afya</a:t>
            </a:r>
          </a:p>
          <a:p>
            <a:pPr marL="170747" indent="-170747" rtl="0">
              <a:buFont typeface="Arial" pitchFamily="34" charset="0"/>
              <a:buChar char="•"/>
            </a:pPr>
            <a:r>
              <a:rPr lang="sw" sz="1200" b="0" i="0" u="none" strike="noStrike" dirty="0">
                <a:highlight>
                  <a:srgbClr val="000000">
                    <a:alpha val="0"/>
                  </a:srgbClr>
                </a:highlight>
                <a:latin typeface="+mn-lt"/>
              </a:rPr>
              <a:t>kula chakula chenye nyuzinyuzi nyingi </a:t>
            </a:r>
          </a:p>
          <a:p>
            <a:pPr marL="170747" indent="-170747" rtl="0">
              <a:buFont typeface="Arial" pitchFamily="34" charset="0"/>
              <a:buChar char="•"/>
            </a:pPr>
            <a:r>
              <a:rPr lang="sw" sz="1200" b="0" i="0" u="none" strike="noStrike" dirty="0">
                <a:highlight>
                  <a:srgbClr val="000000">
                    <a:alpha val="0"/>
                  </a:srgbClr>
                </a:highlight>
                <a:latin typeface="+mn-lt"/>
              </a:rPr>
              <a:t>epuka pombe </a:t>
            </a:r>
          </a:p>
          <a:p>
            <a:pPr marL="170747" indent="-170747" rtl="0">
              <a:buFont typeface="Arial" pitchFamily="34" charset="0"/>
              <a:buChar char="•"/>
            </a:pPr>
            <a:r>
              <a:rPr lang="sw" sz="1200" b="0" i="0" u="none" strike="noStrike" dirty="0">
                <a:highlight>
                  <a:srgbClr val="000000">
                    <a:alpha val="0"/>
                  </a:srgbClr>
                </a:highlight>
                <a:latin typeface="+mn-lt"/>
              </a:rPr>
              <a:t>kunywa maji mengi</a:t>
            </a:r>
          </a:p>
          <a:p>
            <a:pPr marL="170747" indent="-170747" rtl="0">
              <a:buFont typeface="Arial" pitchFamily="34" charset="0"/>
              <a:buChar char="•"/>
            </a:pPr>
            <a:r>
              <a:rPr lang="sw" sz="1200" b="0" i="0" u="none" strike="noStrike" dirty="0">
                <a:highlight>
                  <a:srgbClr val="000000">
                    <a:alpha val="0"/>
                  </a:srgbClr>
                </a:highlight>
                <a:latin typeface="+mn-lt"/>
              </a:rPr>
              <a:t>fanya mazoezi kila mara</a:t>
            </a:r>
          </a:p>
          <a:p>
            <a:pPr marL="170747" indent="-170747" rtl="0">
              <a:buFont typeface="Arial" pitchFamily="34" charset="0"/>
              <a:buChar char="•"/>
            </a:pPr>
            <a:r>
              <a:rPr lang="sw" sz="1200" b="0" i="0" u="none" strike="noStrike" dirty="0">
                <a:highlight>
                  <a:srgbClr val="000000">
                    <a:alpha val="0"/>
                  </a:srgbClr>
                </a:highlight>
                <a:latin typeface="+mn-lt"/>
              </a:rPr>
              <a:t>pata vipimo vya uchunguzi kila miaka miwili baada ya umepata umri wa miaka 50. </a:t>
            </a:r>
          </a:p>
          <a:p>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25</a:t>
            </a:fld>
            <a:endParaRPr lang="en-AU"/>
          </a:p>
        </p:txBody>
      </p:sp>
    </p:spTree>
    <p:extLst>
      <p:ext uri="{BB962C8B-B14F-4D97-AF65-F5344CB8AC3E}">
        <p14:creationId xmlns:p14="http://schemas.microsoft.com/office/powerpoint/2010/main" val="2207170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Uchunguzi wa afya ya kingono ni nini?</a:t>
            </a:r>
          </a:p>
          <a:p>
            <a:pPr rtl="0"/>
            <a:r>
              <a:rPr lang="sw" sz="1200" b="0" i="0" u="none" strike="noStrike" dirty="0">
                <a:highlight>
                  <a:srgbClr val="000000">
                    <a:alpha val="0"/>
                  </a:srgbClr>
                </a:highlight>
                <a:latin typeface="+mn-lt"/>
              </a:rPr>
              <a:t>Uchunguzi wa afya ya kingono ni kutembelea daktari wako au muuguzi kufanya ifuatayo:  </a:t>
            </a:r>
          </a:p>
          <a:p>
            <a:pPr marL="170747" indent="-170747" rtl="0">
              <a:buFont typeface="Arial" pitchFamily="34" charset="0"/>
              <a:buChar char="•"/>
            </a:pPr>
            <a:r>
              <a:rPr lang="sw" sz="1200" b="0" i="0" u="none" strike="noStrike" dirty="0">
                <a:highlight>
                  <a:srgbClr val="000000">
                    <a:alpha val="0"/>
                  </a:srgbClr>
                </a:highlight>
                <a:latin typeface="+mn-lt"/>
              </a:rPr>
              <a:t>zungumzia ngono salama </a:t>
            </a:r>
          </a:p>
          <a:p>
            <a:pPr marL="170747" indent="-170747" defTabSz="910651" rtl="0">
              <a:buFont typeface="Arial" pitchFamily="34" charset="0"/>
              <a:buChar char="•"/>
              <a:defRPr/>
            </a:pPr>
            <a:r>
              <a:rPr lang="sw" sz="1200" b="0" i="0" u="none" strike="noStrike" dirty="0">
                <a:highlight>
                  <a:srgbClr val="000000">
                    <a:alpha val="0"/>
                  </a:srgbClr>
                </a:highlight>
                <a:latin typeface="+mn-lt"/>
              </a:rPr>
              <a:t>zungumzia haki zako unapokuwa na uhusiano na mtu</a:t>
            </a:r>
          </a:p>
          <a:p>
            <a:pPr marL="170747" indent="-170747" rtl="0">
              <a:buFont typeface="Arial" pitchFamily="34" charset="0"/>
              <a:buChar char="•"/>
            </a:pPr>
            <a:r>
              <a:rPr lang="sw" sz="1200" b="0" i="0" u="none" strike="noStrike" dirty="0">
                <a:highlight>
                  <a:srgbClr val="000000">
                    <a:alpha val="0"/>
                  </a:srgbClr>
                </a:highlight>
                <a:latin typeface="+mn-lt"/>
              </a:rPr>
              <a:t>zungumzia haki yako kuamua kama unataka kupata mimba au la</a:t>
            </a:r>
            <a:endParaRPr lang="en-AU" sz="1200" b="1" dirty="0">
              <a:latin typeface="+mn-lt"/>
            </a:endParaRPr>
          </a:p>
          <a:p>
            <a:pPr marL="170747" indent="-170747" rtl="0">
              <a:buFont typeface="Arial" pitchFamily="34" charset="0"/>
              <a:buChar char="•"/>
            </a:pPr>
            <a:r>
              <a:rPr lang="sw" sz="1200" b="0" i="0" u="none" strike="noStrike" dirty="0">
                <a:highlight>
                  <a:srgbClr val="000000">
                    <a:alpha val="0"/>
                  </a:srgbClr>
                </a:highlight>
                <a:latin typeface="+mn-lt"/>
              </a:rPr>
              <a:t>zungumzia aina gani ya uzazi wa mpango unaoweza kutumia ikiwa hutaki kupata mimba</a:t>
            </a:r>
          </a:p>
          <a:p>
            <a:pPr marL="170747" indent="-170747" defTabSz="910651" rtl="0">
              <a:buFont typeface="Arial" pitchFamily="34" charset="0"/>
              <a:buChar char="•"/>
              <a:defRPr/>
            </a:pPr>
            <a:r>
              <a:rPr lang="sw" sz="1200" b="0" i="0" u="none" strike="noStrike" dirty="0">
                <a:highlight>
                  <a:srgbClr val="000000">
                    <a:alpha val="0"/>
                  </a:srgbClr>
                </a:highlight>
                <a:latin typeface="+mn-lt"/>
              </a:rPr>
              <a:t>pata kipimo cha uchunguzi wa mlango wa uzazi </a:t>
            </a:r>
          </a:p>
          <a:p>
            <a:pPr marL="170747" indent="-170747" rtl="0">
              <a:buFont typeface="Arial" pitchFamily="34" charset="0"/>
              <a:buChar char="•"/>
            </a:pPr>
            <a:r>
              <a:rPr lang="sw" sz="1200" b="0" i="0" u="none" strike="noStrike" dirty="0">
                <a:highlight>
                  <a:srgbClr val="000000">
                    <a:alpha val="0"/>
                  </a:srgbClr>
                </a:highlight>
                <a:latin typeface="+mn-lt"/>
              </a:rPr>
              <a:t>pata kipimo kwa maambukizi ya kingono (STI) </a:t>
            </a:r>
          </a:p>
          <a:p>
            <a:endParaRPr lang="en-AU" sz="1200" b="1" dirty="0">
              <a:latin typeface="+mn-lt"/>
            </a:endParaRPr>
          </a:p>
          <a:p>
            <a:pPr rtl="0"/>
            <a:r>
              <a:rPr lang="sw" sz="1200" b="1" i="0" u="none" strike="noStrike" dirty="0">
                <a:highlight>
                  <a:srgbClr val="000000">
                    <a:alpha val="0"/>
                  </a:srgbClr>
                </a:highlight>
                <a:latin typeface="+mn-lt"/>
              </a:rPr>
              <a:t>Je! Unahitaji kupata uchunguzi wa afya ya kingono wakati gani?</a:t>
            </a:r>
          </a:p>
          <a:p>
            <a:pPr rtl="0"/>
            <a:r>
              <a:rPr lang="sw" sz="1200" b="0" i="0" u="none" strike="noStrike" dirty="0">
                <a:highlight>
                  <a:srgbClr val="000000">
                    <a:alpha val="0"/>
                  </a:srgbClr>
                </a:highlight>
                <a:latin typeface="+mn-lt"/>
              </a:rPr>
              <a:t>Kuna sababu nyingi kupata uchunguzi wa afya ya kingono:</a:t>
            </a:r>
          </a:p>
          <a:p>
            <a:pPr marL="227663" indent="-227663" defTabSz="910651" rtl="0">
              <a:buFont typeface="Arial" pitchFamily="34" charset="0"/>
              <a:buChar char="•"/>
              <a:defRPr/>
            </a:pPr>
            <a:r>
              <a:rPr lang="sw" sz="1200" b="0" i="0" u="none" strike="noStrike" dirty="0">
                <a:highlight>
                  <a:srgbClr val="000000">
                    <a:alpha val="0"/>
                  </a:srgbClr>
                </a:highlight>
                <a:latin typeface="+mn-lt"/>
              </a:rPr>
              <a:t>Unaanza uhusiano mpya wa kingono</a:t>
            </a:r>
          </a:p>
          <a:p>
            <a:pPr marL="227663" indent="-227663" defTabSz="910651" rtl="0">
              <a:buFont typeface="Arial" pitchFamily="34" charset="0"/>
              <a:buChar char="•"/>
              <a:defRPr/>
            </a:pPr>
            <a:r>
              <a:rPr lang="sw" sz="1200" b="0" i="0" u="none" strike="noStrike" dirty="0">
                <a:highlight>
                  <a:srgbClr val="000000">
                    <a:alpha val="0"/>
                  </a:srgbClr>
                </a:highlight>
                <a:latin typeface="+mn-lt"/>
              </a:rPr>
              <a:t>Umefanya ngono bila kinga. Ngono bila kinga, isiyo salama, ni ngono bila kondomu au kinga ya meno (safu nyembamba ya mpira)</a:t>
            </a:r>
          </a:p>
          <a:p>
            <a:pPr marL="227663" indent="-227663" defTabSz="910651" rtl="0">
              <a:buFont typeface="Arial" pitchFamily="34" charset="0"/>
              <a:buChar char="•"/>
              <a:defRPr/>
            </a:pPr>
            <a:r>
              <a:rPr lang="sw" sz="1200" b="0" i="0" u="none" strike="noStrike" dirty="0">
                <a:highlight>
                  <a:srgbClr val="000000">
                    <a:alpha val="0"/>
                  </a:srgbClr>
                </a:highlight>
                <a:latin typeface="+mn-lt"/>
              </a:rPr>
              <a:t>Kondomu ilivunja au kuanguka wakati wa ngono</a:t>
            </a:r>
          </a:p>
          <a:p>
            <a:pPr marL="227663" indent="-227663" rtl="0">
              <a:buFont typeface="Arial" pitchFamily="34" charset="0"/>
              <a:buChar char="•"/>
            </a:pPr>
            <a:r>
              <a:rPr lang="sw" sz="1200" b="0" i="0" u="none" strike="noStrike" dirty="0">
                <a:highlight>
                  <a:srgbClr val="000000">
                    <a:alpha val="0"/>
                  </a:srgbClr>
                </a:highlight>
                <a:latin typeface="+mn-lt"/>
              </a:rPr>
              <a:t>Unafikiri unaweza kuwa na maambukuzi ya zinaa</a:t>
            </a:r>
          </a:p>
          <a:p>
            <a:pPr marL="227663" indent="-227663" rtl="0">
              <a:buFont typeface="Arial" pitchFamily="34" charset="0"/>
              <a:buChar char="•"/>
            </a:pPr>
            <a:r>
              <a:rPr lang="sw" sz="1200" b="0" i="0" u="none" strike="noStrike" dirty="0">
                <a:highlight>
                  <a:srgbClr val="000000">
                    <a:alpha val="0"/>
                  </a:srgbClr>
                </a:highlight>
                <a:latin typeface="+mn-lt"/>
              </a:rPr>
              <a:t>Mpenzi wako anafanya ngono na watu wengine</a:t>
            </a:r>
          </a:p>
          <a:p>
            <a:pPr marL="227663" indent="-227663" rtl="0">
              <a:buFont typeface="Arial" pitchFamily="34" charset="0"/>
              <a:buChar char="•"/>
            </a:pPr>
            <a:r>
              <a:rPr lang="sw" sz="1200" b="0" i="0" u="none" strike="noStrike" dirty="0">
                <a:highlight>
                  <a:srgbClr val="000000">
                    <a:alpha val="0"/>
                  </a:srgbClr>
                </a:highlight>
                <a:latin typeface="+mn-lt"/>
              </a:rPr>
              <a:t>Wewe unafanya ngono na zaidi ya mtu mmoja</a:t>
            </a:r>
          </a:p>
          <a:p>
            <a:pPr marL="227663" indent="-227663" rtl="0">
              <a:buFont typeface="Arial" pitchFamily="34" charset="0"/>
              <a:buChar char="•"/>
            </a:pPr>
            <a:r>
              <a:rPr lang="sw" sz="1200" b="0" i="0" u="none" strike="noStrike" dirty="0">
                <a:highlight>
                  <a:srgbClr val="000000">
                    <a:alpha val="0"/>
                  </a:srgbClr>
                </a:highlight>
                <a:latin typeface="+mn-lt"/>
              </a:rPr>
              <a:t>Unatumia sindano na watu wengine unapotumia dawa za kulevya, au unapata tatoo au kutoboa</a:t>
            </a:r>
          </a:p>
          <a:p>
            <a:r>
              <a:rPr lang="en-AU" sz="1200" dirty="0">
                <a:latin typeface="+mn-lt"/>
              </a:rPr>
              <a:t> </a:t>
            </a:r>
          </a:p>
          <a:p>
            <a:pPr defTabSz="910651" rtl="0">
              <a:defRPr/>
            </a:pPr>
            <a:r>
              <a:rPr lang="sw" sz="1200" b="0" i="0" u="none" strike="noStrike" dirty="0">
                <a:highlight>
                  <a:srgbClr val="000000">
                    <a:alpha val="0"/>
                  </a:srgbClr>
                </a:highlight>
                <a:latin typeface="+mn-lt"/>
              </a:rPr>
              <a:t>Ikiwa unafanya ngono, unahitaji kukaguliwa afya ya ngono </a:t>
            </a:r>
            <a:r>
              <a:rPr lang="sw" sz="1200" b="1" i="0" u="none" strike="noStrike" dirty="0">
                <a:highlight>
                  <a:srgbClr val="000000">
                    <a:alpha val="0"/>
                  </a:srgbClr>
                </a:highlight>
                <a:latin typeface="+mn-lt"/>
              </a:rPr>
              <a:t>mara kwa mara.</a:t>
            </a: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dirty="0">
                <a:highlight>
                  <a:srgbClr val="000000">
                    <a:alpha val="0"/>
                  </a:srgbClr>
                </a:highlight>
                <a:latin typeface="+mn-lt"/>
              </a:rPr>
              <a:t>Unaweza kuhisi wasiwasi juu ya kukaguliwa afya ya ngono, lakini madaktari na wauguzi wapo kukusaidia. </a:t>
            </a:r>
          </a:p>
          <a:p>
            <a:endParaRPr lang="en-AU" b="1" dirty="0"/>
          </a:p>
        </p:txBody>
      </p:sp>
      <p:sp>
        <p:nvSpPr>
          <p:cNvPr id="4" name="Slide Number Placeholder 3"/>
          <p:cNvSpPr>
            <a:spLocks noGrp="1"/>
          </p:cNvSpPr>
          <p:nvPr>
            <p:ph type="sldNum" sz="quarter" idx="5"/>
          </p:nvPr>
        </p:nvSpPr>
        <p:spPr/>
        <p:txBody>
          <a:bodyPr/>
          <a:lstStyle/>
          <a:p>
            <a:fld id="{1E1A9684-6A84-41DD-BEA2-5CA8D4973A65}" type="slidenum">
              <a:rPr lang="en-AU" smtClean="0"/>
              <a:t>27</a:t>
            </a:fld>
            <a:endParaRPr lang="en-AU"/>
          </a:p>
        </p:txBody>
      </p:sp>
    </p:spTree>
    <p:extLst>
      <p:ext uri="{BB962C8B-B14F-4D97-AF65-F5344CB8AC3E}">
        <p14:creationId xmlns:p14="http://schemas.microsoft.com/office/powerpoint/2010/main" val="937265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w" sz="1200" b="1" i="0" u="none" strike="noStrike" dirty="0">
                <a:highlight>
                  <a:srgbClr val="000000">
                    <a:alpha val="0"/>
                  </a:srgbClr>
                </a:highlight>
                <a:latin typeface="+mn-lt"/>
              </a:rPr>
              <a:t>STI ni maambukizi ambayo unaweza kupata unapofanya ngono. </a:t>
            </a:r>
            <a:r>
              <a:rPr lang="sw" sz="1200" b="0" i="0" u="none" strike="noStrike" dirty="0">
                <a:highlight>
                  <a:srgbClr val="000000">
                    <a:alpha val="0"/>
                  </a:srgbClr>
                </a:highlight>
                <a:latin typeface="+mn-lt"/>
              </a:rPr>
              <a:t>STI maana yake ni maambukizi yanayoambukiza kwa njia ya ngono.</a:t>
            </a:r>
          </a:p>
          <a:p>
            <a:pPr defTabSz="910651" rtl="0">
              <a:defRPr/>
            </a:pPr>
            <a:r>
              <a:rPr lang="sw" sz="1200" b="0" i="0" u="none" strike="noStrike" dirty="0">
                <a:highlight>
                  <a:srgbClr val="000000">
                    <a:alpha val="0"/>
                  </a:srgbClr>
                </a:highlight>
                <a:latin typeface="+mn-lt"/>
              </a:rPr>
              <a:t>STI ni kawaida kote duniani. Kuna aina tofauti za STI, kwa mfano:</a:t>
            </a:r>
          </a:p>
          <a:p>
            <a:pPr marL="170747" indent="-170747" rtl="0">
              <a:buFont typeface="Arial" pitchFamily="34" charset="0"/>
              <a:buChar char="•"/>
            </a:pPr>
            <a:r>
              <a:rPr lang="sw" sz="1200" b="0" i="0" u="none" strike="noStrike" dirty="0">
                <a:highlight>
                  <a:srgbClr val="000000">
                    <a:alpha val="0"/>
                  </a:srgbClr>
                </a:highlight>
                <a:latin typeface="+mn-lt"/>
              </a:rPr>
              <a:t>malengelenge ya sehemu ya siri</a:t>
            </a:r>
          </a:p>
          <a:p>
            <a:pPr marL="170747" indent="-170747" rtl="0">
              <a:buFont typeface="Arial" pitchFamily="34" charset="0"/>
              <a:buChar char="•"/>
            </a:pPr>
            <a:r>
              <a:rPr lang="sw" sz="1200" b="0" i="0" u="none" strike="noStrike" dirty="0">
                <a:highlight>
                  <a:srgbClr val="000000">
                    <a:alpha val="0"/>
                  </a:srgbClr>
                </a:highlight>
                <a:latin typeface="+mn-lt"/>
              </a:rPr>
              <a:t>klamidia</a:t>
            </a:r>
          </a:p>
          <a:p>
            <a:pPr marL="170747" indent="-170747" rtl="0">
              <a:buFont typeface="Arial" pitchFamily="34" charset="0"/>
              <a:buChar char="•"/>
            </a:pPr>
            <a:r>
              <a:rPr lang="sw" sz="1200" b="0" i="0" u="none" strike="noStrike" dirty="0">
                <a:highlight>
                  <a:srgbClr val="000000">
                    <a:alpha val="0"/>
                  </a:srgbClr>
                </a:highlight>
                <a:latin typeface="+mn-lt"/>
              </a:rPr>
              <a:t>kisonono</a:t>
            </a:r>
          </a:p>
          <a:p>
            <a:pPr marL="170747" indent="-170747" rtl="0">
              <a:buFont typeface="Arial" pitchFamily="34" charset="0"/>
              <a:buChar char="•"/>
            </a:pPr>
            <a:r>
              <a:rPr lang="sw" sz="1200" b="0" i="0" u="none" strike="noStrike" dirty="0">
                <a:highlight>
                  <a:srgbClr val="000000">
                    <a:alpha val="0"/>
                  </a:srgbClr>
                </a:highlight>
                <a:latin typeface="+mn-lt"/>
              </a:rPr>
              <a:t>kaswende</a:t>
            </a:r>
          </a:p>
          <a:p>
            <a:pPr marL="170747" indent="-170747" rtl="0">
              <a:buFont typeface="Arial" pitchFamily="34" charset="0"/>
              <a:buChar char="•"/>
            </a:pPr>
            <a:r>
              <a:rPr lang="sw" sz="1200" b="0" i="0" u="none" strike="noStrike" dirty="0">
                <a:highlight>
                  <a:srgbClr val="000000">
                    <a:alpha val="0"/>
                  </a:srgbClr>
                </a:highlight>
                <a:latin typeface="+mn-lt"/>
              </a:rPr>
              <a:t>hepatitisi B na C</a:t>
            </a:r>
          </a:p>
          <a:p>
            <a:pPr marL="170747" indent="-170747" rtl="0">
              <a:buFont typeface="Arial" pitchFamily="34" charset="0"/>
              <a:buChar char="•"/>
            </a:pPr>
            <a:r>
              <a:rPr lang="sw" sz="1200" b="0" i="0" u="none" strike="noStrike" dirty="0">
                <a:highlight>
                  <a:srgbClr val="000000">
                    <a:alpha val="0"/>
                  </a:srgbClr>
                </a:highlight>
                <a:latin typeface="+mn-lt"/>
              </a:rPr>
              <a:t>VVU. </a:t>
            </a:r>
          </a:p>
          <a:p>
            <a:pPr marL="170747" indent="-170747">
              <a:buFont typeface="Arial" pitchFamily="34" charset="0"/>
              <a:buChar char="•"/>
            </a:pPr>
            <a:endParaRPr lang="en-AU" sz="1200" dirty="0">
              <a:latin typeface="+mn-lt"/>
            </a:endParaRPr>
          </a:p>
          <a:p>
            <a:pPr rtl="0"/>
            <a:r>
              <a:rPr lang="sw" sz="1200" b="1" i="0" u="none" strike="noStrike" dirty="0">
                <a:highlight>
                  <a:srgbClr val="000000">
                    <a:alpha val="0"/>
                  </a:srgbClr>
                </a:highlight>
                <a:latin typeface="+mn-lt"/>
              </a:rPr>
              <a:t>Jinsi gani naweza kupata STI?</a:t>
            </a:r>
          </a:p>
          <a:p>
            <a:pPr defTabSz="910651" rtl="0">
              <a:defRPr/>
            </a:pPr>
            <a:r>
              <a:rPr lang="sw" sz="1200" b="0" i="0" u="none" strike="noStrike" dirty="0">
                <a:highlight>
                  <a:srgbClr val="000000">
                    <a:alpha val="0"/>
                  </a:srgbClr>
                </a:highlight>
                <a:latin typeface="+mn-lt"/>
              </a:rPr>
              <a:t>Unaweza kupata STI ikiwa wewe:</a:t>
            </a:r>
          </a:p>
          <a:p>
            <a:pPr marL="170747" indent="-170747" rtl="0">
              <a:buFont typeface="Arial" pitchFamily="34" charset="0"/>
              <a:buChar char="•"/>
            </a:pPr>
            <a:r>
              <a:rPr lang="sw" sz="1200" b="0" i="0" u="none" strike="noStrike" dirty="0">
                <a:highlight>
                  <a:srgbClr val="000000">
                    <a:alpha val="0"/>
                  </a:srgbClr>
                </a:highlight>
                <a:latin typeface="+mn-lt"/>
              </a:rPr>
              <a:t>unafanya ngono na mwanamume au mwanamke </a:t>
            </a:r>
          </a:p>
          <a:p>
            <a:pPr marL="170747" indent="-170747" rtl="0">
              <a:buFont typeface="Arial" pitchFamily="34" charset="0"/>
              <a:buChar char="•"/>
            </a:pPr>
            <a:r>
              <a:rPr lang="sw" sz="1200" b="0" i="0" u="none" strike="noStrike" dirty="0">
                <a:highlight>
                  <a:srgbClr val="000000">
                    <a:alpha val="0"/>
                  </a:srgbClr>
                </a:highlight>
                <a:latin typeface="+mn-lt"/>
              </a:rPr>
              <a:t>unaweka mdomo wako kwa uume au uke</a:t>
            </a:r>
          </a:p>
          <a:p>
            <a:pPr marL="170747" indent="-170747" rtl="0">
              <a:buFont typeface="Arial" pitchFamily="34" charset="0"/>
              <a:buChar char="•"/>
            </a:pPr>
            <a:r>
              <a:rPr lang="sw" sz="1200" b="0" i="0" u="none" strike="noStrike" dirty="0">
                <a:highlight>
                  <a:srgbClr val="000000">
                    <a:alpha val="0"/>
                  </a:srgbClr>
                </a:highlight>
                <a:latin typeface="+mn-lt"/>
              </a:rPr>
              <a:t>unagusana uume, vulva, uke au mkundu pamoja</a:t>
            </a:r>
          </a:p>
          <a:p>
            <a:pPr marL="170747" indent="-170747" rtl="0">
              <a:buFont typeface="Arial" pitchFamily="34" charset="0"/>
              <a:buChar char="•"/>
            </a:pPr>
            <a:r>
              <a:rPr lang="sw" sz="1200" b="0" i="0" u="none" strike="noStrike" dirty="0">
                <a:highlight>
                  <a:srgbClr val="000000">
                    <a:alpha val="0"/>
                  </a:srgbClr>
                </a:highlight>
                <a:latin typeface="+mn-lt"/>
              </a:rPr>
              <a:t>unagusa majimaji ya mwili wa mtu mwingine.</a:t>
            </a:r>
          </a:p>
          <a:p>
            <a:pPr defTabSz="910651">
              <a:defRPr/>
            </a:pPr>
            <a:endParaRPr lang="en-AU" sz="1200" dirty="0">
              <a:latin typeface="+mn-lt"/>
            </a:endParaRPr>
          </a:p>
          <a:p>
            <a:pPr lvl="0" rtl="0"/>
            <a:r>
              <a:rPr lang="sw" sz="1200" b="1" i="0" u="none" strike="noStrike" dirty="0">
                <a:highlight>
                  <a:srgbClr val="000000">
                    <a:alpha val="0"/>
                  </a:srgbClr>
                </a:highlight>
                <a:latin typeface="+mn-lt"/>
              </a:rPr>
              <a:t>Ikiwa magonjwa ya zinaa hayatibwa, yanaweza:</a:t>
            </a:r>
          </a:p>
          <a:p>
            <a:pPr marL="170747" indent="-170747" rtl="0">
              <a:buFont typeface="Arial" pitchFamily="34" charset="0"/>
              <a:buChar char="•"/>
            </a:pPr>
            <a:r>
              <a:rPr lang="sw" sz="1200" b="0" i="0" u="none" strike="noStrike" dirty="0">
                <a:highlight>
                  <a:srgbClr val="000000">
                    <a:alpha val="0"/>
                  </a:srgbClr>
                </a:highlight>
                <a:latin typeface="+mn-lt"/>
              </a:rPr>
              <a:t>kusababisha kuwasha na maumivu</a:t>
            </a:r>
          </a:p>
          <a:p>
            <a:pPr marL="170747" indent="-170747" rtl="0">
              <a:buFont typeface="Arial" pitchFamily="34" charset="0"/>
              <a:buChar char="•"/>
            </a:pPr>
            <a:r>
              <a:rPr lang="sw" sz="1200" b="0" i="0" u="none" strike="noStrike" dirty="0">
                <a:highlight>
                  <a:srgbClr val="000000">
                    <a:alpha val="0"/>
                  </a:srgbClr>
                </a:highlight>
                <a:latin typeface="+mn-lt"/>
              </a:rPr>
              <a:t>kuyafanya ngumu kwa wanawake kupata watoto</a:t>
            </a:r>
          </a:p>
          <a:p>
            <a:pPr marL="170747" indent="-170747" rtl="0">
              <a:buFont typeface="Arial" pitchFamily="34" charset="0"/>
              <a:buChar char="•"/>
            </a:pPr>
            <a:r>
              <a:rPr lang="sw" sz="1200" b="0" i="0" u="none" strike="noStrike" dirty="0">
                <a:highlight>
                  <a:srgbClr val="000000">
                    <a:alpha val="0"/>
                  </a:srgbClr>
                </a:highlight>
                <a:latin typeface="+mn-lt"/>
              </a:rPr>
              <a:t>kusababisha shida za afya ambazo zinaweza kudumu kwa muda mrefu.</a:t>
            </a:r>
          </a:p>
          <a:p>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28</a:t>
            </a:fld>
            <a:endParaRPr lang="en-AU"/>
          </a:p>
        </p:txBody>
      </p:sp>
    </p:spTree>
    <p:extLst>
      <p:ext uri="{BB962C8B-B14F-4D97-AF65-F5344CB8AC3E}">
        <p14:creationId xmlns:p14="http://schemas.microsoft.com/office/powerpoint/2010/main" val="3897870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w" sz="1200" b="1" i="0" u="none" strike="noStrike" dirty="0">
                <a:highlight>
                  <a:srgbClr val="000000">
                    <a:alpha val="0"/>
                  </a:srgbClr>
                </a:highlight>
                <a:latin typeface="+mn-lt"/>
              </a:rPr>
              <a:t>Huwezi kujua kuwa kumwona tu mtu kama ana STI. Hata kama mtu anaonekana mwenye nguvu na mwenye afya, bado anaweza kuwa na STI na kuambukiza mtu mwingine.</a:t>
            </a:r>
          </a:p>
          <a:p>
            <a:pPr defTabSz="910651" rtl="0">
              <a:defRPr/>
            </a:pPr>
            <a:r>
              <a:rPr lang="sw" sz="1200" b="0" i="0" u="none" strike="noStrike" dirty="0">
                <a:highlight>
                  <a:srgbClr val="000000">
                    <a:alpha val="0"/>
                  </a:srgbClr>
                </a:highlight>
                <a:latin typeface="+mn-lt"/>
              </a:rPr>
              <a:t>Inawezekana kuwa na STI na kutojua hivi. </a:t>
            </a:r>
          </a:p>
          <a:p>
            <a:endParaRPr lang="en-AU" sz="1200" dirty="0">
              <a:latin typeface="+mn-lt"/>
            </a:endParaRPr>
          </a:p>
          <a:p>
            <a:pPr rtl="0"/>
            <a:r>
              <a:rPr lang="sw" sz="1200" b="1" i="0" u="none" strike="noStrike" dirty="0">
                <a:highlight>
                  <a:srgbClr val="000000">
                    <a:alpha val="0"/>
                  </a:srgbClr>
                </a:highlight>
                <a:latin typeface="+mn-lt"/>
              </a:rPr>
              <a:t>Wakati mwingine kuna ishara kuwa wewe au mtu mwengine angeweza kuwa na STI. </a:t>
            </a:r>
          </a:p>
          <a:p>
            <a:pPr rtl="0"/>
            <a:r>
              <a:rPr lang="sw" sz="1200" b="0" i="0" u="none" strike="noStrike" dirty="0">
                <a:highlight>
                  <a:srgbClr val="000000">
                    <a:alpha val="0"/>
                  </a:srgbClr>
                </a:highlight>
                <a:latin typeface="+mn-lt"/>
              </a:rPr>
              <a:t>Ishara kadhaa za kuwezekana ni pamoja na:</a:t>
            </a:r>
          </a:p>
          <a:p>
            <a:pPr marL="227663" indent="-227663" rtl="0">
              <a:buFont typeface="Arial" pitchFamily="34" charset="0"/>
              <a:buChar char="•"/>
            </a:pPr>
            <a:r>
              <a:rPr lang="sw" sz="1200" b="0" i="0" u="none" strike="noStrike" dirty="0">
                <a:highlight>
                  <a:srgbClr val="000000">
                    <a:alpha val="0"/>
                  </a:srgbClr>
                </a:highlight>
                <a:latin typeface="+mn-lt"/>
              </a:rPr>
              <a:t>vidonda, malengelenge, ngozi ya kuvunjika au kuwasha kwenye uume, vulva, mkundu au mdomo</a:t>
            </a:r>
          </a:p>
          <a:p>
            <a:pPr marL="227663" indent="-227663" rtl="0">
              <a:buFont typeface="Arial" pitchFamily="34" charset="0"/>
              <a:buChar char="•"/>
            </a:pPr>
            <a:r>
              <a:rPr lang="sw" sz="1200" b="0" i="0" u="none" strike="noStrike" dirty="0">
                <a:highlight>
                  <a:srgbClr val="000000">
                    <a:alpha val="0"/>
                  </a:srgbClr>
                </a:highlight>
                <a:latin typeface="+mn-lt"/>
              </a:rPr>
              <a:t>kioevu kisicho kawaida kinatoka kwenye uume, uke au mkundu</a:t>
            </a:r>
          </a:p>
          <a:p>
            <a:pPr marL="227663" indent="-227663" rtl="0">
              <a:buFont typeface="Arial" pitchFamily="34" charset="0"/>
              <a:buChar char="•"/>
            </a:pPr>
            <a:r>
              <a:rPr lang="sw" sz="1200" b="0" i="0" u="none" strike="noStrike" dirty="0">
                <a:highlight>
                  <a:srgbClr val="000000">
                    <a:alpha val="0"/>
                  </a:srgbClr>
                </a:highlight>
                <a:latin typeface="+mn-lt"/>
              </a:rPr>
              <a:t>vulva au uke unaonekana mwekundu, </a:t>
            </a:r>
            <a:r>
              <a:rPr lang="sw-KE" sz="1200" b="0" i="0" noProof="0" dirty="0">
                <a:solidFill>
                  <a:srgbClr val="000000"/>
                </a:solidFill>
                <a:effectLst/>
                <a:latin typeface="+mn-lt"/>
              </a:rPr>
              <a:t>kuumwa</a:t>
            </a:r>
            <a:r>
              <a:rPr lang="sw" sz="1200" b="0" i="0" u="none" strike="noStrike" dirty="0">
                <a:highlight>
                  <a:srgbClr val="000000">
                    <a:alpha val="0"/>
                  </a:srgbClr>
                </a:highlight>
                <a:latin typeface="+mn-lt"/>
              </a:rPr>
              <a:t>, kuwasha au kunuka vibaya </a:t>
            </a:r>
          </a:p>
          <a:p>
            <a:pPr marL="227663" indent="-227663" rtl="0">
              <a:buFont typeface="Arial" pitchFamily="34" charset="0"/>
              <a:buChar char="•"/>
            </a:pPr>
            <a:r>
              <a:rPr lang="sw" sz="1200" b="0" i="0" u="none" strike="noStrike" dirty="0">
                <a:highlight>
                  <a:srgbClr val="000000">
                    <a:alpha val="0"/>
                  </a:srgbClr>
                </a:highlight>
                <a:latin typeface="+mn-lt"/>
              </a:rPr>
              <a:t>uvimbe na matuta kwenye uume, vulva, uke au mkundu</a:t>
            </a:r>
          </a:p>
          <a:p>
            <a:pPr marL="227663" indent="-227663" rtl="0">
              <a:buFont typeface="Arial" pitchFamily="34" charset="0"/>
              <a:buChar char="•"/>
            </a:pPr>
            <a:r>
              <a:rPr lang="sw" sz="1200" b="0" i="0" u="none" strike="noStrike" dirty="0">
                <a:highlight>
                  <a:srgbClr val="000000">
                    <a:alpha val="0"/>
                  </a:srgbClr>
                </a:highlight>
                <a:latin typeface="+mn-lt"/>
              </a:rPr>
              <a:t>maumivu au kutoka damu wakati wa kufanya ngono </a:t>
            </a:r>
          </a:p>
          <a:p>
            <a:pPr marL="227663" indent="-227663" rtl="0">
              <a:buFont typeface="Arial" pitchFamily="34" charset="0"/>
              <a:buChar char="•"/>
            </a:pPr>
            <a:r>
              <a:rPr lang="sw" sz="1200" b="0" i="0" u="none" strike="noStrike" dirty="0">
                <a:highlight>
                  <a:srgbClr val="000000">
                    <a:alpha val="0"/>
                  </a:srgbClr>
                </a:highlight>
                <a:latin typeface="+mn-lt"/>
              </a:rPr>
              <a:t>maumivu wakati unapokojoa.</a:t>
            </a:r>
          </a:p>
          <a:p>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29</a:t>
            </a:fld>
            <a:endParaRPr lang="en-AU"/>
          </a:p>
        </p:txBody>
      </p:sp>
    </p:spTree>
    <p:extLst>
      <p:ext uri="{BB962C8B-B14F-4D97-AF65-F5344CB8AC3E}">
        <p14:creationId xmlns:p14="http://schemas.microsoft.com/office/powerpoint/2010/main" val="4178570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w" sz="1200" b="1" i="0" u="none" strike="noStrike" dirty="0">
                <a:highlight>
                  <a:srgbClr val="000000">
                    <a:alpha val="0"/>
                  </a:srgbClr>
                </a:highlight>
                <a:latin typeface="+mn-lt"/>
              </a:rPr>
              <a:t>Ikiwa unafikiri una maambukizi, unapaswa kupimwa. </a:t>
            </a:r>
          </a:p>
          <a:p>
            <a:pPr defTabSz="910651" rtl="0">
              <a:defRPr/>
            </a:pPr>
            <a:r>
              <a:rPr lang="sw" sz="1200" b="0" i="0" u="none" strike="noStrike" dirty="0">
                <a:highlight>
                  <a:srgbClr val="000000">
                    <a:alpha val="0"/>
                  </a:srgbClr>
                </a:highlight>
                <a:latin typeface="+mn-lt"/>
              </a:rPr>
              <a:t>Vipimo kwa HIV, hepatitisi na STI ni rahisi, bure na salama ya kufanya. </a:t>
            </a:r>
          </a:p>
          <a:p>
            <a:pPr defTabSz="910651" rtl="0">
              <a:defRPr/>
            </a:pPr>
            <a:r>
              <a:rPr lang="sw" sz="1200" b="0" i="0" u="none" strike="noStrike" dirty="0">
                <a:highlight>
                  <a:srgbClr val="000000">
                    <a:alpha val="0"/>
                  </a:srgbClr>
                </a:highlight>
                <a:latin typeface="+mn-lt"/>
              </a:rPr>
              <a:t>Ikiwa kipimo kinaonyesha una maambukizi, unaweza kuanza tiba moja kwa moja. Hii itakusaidia kupona haraka na kuzuia kumpa mtu mwengine maambukizi yale.</a:t>
            </a:r>
          </a:p>
          <a:p>
            <a:endParaRPr lang="en-AU" sz="1200" b="1" dirty="0">
              <a:latin typeface="+mn-lt"/>
            </a:endParaRPr>
          </a:p>
          <a:p>
            <a:pPr rtl="0"/>
            <a:r>
              <a:rPr lang="sw" sz="1200" b="1" i="0" u="none" strike="noStrike" dirty="0">
                <a:highlight>
                  <a:srgbClr val="000000">
                    <a:alpha val="0"/>
                  </a:srgbClr>
                </a:highlight>
                <a:latin typeface="+mn-lt"/>
              </a:rPr>
              <a:t>Niende wapi kupata kipimo cha STI? *</a:t>
            </a:r>
            <a:endParaRPr lang="en-AU" sz="1200" dirty="0">
              <a:latin typeface="+mn-lt"/>
            </a:endParaRPr>
          </a:p>
          <a:p>
            <a:pPr lvl="0" rtl="0"/>
            <a:r>
              <a:rPr lang="sw" sz="1200" b="0" i="0" u="none" strike="noStrike" dirty="0">
                <a:highlight>
                  <a:srgbClr val="000000">
                    <a:alpha val="0"/>
                  </a:srgbClr>
                </a:highlight>
                <a:latin typeface="+mn-lt"/>
              </a:rPr>
              <a:t>Unaweza kupata kipimo cha STI kwa: </a:t>
            </a:r>
          </a:p>
          <a:p>
            <a:pPr marL="170747" indent="-170747" rtl="0">
              <a:buFont typeface="Arial" pitchFamily="34" charset="0"/>
              <a:buChar char="•"/>
            </a:pPr>
            <a:r>
              <a:rPr lang="sw" sz="1200" b="0" i="0" u="none" strike="noStrike" dirty="0">
                <a:highlight>
                  <a:srgbClr val="000000">
                    <a:alpha val="0"/>
                  </a:srgbClr>
                </a:highlight>
                <a:latin typeface="+mn-lt"/>
              </a:rPr>
              <a:t>kliniki ya kimatibabu ya eneo lako</a:t>
            </a:r>
          </a:p>
          <a:p>
            <a:pPr marL="170747" indent="-170747" rtl="0">
              <a:buFont typeface="Arial" pitchFamily="34" charset="0"/>
              <a:buChar char="•"/>
            </a:pPr>
            <a:r>
              <a:rPr lang="sw" sz="1200" b="0" i="0" u="none" strike="noStrike" dirty="0">
                <a:highlight>
                  <a:srgbClr val="000000">
                    <a:alpha val="0"/>
                  </a:srgbClr>
                </a:highlight>
                <a:latin typeface="+mn-lt"/>
              </a:rPr>
              <a:t>kituo cha afya cha jamii yako </a:t>
            </a:r>
          </a:p>
          <a:p>
            <a:pPr marL="170747" indent="-170747" rtl="0">
              <a:buFont typeface="Arial" pitchFamily="34" charset="0"/>
              <a:buChar char="•"/>
            </a:pPr>
            <a:r>
              <a:rPr lang="sw" sz="1200" b="0" i="0" u="none" strike="noStrike" dirty="0">
                <a:highlight>
                  <a:srgbClr val="000000">
                    <a:alpha val="0"/>
                  </a:srgbClr>
                </a:highlight>
                <a:latin typeface="+mn-lt"/>
              </a:rPr>
              <a:t>kliniki cha afya ya kingono</a:t>
            </a:r>
          </a:p>
          <a:p>
            <a:pPr marL="170747" indent="-170747" rtl="0">
              <a:buFont typeface="Arial" pitchFamily="34" charset="0"/>
              <a:buChar char="•"/>
            </a:pPr>
            <a:r>
              <a:rPr lang="sw" sz="1200" b="0" i="0" u="none" strike="noStrike" dirty="0">
                <a:highlight>
                  <a:srgbClr val="000000">
                    <a:alpha val="0"/>
                  </a:srgbClr>
                </a:highlight>
                <a:latin typeface="+mn-lt"/>
              </a:rPr>
              <a:t>kliniki cha uzazi wa mpango. </a:t>
            </a:r>
          </a:p>
          <a:p>
            <a:endParaRPr lang="en-AU" sz="1200" dirty="0">
              <a:latin typeface="+mn-lt"/>
            </a:endParaRPr>
          </a:p>
          <a:p>
            <a:pPr rtl="0"/>
            <a:r>
              <a:rPr lang="sw" sz="1200" b="1" i="0" u="none" strike="noStrike" dirty="0">
                <a:highlight>
                  <a:srgbClr val="000000">
                    <a:alpha val="0"/>
                  </a:srgbClr>
                </a:highlight>
                <a:latin typeface="+mn-lt"/>
              </a:rPr>
              <a:t>Itakuwaje kama nahisi aibu?</a:t>
            </a:r>
          </a:p>
          <a:p>
            <a:pPr defTabSz="910651" rtl="0">
              <a:defRPr/>
            </a:pPr>
            <a:r>
              <a:rPr lang="sw" sz="1200" b="0" i="0" u="none" strike="noStrike" dirty="0">
                <a:highlight>
                  <a:srgbClr val="000000">
                    <a:alpha val="0"/>
                  </a:srgbClr>
                </a:highlight>
                <a:latin typeface="+mn-lt"/>
              </a:rPr>
              <a:t>Ikiwa una aibu juu ya kupimwa kwa STI, kumbuka kuwa madaktari na wauguzi:</a:t>
            </a:r>
          </a:p>
          <a:p>
            <a:pPr marL="171450" indent="-171450" defTabSz="910651" rtl="0">
              <a:buFont typeface="Arial" pitchFamily="34" charset="0"/>
              <a:buChar char="•"/>
              <a:defRPr/>
            </a:pPr>
            <a:r>
              <a:rPr lang="sw" sz="1200" b="0" i="0" u="none" strike="noStrike" dirty="0">
                <a:highlight>
                  <a:srgbClr val="000000">
                    <a:alpha val="0"/>
                  </a:srgbClr>
                </a:highlight>
                <a:latin typeface="+mn-lt"/>
              </a:rPr>
              <a:t>hawatakuhukumu</a:t>
            </a:r>
          </a:p>
          <a:p>
            <a:pPr marL="171450" indent="-171450" defTabSz="910651" rtl="0">
              <a:buFont typeface="Arial" pitchFamily="34" charset="0"/>
              <a:buChar char="•"/>
              <a:defRPr/>
            </a:pPr>
            <a:r>
              <a:rPr lang="sw" sz="1200" b="0" i="0" u="none" strike="noStrike" dirty="0">
                <a:highlight>
                  <a:srgbClr val="000000">
                    <a:alpha val="0"/>
                  </a:srgbClr>
                </a:highlight>
                <a:latin typeface="+mn-lt"/>
              </a:rPr>
              <a:t>wanafanya vipimo kila siku na ni kazi zao kutunza wewe </a:t>
            </a:r>
          </a:p>
          <a:p>
            <a:pPr marL="171450" indent="-171450" rtl="0">
              <a:buFont typeface="Arial" pitchFamily="34" charset="0"/>
              <a:buChar char="•"/>
            </a:pPr>
            <a:r>
              <a:rPr lang="sw" sz="1200" b="1" i="0" u="none" strike="noStrike" dirty="0">
                <a:highlight>
                  <a:srgbClr val="000000">
                    <a:alpha val="0"/>
                  </a:srgbClr>
                </a:highlight>
                <a:latin typeface="+mn-lt"/>
              </a:rPr>
              <a:t>hawatashiriki habari yako na yeyote</a:t>
            </a:r>
            <a:r>
              <a:rPr lang="sw" sz="1200" b="0" i="0" u="none" strike="noStrike" dirty="0">
                <a:highlight>
                  <a:srgbClr val="000000">
                    <a:alpha val="0"/>
                  </a:srgbClr>
                </a:highlight>
                <a:latin typeface="+mn-lt"/>
              </a:rPr>
              <a:t>.</a:t>
            </a:r>
          </a:p>
          <a:p>
            <a:pPr rtl="0"/>
            <a:r>
              <a:rPr lang="sw" sz="1200" b="0" i="0" u="none" strike="noStrike" dirty="0">
                <a:highlight>
                  <a:srgbClr val="000000">
                    <a:alpha val="0"/>
                  </a:srgbClr>
                </a:highlight>
                <a:latin typeface="+mn-lt"/>
              </a:rPr>
              <a:t>Ikiwa una wasiwasi juu ya faragha yako, unaweza kwenda kliniki tofauti na sio daktari wako wa kawaida au muuguzi.</a:t>
            </a:r>
          </a:p>
          <a:p>
            <a:pPr lvl="0"/>
            <a:endParaRPr lang="en-AU" sz="1200" dirty="0">
              <a:latin typeface="+mn-lt"/>
            </a:endParaRPr>
          </a:p>
          <a:p>
            <a:pPr defTabSz="910651" rtl="0">
              <a:defRPr/>
            </a:pPr>
            <a:r>
              <a:rPr lang="sw" sz="1200" b="1" i="0" u="none" strike="noStrike" dirty="0">
                <a:highlight>
                  <a:srgbClr val="000000">
                    <a:alpha val="0"/>
                  </a:srgbClr>
                </a:highlight>
                <a:latin typeface="+mn-lt"/>
              </a:rPr>
              <a:t>Klamidia</a:t>
            </a:r>
          </a:p>
          <a:p>
            <a:pPr defTabSz="910651" rtl="0">
              <a:defRPr/>
            </a:pPr>
            <a:r>
              <a:rPr lang="sw" sz="1200" b="0" i="0" u="none" strike="noStrike" dirty="0">
                <a:highlight>
                  <a:srgbClr val="000000">
                    <a:alpha val="0"/>
                  </a:srgbClr>
                </a:highlight>
                <a:latin typeface="+mn-lt"/>
              </a:rPr>
              <a:t>Wanawake wenye umri chini ya miaka 30 wanaofanya ngono wanahitaji kupata kipimo cha mkojo yao kwa klamydia </a:t>
            </a:r>
            <a:r>
              <a:rPr lang="sw" sz="1200" b="1" i="0" u="none" strike="noStrike" dirty="0">
                <a:highlight>
                  <a:srgbClr val="000000">
                    <a:alpha val="0"/>
                  </a:srgbClr>
                </a:highlight>
                <a:latin typeface="+mn-lt"/>
              </a:rPr>
              <a:t>kila mwaka</a:t>
            </a:r>
            <a:r>
              <a:rPr lang="sw" sz="1200" b="0" i="0" u="none" strike="noStrike" dirty="0">
                <a:highlight>
                  <a:srgbClr val="000000">
                    <a:alpha val="0"/>
                  </a:srgbClr>
                </a:highlight>
                <a:latin typeface="+mn-lt"/>
              </a:rPr>
              <a:t>. </a:t>
            </a:r>
          </a:p>
          <a:p>
            <a:pPr defTabSz="910651" rtl="0">
              <a:defRPr/>
            </a:pPr>
            <a:r>
              <a:rPr lang="sw" sz="1200" b="0" i="0" u="none" strike="noStrike" dirty="0">
                <a:highlight>
                  <a:srgbClr val="000000">
                    <a:alpha val="0"/>
                  </a:srgbClr>
                </a:highlight>
                <a:latin typeface="+mn-lt"/>
              </a:rPr>
              <a:t>Klamidia inaweza kuwa ngumu kwako kupata ujauzito. Wanawake wengi ambao wana klamidia hawana dalili, kwa hivyo hawajui wanayo. </a:t>
            </a:r>
          </a:p>
          <a:p>
            <a:pPr defTabSz="910651">
              <a:defRPr/>
            </a:pPr>
            <a:endParaRPr lang="en-AU" sz="1200" dirty="0">
              <a:latin typeface="+mn-lt"/>
            </a:endParaRPr>
          </a:p>
          <a:p>
            <a:pPr lvl="0" rtl="0"/>
            <a:r>
              <a:rPr lang="sw" sz="1200" b="0" i="0" u="none" strike="noStrike" dirty="0">
                <a:highlight>
                  <a:srgbClr val="000000">
                    <a:alpha val="0"/>
                  </a:srgbClr>
                </a:highlight>
                <a:latin typeface="+mn-lt"/>
              </a:rPr>
              <a:t>* </a:t>
            </a:r>
            <a:r>
              <a:rPr lang="sw" sz="1200" b="0" i="1" u="none" strike="noStrike" dirty="0">
                <a:highlight>
                  <a:srgbClr val="000000">
                    <a:alpha val="0"/>
                  </a:srgbClr>
                </a:highlight>
                <a:latin typeface="+mn-lt"/>
              </a:rPr>
              <a:t>Kumbukumbu kwa mwezeshaji: onyesha uchunguzi wa afya ya ngono unapatikana wapi eneo la karibu.</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30</a:t>
            </a:fld>
            <a:endParaRPr lang="en-AU"/>
          </a:p>
        </p:txBody>
      </p:sp>
    </p:spTree>
    <p:extLst>
      <p:ext uri="{BB962C8B-B14F-4D97-AF65-F5344CB8AC3E}">
        <p14:creationId xmlns:p14="http://schemas.microsoft.com/office/powerpoint/2010/main" val="106366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1" i="0" u="none" strike="noStrike" dirty="0">
                <a:solidFill>
                  <a:srgbClr val="000000"/>
                </a:solidFill>
                <a:highlight>
                  <a:srgbClr val="000000">
                    <a:alpha val="0"/>
                  </a:srgbClr>
                </a:highlight>
                <a:latin typeface="+mn-lt"/>
              </a:rPr>
              <a:t>Mwili Wangu. Afya Yangu.</a:t>
            </a:r>
            <a:r>
              <a:rPr lang="sw" sz="1200" b="0" i="0" u="none" strike="noStrike" dirty="0">
                <a:solidFill>
                  <a:srgbClr val="000000"/>
                </a:solidFill>
                <a:highlight>
                  <a:srgbClr val="000000">
                    <a:alpha val="0"/>
                  </a:srgbClr>
                </a:highlight>
                <a:latin typeface="+mn-lt"/>
              </a:rPr>
              <a:t> ni zana ya kielimu ya kusaidia mashirika na waelimishaji kutoa maelezo ya afya kwa wanawake wenye asili ya wahamiaji na wakimbizi. Pia inahimiza mazungumzo na wanawake kuhusu afya zao. </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Seti hiyo ya zana ni mfululizo wa maonyesho unaopanuka kuhusu mada muhimu za afya, kama vile kuishi kiafya, afya ya kihisia, kukoma hedhi au afya ya ngono.</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Tembelea </a:t>
            </a:r>
            <a:r>
              <a:rPr lang="sw" sz="1200" b="0" i="0" u="sng" strike="noStrike" dirty="0">
                <a:solidFill>
                  <a:srgbClr val="000000"/>
                </a:solidFill>
                <a:highlight>
                  <a:srgbClr val="000000">
                    <a:alpha val="0"/>
                  </a:srgbClr>
                </a:highlight>
                <a:latin typeface="+mn-lt"/>
              </a:rPr>
              <a:t>jeanhailes.org.au</a:t>
            </a:r>
            <a:r>
              <a:rPr lang="sw" sz="1200" b="0" i="0" u="none" strike="noStrike" dirty="0">
                <a:solidFill>
                  <a:srgbClr val="000000"/>
                </a:solidFill>
                <a:highlight>
                  <a:srgbClr val="000000">
                    <a:alpha val="0"/>
                  </a:srgbClr>
                </a:highlight>
                <a:latin typeface="+mn-lt"/>
              </a:rPr>
              <a:t> kwa maelezo zaidi na orodha ya maonyesho yanayopatikana katika Kiingereza na lugha zingine.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a:t>
            </a:fld>
            <a:endParaRPr lang="en-AU"/>
          </a:p>
        </p:txBody>
      </p:sp>
    </p:spTree>
    <p:extLst>
      <p:ext uri="{BB962C8B-B14F-4D97-AF65-F5344CB8AC3E}">
        <p14:creationId xmlns:p14="http://schemas.microsoft.com/office/powerpoint/2010/main" val="1465295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Njia 4 kuzuia kupata STI:</a:t>
            </a:r>
            <a:endParaRPr lang="en-AU" sz="1200" dirty="0">
              <a:latin typeface="+mn-lt"/>
            </a:endParaRPr>
          </a:p>
          <a:p>
            <a:pPr marL="227663" indent="-227663" rtl="0">
              <a:buFont typeface="+mj-lt"/>
              <a:buAutoNum type="arabicPeriod"/>
            </a:pPr>
            <a:r>
              <a:rPr lang="sw" sz="1200" b="0" i="0" u="none" strike="noStrike" dirty="0">
                <a:highlight>
                  <a:srgbClr val="000000">
                    <a:alpha val="0"/>
                  </a:srgbClr>
                </a:highlight>
                <a:latin typeface="+mn-lt"/>
              </a:rPr>
              <a:t>Fanya </a:t>
            </a:r>
            <a:r>
              <a:rPr lang="sw" sz="1200" b="1" i="0" u="none" strike="noStrike" dirty="0">
                <a:highlight>
                  <a:srgbClr val="000000">
                    <a:alpha val="0"/>
                  </a:srgbClr>
                </a:highlight>
                <a:latin typeface="+mn-lt"/>
              </a:rPr>
              <a:t>ngono salama </a:t>
            </a:r>
            <a:r>
              <a:rPr lang="sw" sz="1200" b="0" i="0" u="none" strike="noStrike" dirty="0">
                <a:highlight>
                  <a:srgbClr val="000000">
                    <a:alpha val="0"/>
                  </a:srgbClr>
                </a:highlight>
                <a:latin typeface="+mn-lt"/>
              </a:rPr>
              <a:t>– usiruhusu shahawa ya mwenzako, damu, au majimaji ya uke mwilini mwako. Tumia kondomu, kondomu ya kike au kinga ya meno kila wakati unapofanya ngono, hata ikiwa una siku zako (hedhi)</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sw" sz="1200" b="0" i="0" u="none" strike="noStrike" dirty="0">
                <a:highlight>
                  <a:srgbClr val="000000">
                    <a:alpha val="0"/>
                  </a:srgbClr>
                </a:highlight>
                <a:latin typeface="+mn-lt"/>
              </a:rPr>
              <a:t>Ikiwa unafanya kimapenzi, fanya uchunguzi wa afya ya kingono kila wakati</a:t>
            </a:r>
            <a:r>
              <a:rPr lang="sw" sz="1200" b="1" i="0" u="none" strike="noStrike" dirty="0">
                <a:highlight>
                  <a:srgbClr val="000000">
                    <a:alpha val="0"/>
                  </a:srgbClr>
                </a:highlight>
                <a:latin typeface="+mn-lt"/>
              </a:rPr>
              <a:t> </a:t>
            </a:r>
            <a:endParaRPr lang="en-AU" sz="1200" dirty="0">
              <a:latin typeface="+mn-lt"/>
            </a:endParaRPr>
          </a:p>
          <a:p>
            <a:pPr marL="227663" indent="-227663" rtl="0">
              <a:buFont typeface="+mj-lt"/>
              <a:buAutoNum type="arabicPeriod"/>
            </a:pPr>
            <a:r>
              <a:rPr lang="sw" sz="1200" b="0" i="0" u="none" strike="noStrike" dirty="0">
                <a:highlight>
                  <a:srgbClr val="000000">
                    <a:alpha val="0"/>
                  </a:srgbClr>
                </a:highlight>
                <a:latin typeface="+mn-lt"/>
              </a:rPr>
              <a:t>Kabla ya kufanya mapenzi na mtu mpya, chunguza afya ya ngono na umwombe afanye pia</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sw" sz="1200" b="0" i="0" u="none" strike="noStrike" dirty="0">
                <a:highlight>
                  <a:srgbClr val="000000">
                    <a:alpha val="0"/>
                  </a:srgbClr>
                </a:highlight>
                <a:latin typeface="+mn-lt"/>
              </a:rPr>
              <a:t>Usishiriki sindano, vifaa vya tattoo, wembe, au vitu vingine ambavyo vinaweza kuwa na damu kutoka kwa mtu mwingine. </a:t>
            </a:r>
          </a:p>
          <a:p>
            <a:pPr marL="0" indent="0">
              <a:buFont typeface="+mj-lt"/>
              <a:buNone/>
            </a:pPr>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31</a:t>
            </a:fld>
            <a:endParaRPr lang="en-AU"/>
          </a:p>
        </p:txBody>
      </p:sp>
    </p:spTree>
    <p:extLst>
      <p:ext uri="{BB962C8B-B14F-4D97-AF65-F5344CB8AC3E}">
        <p14:creationId xmlns:p14="http://schemas.microsoft.com/office/powerpoint/2010/main" val="4108555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w" sz="1200" b="0" i="0" u="none" strike="noStrike" dirty="0">
                <a:highlight>
                  <a:srgbClr val="000000">
                    <a:alpha val="0"/>
                  </a:srgbClr>
                </a:highlight>
                <a:latin typeface="+mn-lt"/>
              </a:rPr>
              <a:t>Ikiwa wewe au familia yako unahitaji kumwona daktari, fanya miadi mara moja kwa sababu inaweza kuchukua siku chache kabla ya daktari kukuona. </a:t>
            </a:r>
          </a:p>
          <a:p>
            <a:pPr defTabSz="910651" rtl="0">
              <a:defRPr/>
            </a:pPr>
            <a:r>
              <a:rPr lang="sw" sz="1200" b="0" i="0" u="none" strike="noStrike" dirty="0">
                <a:highlight>
                  <a:srgbClr val="000000">
                    <a:alpha val="0"/>
                  </a:srgbClr>
                </a:highlight>
                <a:latin typeface="+mn-lt"/>
              </a:rPr>
              <a:t>Ikiwa ni dharura, piga simu 000. </a:t>
            </a:r>
          </a:p>
          <a:p>
            <a:pPr defTabSz="910651">
              <a:defRPr/>
            </a:pPr>
            <a:endParaRPr lang="en-AU" sz="1200" dirty="0">
              <a:latin typeface="+mn-lt"/>
            </a:endParaRPr>
          </a:p>
          <a:p>
            <a:pPr rtl="0"/>
            <a:r>
              <a:rPr lang="sw" sz="1200" b="1" i="0" u="none" strike="noStrike" dirty="0">
                <a:highlight>
                  <a:srgbClr val="000000">
                    <a:alpha val="0"/>
                  </a:srgbClr>
                </a:highlight>
                <a:latin typeface="+mn-lt"/>
              </a:rPr>
              <a:t>Jinsi gani nifanye miadi?</a:t>
            </a:r>
          </a:p>
          <a:p>
            <a:pPr rtl="0"/>
            <a:r>
              <a:rPr lang="sw" sz="1200" b="0" i="0" u="none" strike="noStrike" dirty="0">
                <a:highlight>
                  <a:srgbClr val="000000">
                    <a:alpha val="0"/>
                  </a:srgbClr>
                </a:highlight>
                <a:latin typeface="+mn-lt"/>
              </a:rPr>
              <a:t>Unaweza kupanga miadi na daktari kwa:</a:t>
            </a:r>
          </a:p>
          <a:p>
            <a:pPr marL="170747" indent="-170747" rtl="0">
              <a:buFont typeface="Arial" pitchFamily="34" charset="0"/>
              <a:buChar char="•"/>
            </a:pPr>
            <a:r>
              <a:rPr lang="sw" sz="1200" b="0" i="0" u="none" strike="noStrike" dirty="0">
                <a:highlight>
                  <a:srgbClr val="000000">
                    <a:alpha val="0"/>
                  </a:srgbClr>
                </a:highlight>
                <a:latin typeface="+mn-lt"/>
              </a:rPr>
              <a:t>kupiga simu kwa kituo cha afya </a:t>
            </a:r>
          </a:p>
          <a:p>
            <a:pPr marL="170747" indent="-170747" rtl="0">
              <a:buFont typeface="Arial" pitchFamily="34" charset="0"/>
              <a:buChar char="•"/>
            </a:pPr>
            <a:r>
              <a:rPr lang="sw" sz="1200" b="0" i="0" u="none" strike="noStrike" dirty="0">
                <a:highlight>
                  <a:srgbClr val="000000">
                    <a:alpha val="0"/>
                  </a:srgbClr>
                </a:highlight>
                <a:latin typeface="+mn-lt"/>
              </a:rPr>
              <a:t>kutembelea kituoni hicho kibinafsi </a:t>
            </a:r>
          </a:p>
          <a:p>
            <a:pPr marL="170747" indent="-170747" rtl="0">
              <a:buFont typeface="Arial" pitchFamily="34" charset="0"/>
              <a:buChar char="•"/>
            </a:pPr>
            <a:r>
              <a:rPr lang="sw" sz="1200" b="0" i="0" u="none" strike="noStrike" dirty="0">
                <a:highlight>
                  <a:srgbClr val="000000">
                    <a:alpha val="0"/>
                  </a:srgbClr>
                </a:highlight>
                <a:latin typeface="+mn-lt"/>
              </a:rPr>
              <a:t>kuweka nafasi kwenye mtandao ikiwa kituo kina tovuti.</a:t>
            </a:r>
          </a:p>
          <a:p>
            <a:pPr defTabSz="910651">
              <a:defRPr/>
            </a:pPr>
            <a:endParaRPr lang="en-AU" sz="1200" dirty="0">
              <a:latin typeface="+mn-lt"/>
            </a:endParaRPr>
          </a:p>
          <a:p>
            <a:pPr defTabSz="910651" rtl="0">
              <a:defRPr/>
            </a:pPr>
            <a:r>
              <a:rPr lang="sw" sz="1200" b="1" i="0" u="none" strike="noStrike" dirty="0">
                <a:highlight>
                  <a:srgbClr val="000000">
                    <a:alpha val="0"/>
                  </a:srgbClr>
                </a:highlight>
                <a:latin typeface="+mn-lt"/>
              </a:rPr>
              <a:t>Wakati unapofanya miadi, unaweza:</a:t>
            </a:r>
          </a:p>
          <a:p>
            <a:pPr marL="170747" indent="-170747" defTabSz="910651" rtl="0">
              <a:buFont typeface="Arial" pitchFamily="34" charset="0"/>
              <a:buChar char="•"/>
              <a:defRPr/>
            </a:pPr>
            <a:r>
              <a:rPr lang="sw" sz="1200" b="0" i="0" u="none" strike="noStrike" dirty="0">
                <a:highlight>
                  <a:srgbClr val="000000">
                    <a:alpha val="0"/>
                  </a:srgbClr>
                </a:highlight>
                <a:latin typeface="+mn-lt"/>
              </a:rPr>
              <a:t>kuomba kwa daktari wa kike</a:t>
            </a:r>
          </a:p>
          <a:p>
            <a:pPr marL="170747" marR="0" lvl="0" indent="-170747" algn="l" defTabSz="910651" rtl="0" eaLnBrk="1" fontAlgn="auto" latinLnBrk="0" hangingPunct="1">
              <a:lnSpc>
                <a:spcPct val="100000"/>
              </a:lnSpc>
              <a:spcBef>
                <a:spcPct val="0"/>
              </a:spcBef>
              <a:spcAft>
                <a:spcPct val="0"/>
              </a:spcAft>
              <a:buClrTx/>
              <a:buSzTx/>
              <a:buFont typeface="Arial" pitchFamily="34" charset="0"/>
              <a:buChar char="•"/>
              <a:defRPr/>
            </a:pPr>
            <a:r>
              <a:rPr lang="sw" sz="1200" b="0" i="0" u="none" strike="noStrike" dirty="0">
                <a:highlight>
                  <a:srgbClr val="000000">
                    <a:alpha val="0"/>
                  </a:srgbClr>
                </a:highlight>
                <a:latin typeface="+mn-lt"/>
              </a:rPr>
              <a:t>kuomba kwa mkalimani – unaweza kuomba mkalimani wa simu, mkalimani wa kike, au mkalimani ambaye yuko katika jimbo lingine. Huduma ya Utafsiri na Ukalimani (TIS Taifa) kwa 131 450</a:t>
            </a:r>
          </a:p>
          <a:p>
            <a:pPr marL="170747" marR="0" lvl="0" indent="-170747" algn="l" defTabSz="910651" rtl="0" eaLnBrk="1" fontAlgn="auto" latinLnBrk="0" hangingPunct="1">
              <a:lnSpc>
                <a:spcPct val="100000"/>
              </a:lnSpc>
              <a:spcBef>
                <a:spcPct val="0"/>
              </a:spcBef>
              <a:spcAft>
                <a:spcPct val="0"/>
              </a:spcAft>
              <a:buClrTx/>
              <a:buSzTx/>
              <a:buFont typeface="Arial" pitchFamily="34" charset="0"/>
              <a:buChar char="•"/>
              <a:defRPr/>
            </a:pPr>
            <a:r>
              <a:rPr lang="sw" sz="1200" b="0" i="0" u="none" strike="noStrike" dirty="0">
                <a:highlight>
                  <a:srgbClr val="000000">
                    <a:alpha val="0"/>
                  </a:srgbClr>
                </a:highlight>
                <a:latin typeface="+mn-lt"/>
              </a:rPr>
              <a:t>omba miadi ya haraka ikiwa unahitaji uangalifu wa haraka kwa suala kubwa la matibabu</a:t>
            </a:r>
          </a:p>
          <a:p>
            <a:pPr marL="170747" indent="-170747" defTabSz="910651" rtl="0">
              <a:buFont typeface="Arial" pitchFamily="34" charset="0"/>
              <a:buChar char="•"/>
              <a:defRPr/>
            </a:pPr>
            <a:r>
              <a:rPr lang="sw" sz="1200" b="0" i="0" u="none" strike="noStrike" dirty="0">
                <a:highlight>
                  <a:srgbClr val="000000">
                    <a:alpha val="0"/>
                  </a:srgbClr>
                </a:highlight>
                <a:latin typeface="+mn-lt"/>
              </a:rPr>
              <a:t>uliza ni kiasi gani unachohitaji kulipa kwa miadi</a:t>
            </a:r>
          </a:p>
          <a:p>
            <a:pPr marL="170747" indent="-170747" defTabSz="910651" rtl="0">
              <a:buFont typeface="Arial" pitchFamily="34" charset="0"/>
              <a:buChar char="•"/>
              <a:defRPr/>
            </a:pPr>
            <a:r>
              <a:rPr lang="sw" sz="1200" b="0" i="0" u="none" strike="noStrike" dirty="0">
                <a:highlight>
                  <a:srgbClr val="000000">
                    <a:alpha val="0"/>
                  </a:srgbClr>
                </a:highlight>
                <a:latin typeface="+mn-lt"/>
              </a:rPr>
              <a:t>chagua miadi ya muda mfupi au mrefu:</a:t>
            </a:r>
          </a:p>
          <a:p>
            <a:pPr marL="468000" lvl="1" indent="-171450" defTabSz="910651" rtl="0">
              <a:buFont typeface="Calibri" panose="020F0502020204030204" pitchFamily="34" charset="0"/>
              <a:buChar char="‒"/>
              <a:defRPr/>
            </a:pPr>
            <a:r>
              <a:rPr lang="sw" sz="1200" b="0" i="0" u="none" strike="noStrike" dirty="0">
                <a:highlight>
                  <a:srgbClr val="000000">
                    <a:alpha val="0"/>
                  </a:srgbClr>
                </a:highlight>
                <a:latin typeface="+mn-lt"/>
              </a:rPr>
              <a:t>omba kwa miadi ya muda mfupi ikiwa unahitaji dawa mpya </a:t>
            </a:r>
          </a:p>
          <a:p>
            <a:pPr marL="468000" lvl="1" indent="-171450" defTabSz="910651" rtl="0">
              <a:buFont typeface="Calibri" panose="020F0502020204030204" pitchFamily="34" charset="0"/>
              <a:buChar char="‒"/>
              <a:defRPr/>
            </a:pPr>
            <a:r>
              <a:rPr lang="sw" sz="1200" b="0" i="0" u="none" strike="noStrike" dirty="0">
                <a:highlight>
                  <a:srgbClr val="000000">
                    <a:alpha val="0"/>
                  </a:srgbClr>
                </a:highlight>
                <a:latin typeface="+mn-lt"/>
              </a:rPr>
              <a:t>omba kwa miadi ya muda mrefu ikiwa una mambo chache kuzungumzia. </a:t>
            </a:r>
          </a:p>
          <a:p>
            <a:pPr marL="170747" indent="-170747" defTabSz="910651">
              <a:buFont typeface="Arial" pitchFamily="34" charset="0"/>
              <a:buChar char="•"/>
              <a:defRPr/>
            </a:pPr>
            <a:endParaRPr lang="en-AU" sz="1200" dirty="0">
              <a:latin typeface="+mn-lt"/>
            </a:endParaRPr>
          </a:p>
          <a:p>
            <a:pPr defTabSz="910651" rtl="0">
              <a:defRPr/>
            </a:pPr>
            <a:r>
              <a:rPr lang="sw" sz="1200" b="0" i="0" u="none" strike="noStrike" dirty="0">
                <a:highlight>
                  <a:srgbClr val="000000">
                    <a:alpha val="0"/>
                  </a:srgbClr>
                </a:highlight>
                <a:latin typeface="+mn-lt"/>
              </a:rPr>
              <a:t>Utahitaji kufanya miadi tofauti kwa kila mwanafamilia ambaye anahitaji kumuona daktari. </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33</a:t>
            </a:fld>
            <a:endParaRPr lang="en-AU"/>
          </a:p>
        </p:txBody>
      </p:sp>
    </p:spTree>
    <p:extLst>
      <p:ext uri="{BB962C8B-B14F-4D97-AF65-F5344CB8AC3E}">
        <p14:creationId xmlns:p14="http://schemas.microsoft.com/office/powerpoint/2010/main" val="101816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Itakuwaje ikiwa sisikii kwenda kwa daktari?</a:t>
            </a:r>
          </a:p>
          <a:p>
            <a:pPr rtl="0"/>
            <a:r>
              <a:rPr lang="sw" sz="1200" b="0" i="0" u="none" strike="noStrike" dirty="0">
                <a:highlight>
                  <a:srgbClr val="000000">
                    <a:alpha val="0"/>
                  </a:srgbClr>
                </a:highlight>
                <a:latin typeface="+mn-lt"/>
              </a:rPr>
              <a:t>Kuna mambo ambayo unaweza kufanya ili kujisikia vizuri zaidi na kujiamini wakati unapoona daktari:</a:t>
            </a:r>
          </a:p>
          <a:p>
            <a:pPr marL="170747" indent="-170747" rtl="0">
              <a:buFont typeface="Arial" pitchFamily="34" charset="0"/>
              <a:buChar char="•"/>
            </a:pPr>
            <a:r>
              <a:rPr lang="sw" sz="1200" b="0" i="0" u="none" strike="noStrike" dirty="0">
                <a:highlight>
                  <a:srgbClr val="000000">
                    <a:alpha val="0"/>
                  </a:srgbClr>
                </a:highlight>
                <a:latin typeface="+mn-lt"/>
              </a:rPr>
              <a:t>Unaweza </a:t>
            </a:r>
            <a:r>
              <a:rPr lang="sw" sz="1200" b="1" i="0" u="none" strike="noStrike" dirty="0">
                <a:highlight>
                  <a:srgbClr val="000000">
                    <a:alpha val="0"/>
                  </a:srgbClr>
                </a:highlight>
                <a:latin typeface="+mn-lt"/>
              </a:rPr>
              <a:t>kuomba kumwona daktari wa kike </a:t>
            </a:r>
            <a:r>
              <a:rPr lang="sw" sz="1200" b="0" i="0" u="none" strike="noStrike" dirty="0">
                <a:highlight>
                  <a:srgbClr val="000000">
                    <a:alpha val="0"/>
                  </a:srgbClr>
                </a:highlight>
                <a:latin typeface="+mn-lt"/>
              </a:rPr>
              <a:t>au muuguzi wa kike</a:t>
            </a:r>
          </a:p>
          <a:p>
            <a:pPr marL="170747" marR="0" lvl="0" indent="-170747" algn="l" defTabSz="914400" rtl="0" eaLnBrk="1" fontAlgn="auto" latinLnBrk="0" hangingPunct="1">
              <a:lnSpc>
                <a:spcPct val="100000"/>
              </a:lnSpc>
              <a:spcBef>
                <a:spcPct val="0"/>
              </a:spcBef>
              <a:spcAft>
                <a:spcPct val="0"/>
              </a:spcAft>
              <a:buClrTx/>
              <a:buSzTx/>
              <a:buFont typeface="Arial" pitchFamily="34" charset="0"/>
              <a:buChar char="•"/>
              <a:defRPr/>
            </a:pPr>
            <a:r>
              <a:rPr lang="sw" sz="1200" b="0" i="0" u="none" strike="noStrike" dirty="0">
                <a:highlight>
                  <a:srgbClr val="000000">
                    <a:alpha val="0"/>
                  </a:srgbClr>
                </a:highlight>
                <a:latin typeface="+mn-lt"/>
              </a:rPr>
              <a:t>Unaweza </a:t>
            </a:r>
            <a:r>
              <a:rPr lang="sw" sz="1200" b="1" i="0" u="none" strike="noStrike" dirty="0">
                <a:highlight>
                  <a:srgbClr val="000000">
                    <a:alpha val="0"/>
                  </a:srgbClr>
                </a:highlight>
                <a:latin typeface="+mn-lt"/>
              </a:rPr>
              <a:t>kutumia huduma ya </a:t>
            </a:r>
            <a:r>
              <a:rPr lang="sw-KE" sz="1200" b="1" i="0" noProof="0" dirty="0">
                <a:solidFill>
                  <a:srgbClr val="222222"/>
                </a:solidFill>
                <a:effectLst/>
                <a:latin typeface="+mn-lt"/>
              </a:rPr>
              <a:t>wakalimani</a:t>
            </a:r>
            <a:r>
              <a:rPr lang="sw" sz="1200" b="1" i="0" u="none" strike="noStrike" dirty="0">
                <a:highlight>
                  <a:srgbClr val="000000">
                    <a:alpha val="0"/>
                  </a:srgbClr>
                </a:highlight>
                <a:latin typeface="+mn-lt"/>
              </a:rPr>
              <a:t> </a:t>
            </a:r>
            <a:r>
              <a:rPr lang="sw" sz="1200" b="0" i="0" u="none" strike="noStrike" dirty="0">
                <a:highlight>
                  <a:srgbClr val="000000">
                    <a:alpha val="0"/>
                  </a:srgbClr>
                </a:highlight>
                <a:latin typeface="+mn-lt"/>
              </a:rPr>
              <a:t>– wakalimani hawawezi kuzungumza na watu wengine kuhusu kile unachosema katika miadi</a:t>
            </a:r>
          </a:p>
          <a:p>
            <a:pPr marL="170747" marR="0" lvl="0" indent="-170747" algn="l" defTabSz="914400" rtl="0" eaLnBrk="1" fontAlgn="auto" latinLnBrk="0" hangingPunct="1">
              <a:lnSpc>
                <a:spcPct val="100000"/>
              </a:lnSpc>
              <a:spcBef>
                <a:spcPct val="0"/>
              </a:spcBef>
              <a:spcAft>
                <a:spcPct val="0"/>
              </a:spcAft>
              <a:buClrTx/>
              <a:buSzTx/>
              <a:buFont typeface="Arial" pitchFamily="34" charset="0"/>
              <a:buChar char="•"/>
              <a:defRPr/>
            </a:pPr>
            <a:r>
              <a:rPr lang="sw" sz="1200" b="0" i="0" u="none" strike="noStrike" dirty="0">
                <a:highlight>
                  <a:srgbClr val="000000">
                    <a:alpha val="0"/>
                  </a:srgbClr>
                </a:highlight>
                <a:latin typeface="+mn-lt"/>
              </a:rPr>
              <a:t>Unaweza </a:t>
            </a:r>
            <a:r>
              <a:rPr lang="sw" sz="1200" b="1" i="0" u="none" strike="noStrike" dirty="0">
                <a:highlight>
                  <a:srgbClr val="000000">
                    <a:alpha val="0"/>
                  </a:srgbClr>
                </a:highlight>
                <a:latin typeface="+mn-lt"/>
              </a:rPr>
              <a:t>kuchukua mwanafamilia, rafiki </a:t>
            </a:r>
            <a:r>
              <a:rPr lang="sw" sz="1200" b="0" i="0" u="none" strike="noStrike" dirty="0">
                <a:highlight>
                  <a:srgbClr val="000000">
                    <a:alpha val="0"/>
                  </a:srgbClr>
                </a:highlight>
                <a:latin typeface="+mn-lt"/>
              </a:rPr>
              <a:t>au mfanyakazi wa msaada na wewe, lakini wanapaswa kutotafsiri kwako</a:t>
            </a:r>
          </a:p>
          <a:p>
            <a:pPr marL="170747" indent="-170747" rtl="0">
              <a:buFont typeface="Arial" pitchFamily="34" charset="0"/>
              <a:buChar char="•"/>
            </a:pPr>
            <a:r>
              <a:rPr lang="sw" sz="1200" b="0" i="0" u="none" strike="noStrike" dirty="0">
                <a:highlight>
                  <a:srgbClr val="000000">
                    <a:alpha val="0"/>
                  </a:srgbClr>
                </a:highlight>
                <a:latin typeface="+mn-lt"/>
              </a:rPr>
              <a:t>Unaweza </a:t>
            </a:r>
            <a:r>
              <a:rPr lang="sw" sz="1200" b="1" i="0" u="none" strike="noStrike" dirty="0">
                <a:highlight>
                  <a:srgbClr val="000000">
                    <a:alpha val="0"/>
                  </a:srgbClr>
                </a:highlight>
                <a:latin typeface="+mn-lt"/>
              </a:rPr>
              <a:t>kuandaa kwa miadi yako </a:t>
            </a:r>
            <a:r>
              <a:rPr lang="sw" sz="1200" b="0" i="0" u="none" strike="noStrike" dirty="0">
                <a:highlight>
                  <a:srgbClr val="000000">
                    <a:alpha val="0"/>
                  </a:srgbClr>
                </a:highlight>
                <a:latin typeface="+mn-lt"/>
              </a:rPr>
              <a:t>kabla ya kwenda.</a:t>
            </a:r>
          </a:p>
          <a:p>
            <a:endParaRPr lang="en-AU" sz="1200" dirty="0">
              <a:latin typeface="+mn-lt"/>
            </a:endParaRPr>
          </a:p>
          <a:p>
            <a:pPr rtl="0"/>
            <a:r>
              <a:rPr lang="sw" sz="1200" b="0" i="0" u="none" strike="noStrike" dirty="0">
                <a:highlight>
                  <a:srgbClr val="000000">
                    <a:alpha val="0"/>
                  </a:srgbClr>
                </a:highlight>
                <a:latin typeface="+mn-lt"/>
              </a:rPr>
              <a:t>Ikiwa Kiingereza sio lugha yako ya kwanza, kliniki inaweza kupanga wakalimani kwa kupiga simu Huduma ya Utafsiri na Ukalimani (TIS Kitaifa) kwa nambari 131 450.</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34</a:t>
            </a:fld>
            <a:endParaRPr lang="en-AU"/>
          </a:p>
        </p:txBody>
      </p:sp>
    </p:spTree>
    <p:extLst>
      <p:ext uri="{BB962C8B-B14F-4D97-AF65-F5344CB8AC3E}">
        <p14:creationId xmlns:p14="http://schemas.microsoft.com/office/powerpoint/2010/main" val="1408822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Ninawezaje kujiandaa kwa miadi yangu?</a:t>
            </a:r>
          </a:p>
          <a:p>
            <a:pPr rtl="0"/>
            <a:r>
              <a:rPr lang="sw" sz="1200" b="0" i="0" u="none" strike="noStrike" dirty="0">
                <a:highlight>
                  <a:srgbClr val="000000">
                    <a:alpha val="0"/>
                  </a:srgbClr>
                </a:highlight>
                <a:latin typeface="+mn-lt"/>
              </a:rPr>
              <a:t>Ili kujiandaa kwa kumwona daktari, andika: </a:t>
            </a:r>
          </a:p>
          <a:p>
            <a:pPr marL="227663" indent="-227663" rtl="0">
              <a:buFont typeface="Arial" pitchFamily="34" charset="0"/>
              <a:buChar char="•"/>
            </a:pPr>
            <a:r>
              <a:rPr lang="sw" sz="1200" b="0" i="0" u="none" strike="noStrike" dirty="0">
                <a:highlight>
                  <a:srgbClr val="000000">
                    <a:alpha val="0"/>
                  </a:srgbClr>
                </a:highlight>
                <a:latin typeface="+mn-lt"/>
              </a:rPr>
              <a:t>orodha ya mambo unayotaka kuzungumzia</a:t>
            </a:r>
          </a:p>
          <a:p>
            <a:pPr marL="227663" indent="-227663" rtl="0">
              <a:buFont typeface="Arial" pitchFamily="34" charset="0"/>
              <a:buChar char="•"/>
            </a:pPr>
            <a:r>
              <a:rPr lang="sw" sz="1200" b="0" i="0" u="none" strike="noStrike" dirty="0">
                <a:highlight>
                  <a:srgbClr val="000000">
                    <a:alpha val="0"/>
                  </a:srgbClr>
                </a:highlight>
                <a:latin typeface="+mn-lt"/>
              </a:rPr>
              <a:t>dalili zozote za ugonjwa unao; zilipoanza, zinaendelea kwa muda gani, mara ngapi hutokea</a:t>
            </a:r>
          </a:p>
          <a:p>
            <a:pPr marL="227663" indent="-227663" rtl="0">
              <a:buFont typeface="Arial" pitchFamily="34" charset="0"/>
              <a:buChar char="•"/>
            </a:pPr>
            <a:r>
              <a:rPr lang="sw" sz="1200" b="0" i="0" u="none" strike="noStrike" dirty="0">
                <a:highlight>
                  <a:srgbClr val="000000">
                    <a:alpha val="0"/>
                  </a:srgbClr>
                </a:highlight>
                <a:latin typeface="+mn-lt"/>
              </a:rPr>
              <a:t>dawa zote, vitamini na tiba za mitishamba ambazo unatumia</a:t>
            </a:r>
            <a:endParaRPr lang="en-AU" sz="1200" strike="sngStrike" dirty="0">
              <a:latin typeface="+mn-lt"/>
            </a:endParaRPr>
          </a:p>
          <a:p>
            <a:pPr marL="227663" indent="-227663" rtl="0">
              <a:buFont typeface="Arial" pitchFamily="34" charset="0"/>
              <a:buChar char="•"/>
            </a:pPr>
            <a:r>
              <a:rPr lang="sw" sz="1200" b="0" i="0" u="none" strike="noStrike" dirty="0">
                <a:highlight>
                  <a:srgbClr val="000000">
                    <a:alpha val="0"/>
                  </a:srgbClr>
                </a:highlight>
                <a:latin typeface="+mn-lt"/>
              </a:rPr>
              <a:t>dawa zozote ambazo huwezi kutumia, kwa mfano aspirini, penisilini </a:t>
            </a:r>
          </a:p>
          <a:p>
            <a:pPr marL="227663" indent="-227663" rtl="0">
              <a:buFont typeface="Arial" pitchFamily="34" charset="0"/>
              <a:buChar char="•"/>
            </a:pPr>
            <a:r>
              <a:rPr lang="sw" sz="1200" b="0" i="0" u="none" strike="noStrike" dirty="0">
                <a:highlight>
                  <a:srgbClr val="000000">
                    <a:alpha val="0"/>
                  </a:srgbClr>
                </a:highlight>
                <a:latin typeface="+mn-lt"/>
              </a:rPr>
              <a:t>magonjwa yoyote makubwa ambayo wewe au wengine wa familia yako wamekuwa </a:t>
            </a:r>
            <a:r>
              <a:rPr lang="sw-KE" sz="1200" b="0" i="0" noProof="0" dirty="0">
                <a:solidFill>
                  <a:srgbClr val="000000"/>
                </a:solidFill>
                <a:effectLst/>
                <a:latin typeface="+mn-lt"/>
              </a:rPr>
              <a:t>nayo</a:t>
            </a:r>
            <a:r>
              <a:rPr lang="sw" sz="1200" b="0" i="0" u="none" strike="noStrike" dirty="0">
                <a:highlight>
                  <a:srgbClr val="000000">
                    <a:alpha val="0"/>
                  </a:srgbClr>
                </a:highlight>
                <a:latin typeface="+mn-lt"/>
              </a:rPr>
              <a:t>.</a:t>
            </a:r>
          </a:p>
          <a:p>
            <a:endParaRPr lang="en-AU" sz="1200" dirty="0">
              <a:latin typeface="+mn-lt"/>
            </a:endParaRPr>
          </a:p>
          <a:p>
            <a:pPr rtl="0"/>
            <a:r>
              <a:rPr lang="sw" sz="1200" b="1" i="0" u="none" strike="noStrike" dirty="0">
                <a:highlight>
                  <a:srgbClr val="000000">
                    <a:alpha val="0"/>
                  </a:srgbClr>
                </a:highlight>
                <a:latin typeface="+mn-lt"/>
              </a:rPr>
              <a:t>Kumbuka kuleta:</a:t>
            </a:r>
          </a:p>
          <a:p>
            <a:pPr marL="170747" indent="-170747" defTabSz="910651" rtl="0">
              <a:buFont typeface="Arial" pitchFamily="34" charset="0"/>
              <a:buChar char="•"/>
              <a:defRPr/>
            </a:pPr>
            <a:r>
              <a:rPr lang="sw" sz="1200" b="0" i="0" u="none" strike="noStrike" dirty="0">
                <a:highlight>
                  <a:srgbClr val="000000">
                    <a:alpha val="0"/>
                  </a:srgbClr>
                </a:highlight>
                <a:latin typeface="+mn-lt"/>
              </a:rPr>
              <a:t>kadi yako ya Medicare na kadi ya huduma ya afya/diskaunti ikiwa unayo</a:t>
            </a:r>
          </a:p>
          <a:p>
            <a:pPr marL="170747" indent="-170747" rtl="0">
              <a:buFont typeface="Arial" pitchFamily="34" charset="0"/>
              <a:buChar char="•"/>
            </a:pPr>
            <a:r>
              <a:rPr lang="sw" sz="1200" b="0" i="0" u="none" strike="noStrike" dirty="0">
                <a:highlight>
                  <a:srgbClr val="000000">
                    <a:alpha val="0"/>
                  </a:srgbClr>
                </a:highlight>
                <a:latin typeface="+mn-lt"/>
              </a:rPr>
              <a:t>nakala na ripoti kutoka vipimo vya hivi karibuni</a:t>
            </a:r>
          </a:p>
          <a:p>
            <a:pPr marL="170747" indent="-170747" rtl="0">
              <a:buFont typeface="Arial" pitchFamily="34" charset="0"/>
              <a:buChar char="•"/>
            </a:pPr>
            <a:r>
              <a:rPr lang="sw" sz="1200" b="0" i="0" u="none" strike="noStrike" dirty="0">
                <a:highlight>
                  <a:srgbClr val="000000">
                    <a:alpha val="0"/>
                  </a:srgbClr>
                </a:highlight>
                <a:latin typeface="+mn-lt"/>
              </a:rPr>
              <a:t>kumbukumbu yako </a:t>
            </a:r>
          </a:p>
          <a:p>
            <a:pPr marL="170747" indent="-170747" rtl="0">
              <a:buFont typeface="Arial" pitchFamily="34" charset="0"/>
              <a:buChar char="•"/>
            </a:pPr>
            <a:r>
              <a:rPr lang="sw" sz="1200" b="0" i="0" u="none" strike="noStrike" dirty="0">
                <a:highlight>
                  <a:srgbClr val="000000">
                    <a:alpha val="0"/>
                  </a:srgbClr>
                </a:highlight>
                <a:latin typeface="+mn-lt"/>
              </a:rPr>
              <a:t>mtu wa kukusaidia ikiwa unahitaji.</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35</a:t>
            </a:fld>
            <a:endParaRPr lang="en-AU"/>
          </a:p>
        </p:txBody>
      </p:sp>
    </p:spTree>
    <p:extLst>
      <p:ext uri="{BB962C8B-B14F-4D97-AF65-F5344CB8AC3E}">
        <p14:creationId xmlns:p14="http://schemas.microsoft.com/office/powerpoint/2010/main" val="710344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KE" sz="1200" b="1" i="0" u="none" strike="noStrike" noProof="0" dirty="0">
                <a:highlight>
                  <a:srgbClr val="000000">
                    <a:alpha val="0"/>
                  </a:srgbClr>
                </a:highlight>
                <a:latin typeface="+mn-lt"/>
              </a:rPr>
              <a:t>Naweza kuzungumzia kuhusu nini na daktari au muuguzi?</a:t>
            </a:r>
          </a:p>
          <a:p>
            <a:pPr rtl="0"/>
            <a:r>
              <a:rPr lang="sw-KE" sz="1200" b="0" i="0" u="none" strike="noStrike" noProof="0" dirty="0">
                <a:highlight>
                  <a:srgbClr val="000000">
                    <a:alpha val="0"/>
                  </a:srgbClr>
                </a:highlight>
                <a:latin typeface="+mn-lt"/>
              </a:rPr>
              <a:t>Jambo muhimu zaidi wakati wa kuongea na daktari wako au muuguzi ni </a:t>
            </a:r>
            <a:r>
              <a:rPr lang="sw-KE" sz="1200" b="1" i="0" u="none" strike="noStrike" noProof="0" dirty="0">
                <a:highlight>
                  <a:srgbClr val="000000">
                    <a:alpha val="0"/>
                  </a:srgbClr>
                </a:highlight>
                <a:latin typeface="+mn-lt"/>
              </a:rPr>
              <a:t>kusema ukweli kila wakati.</a:t>
            </a:r>
          </a:p>
          <a:p>
            <a:pPr defTabSz="910651" rtl="0">
              <a:defRPr/>
            </a:pPr>
            <a:r>
              <a:rPr lang="sw-KE" sz="1200" b="0" i="0" u="none" strike="noStrike" noProof="0" dirty="0">
                <a:highlight>
                  <a:srgbClr val="000000">
                    <a:alpha val="0"/>
                  </a:srgbClr>
                </a:highlight>
                <a:latin typeface="+mn-lt"/>
              </a:rPr>
              <a:t>Afya yako, wasiwasi yako na hali yako ni muhimu, kwa hiyo sema. Madaktari na wauguzi </a:t>
            </a:r>
            <a:r>
              <a:rPr lang="sw-KE" sz="1200" b="1" i="0" u="none" strike="noStrike" noProof="0" dirty="0">
                <a:highlight>
                  <a:srgbClr val="000000">
                    <a:alpha val="0"/>
                  </a:srgbClr>
                </a:highlight>
                <a:latin typeface="+mn-lt"/>
              </a:rPr>
              <a:t>hawatakuhukumu au kukukosoa</a:t>
            </a:r>
            <a:r>
              <a:rPr lang="sw-KE" sz="1200" b="0" i="0" u="none" strike="noStrike" noProof="0" dirty="0">
                <a:highlight>
                  <a:srgbClr val="000000">
                    <a:alpha val="0"/>
                  </a:srgbClr>
                </a:highlight>
                <a:latin typeface="+mn-lt"/>
              </a:rPr>
              <a:t>.</a:t>
            </a:r>
          </a:p>
          <a:p>
            <a:pPr defTabSz="910651" rtl="0">
              <a:defRPr/>
            </a:pPr>
            <a:r>
              <a:rPr lang="sw-KE" sz="1200" b="0" i="0" u="none" strike="noStrike" noProof="0" dirty="0">
                <a:highlight>
                  <a:srgbClr val="000000">
                    <a:alpha val="0"/>
                  </a:srgbClr>
                </a:highlight>
                <a:latin typeface="+mn-lt"/>
              </a:rPr>
              <a:t>Usione kitu fulani ni kawaida au sio muhimu ya kutosha kutaja.</a:t>
            </a:r>
          </a:p>
          <a:p>
            <a:pPr rtl="0"/>
            <a:r>
              <a:rPr lang="sw-KE" sz="1200" b="0" i="0" u="none" strike="noStrike" noProof="0" dirty="0">
                <a:highlight>
                  <a:srgbClr val="000000">
                    <a:alpha val="0"/>
                  </a:srgbClr>
                </a:highlight>
                <a:latin typeface="+mn-lt"/>
              </a:rPr>
              <a:t>Kile unachozungumza nao ni ya siri, kwa hivyo usiogope kuwaambia chochote. </a:t>
            </a:r>
          </a:p>
          <a:p>
            <a:r>
              <a:rPr lang="sw-KE" sz="1200" noProof="0" dirty="0">
                <a:latin typeface="+mn-lt"/>
              </a:rPr>
              <a:t> </a:t>
            </a:r>
          </a:p>
          <a:p>
            <a:pPr rtl="0"/>
            <a:r>
              <a:rPr lang="sw-KE" sz="1200" b="1" i="0" u="none" strike="noStrike" noProof="0" dirty="0">
                <a:highlight>
                  <a:srgbClr val="000000">
                    <a:alpha val="0"/>
                  </a:srgbClr>
                </a:highlight>
                <a:latin typeface="+mn-lt"/>
              </a:rPr>
              <a:t>Ili daktari au </a:t>
            </a:r>
            <a:r>
              <a:rPr lang="sw-KE" sz="1200" b="1" i="0" noProof="0" dirty="0">
                <a:solidFill>
                  <a:srgbClr val="222222"/>
                </a:solidFill>
                <a:effectLst/>
                <a:latin typeface="+mn-lt"/>
              </a:rPr>
              <a:t>muuguzi anaweza kukusaidia</a:t>
            </a:r>
            <a:r>
              <a:rPr lang="sw-KE" sz="1200" b="1" i="0" u="none" strike="noStrike" noProof="0" dirty="0">
                <a:highlight>
                  <a:srgbClr val="000000">
                    <a:alpha val="0"/>
                  </a:srgbClr>
                </a:highlight>
                <a:latin typeface="+mn-lt"/>
              </a:rPr>
              <a:t>, wanahitaji kujua:</a:t>
            </a:r>
          </a:p>
          <a:p>
            <a:pPr marL="170747" indent="-170747" rtl="0">
              <a:buFont typeface="Arial" pitchFamily="34" charset="0"/>
              <a:buChar char="•"/>
            </a:pPr>
            <a:r>
              <a:rPr lang="sw-KE" sz="1200" b="0" i="0" u="none" strike="noStrike" noProof="0" dirty="0">
                <a:highlight>
                  <a:srgbClr val="000000">
                    <a:alpha val="0"/>
                  </a:srgbClr>
                </a:highlight>
                <a:latin typeface="+mn-lt"/>
              </a:rPr>
              <a:t>wakati ulipokuwa mgonjwa zamani </a:t>
            </a:r>
          </a:p>
          <a:p>
            <a:pPr marL="170747" indent="-170747" rtl="0">
              <a:buFont typeface="Arial" pitchFamily="34" charset="0"/>
              <a:buChar char="•"/>
            </a:pPr>
            <a:r>
              <a:rPr lang="sw-KE" sz="1200" b="0" i="0" u="none" strike="noStrike" noProof="0" dirty="0">
                <a:highlight>
                  <a:srgbClr val="000000">
                    <a:alpha val="0"/>
                  </a:srgbClr>
                </a:highlight>
                <a:latin typeface="+mn-lt"/>
              </a:rPr>
              <a:t>dawa gani ambazo unatumia. Dawa zingine hazifanyi kazi </a:t>
            </a:r>
            <a:r>
              <a:rPr lang="sw-KE" sz="1200" b="0" i="0" noProof="0" dirty="0">
                <a:solidFill>
                  <a:srgbClr val="000000"/>
                </a:solidFill>
                <a:effectLst/>
                <a:latin typeface="+mn-lt"/>
              </a:rPr>
              <a:t>pamoja </a:t>
            </a:r>
            <a:r>
              <a:rPr lang="sw-KE" sz="1200" b="0" i="0" u="none" strike="noStrike" noProof="0" dirty="0">
                <a:highlight>
                  <a:srgbClr val="000000">
                    <a:alpha val="0"/>
                  </a:srgbClr>
                </a:highlight>
                <a:latin typeface="+mn-lt"/>
              </a:rPr>
              <a:t>na dawa zingine na zinaweza kukufanya uwe mgonjwa au kuumwa zaidi</a:t>
            </a:r>
          </a:p>
          <a:p>
            <a:pPr marL="170747" indent="-170747" defTabSz="910651" rtl="0">
              <a:buFont typeface="Arial" pitchFamily="34" charset="0"/>
              <a:buChar char="•"/>
              <a:defRPr/>
            </a:pPr>
            <a:r>
              <a:rPr lang="sw-KE" sz="1200" b="0" i="0" u="none" strike="noStrike" noProof="0" dirty="0">
                <a:highlight>
                  <a:srgbClr val="000000">
                    <a:alpha val="0"/>
                  </a:srgbClr>
                </a:highlight>
                <a:latin typeface="+mn-lt"/>
              </a:rPr>
              <a:t>kama kitu ni tofauti na jinsi ilivyo kawaida</a:t>
            </a:r>
          </a:p>
          <a:p>
            <a:pPr marL="170747" indent="-170747" rtl="0">
              <a:buFont typeface="Arial" pitchFamily="34" charset="0"/>
              <a:buChar char="•"/>
            </a:pPr>
            <a:r>
              <a:rPr lang="sw-KE" sz="1200" b="0" i="0" u="none" strike="noStrike" noProof="0" dirty="0">
                <a:highlight>
                  <a:srgbClr val="000000">
                    <a:alpha val="0"/>
                  </a:srgbClr>
                </a:highlight>
                <a:latin typeface="+mn-lt"/>
              </a:rPr>
              <a:t>ikiwa unafanya mazoezi, kunywa pombe au kutumia dawa za kulevya.</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36</a:t>
            </a:fld>
            <a:endParaRPr lang="en-AU"/>
          </a:p>
        </p:txBody>
      </p:sp>
    </p:spTree>
    <p:extLst>
      <p:ext uri="{BB962C8B-B14F-4D97-AF65-F5344CB8AC3E}">
        <p14:creationId xmlns:p14="http://schemas.microsoft.com/office/powerpoint/2010/main" val="3552974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w" sz="1200" b="1" i="0" u="none" strike="noStrike" dirty="0">
                <a:highlight>
                  <a:srgbClr val="000000">
                    <a:alpha val="0"/>
                  </a:srgbClr>
                </a:highlight>
                <a:latin typeface="+mn-lt"/>
              </a:rPr>
              <a:t>Madaktari na wauguzi wanaweza kuzungumzia habari nyingi muhimu ambazo sio rahisi kuelewa au rahisi kukumbuka kila wakati.</a:t>
            </a:r>
          </a:p>
          <a:p>
            <a:pPr defTabSz="910651">
              <a:defRPr/>
            </a:pPr>
            <a:endParaRPr lang="en-AU" sz="1200" b="1" dirty="0">
              <a:latin typeface="+mn-lt"/>
            </a:endParaRPr>
          </a:p>
          <a:p>
            <a:pPr defTabSz="910651" rtl="0">
              <a:defRPr/>
            </a:pPr>
            <a:r>
              <a:rPr lang="sw" sz="1200" b="1" i="0" u="none" strike="noStrike" dirty="0">
                <a:highlight>
                  <a:srgbClr val="000000">
                    <a:alpha val="0"/>
                  </a:srgbClr>
                </a:highlight>
                <a:latin typeface="+mn-lt"/>
              </a:rPr>
              <a:t>Ili kukusaidia kuelewa daktari au muuguzi anachosema, unaweza:</a:t>
            </a:r>
          </a:p>
          <a:p>
            <a:pPr marL="170747" indent="-170747" defTabSz="910651" rtl="0">
              <a:buFont typeface="Arial" pitchFamily="34" charset="0"/>
              <a:buChar char="•"/>
              <a:defRPr/>
            </a:pPr>
            <a:r>
              <a:rPr lang="sw" sz="1200" b="0" i="0" u="none" strike="noStrike" dirty="0">
                <a:highlight>
                  <a:srgbClr val="000000">
                    <a:alpha val="0"/>
                  </a:srgbClr>
                </a:highlight>
                <a:latin typeface="+mn-lt"/>
              </a:rPr>
              <a:t>kuchukua kitabu cha makumbusho na andika mambo</a:t>
            </a:r>
          </a:p>
          <a:p>
            <a:pPr marL="170747" indent="-170747" defTabSz="910651" rtl="0">
              <a:buFont typeface="Arial" pitchFamily="34" charset="0"/>
              <a:buChar char="•"/>
              <a:defRPr/>
            </a:pPr>
            <a:r>
              <a:rPr lang="sw" sz="1200" b="0" i="0" u="none" strike="noStrike" dirty="0">
                <a:highlight>
                  <a:srgbClr val="000000">
                    <a:alpha val="0"/>
                  </a:srgbClr>
                </a:highlight>
                <a:latin typeface="+mn-lt"/>
              </a:rPr>
              <a:t>kumwomba daktari au muuguzi wako kuandika mambo muhimu, haswa kuhusu dawa</a:t>
            </a:r>
          </a:p>
          <a:p>
            <a:pPr marL="170747" indent="-170747" defTabSz="910651" rtl="0">
              <a:buFont typeface="Arial" pitchFamily="34" charset="0"/>
              <a:buChar char="•"/>
              <a:defRPr/>
            </a:pPr>
            <a:r>
              <a:rPr lang="sw" sz="1200" b="0" i="0" u="none" strike="noStrike" dirty="0">
                <a:highlight>
                  <a:srgbClr val="000000">
                    <a:alpha val="0"/>
                  </a:srgbClr>
                </a:highlight>
                <a:latin typeface="+mn-lt"/>
              </a:rPr>
              <a:t>kuuliza kama kuna habari ya kuchapishwa unayoweza kuchukua nyumbani</a:t>
            </a:r>
          </a:p>
          <a:p>
            <a:pPr marL="170747" indent="-170747" defTabSz="910651" rtl="0">
              <a:buFont typeface="Arial" pitchFamily="34" charset="0"/>
              <a:buChar char="•"/>
              <a:defRPr/>
            </a:pPr>
            <a:r>
              <a:rPr lang="sw" sz="1200" b="0" i="0" u="none" strike="noStrike" dirty="0">
                <a:highlight>
                  <a:srgbClr val="000000">
                    <a:alpha val="0"/>
                  </a:srgbClr>
                </a:highlight>
                <a:latin typeface="+mn-lt"/>
              </a:rPr>
              <a:t>kurudia unachohitaji kufanya kabla ya kuacha miadi yako ili kuhakikisha unaelewa na kujua nini cha kufanya</a:t>
            </a:r>
          </a:p>
          <a:p>
            <a:pPr marL="170747" indent="-170747" defTabSz="910651" rtl="0">
              <a:buFont typeface="Arial" pitchFamily="34" charset="0"/>
              <a:buChar char="•"/>
              <a:defRPr/>
            </a:pPr>
            <a:r>
              <a:rPr lang="sw" sz="1200" b="0" i="0" u="none" strike="noStrike" dirty="0">
                <a:highlight>
                  <a:srgbClr val="000000">
                    <a:alpha val="0"/>
                  </a:srgbClr>
                </a:highlight>
                <a:latin typeface="+mn-lt"/>
              </a:rPr>
              <a:t>kuuliza daktari au muuguzi kueleza mambo tena. </a:t>
            </a:r>
          </a:p>
          <a:p>
            <a:pPr defTabSz="910651">
              <a:defRPr/>
            </a:pPr>
            <a:endParaRPr lang="en-AU" sz="1200" b="1" dirty="0">
              <a:latin typeface="+mn-lt"/>
            </a:endParaRPr>
          </a:p>
          <a:p>
            <a:pPr defTabSz="910651" rtl="0">
              <a:defRPr/>
            </a:pPr>
            <a:r>
              <a:rPr lang="sw" sz="1200" b="1" i="0" u="none" strike="noStrike" dirty="0">
                <a:highlight>
                  <a:srgbClr val="000000">
                    <a:alpha val="0"/>
                  </a:srgbClr>
                </a:highlight>
                <a:latin typeface="+mn-lt"/>
              </a:rPr>
              <a:t>Vipi kama sipendi tiba?</a:t>
            </a:r>
          </a:p>
          <a:p>
            <a:pPr defTabSz="910651" rtl="0">
              <a:defRPr/>
            </a:pPr>
            <a:r>
              <a:rPr lang="sw" sz="1200" b="0" i="0" u="none" strike="noStrike" dirty="0">
                <a:highlight>
                  <a:srgbClr val="000000">
                    <a:alpha val="0"/>
                  </a:srgbClr>
                </a:highlight>
                <a:latin typeface="+mn-lt"/>
              </a:rPr>
              <a:t>Ikiwa hufurahi na matibabu ambayo daktari au muuguzi anakupa, uliza ikiwa kuna matibabu mengine ambayo unaweza kujaribu. </a:t>
            </a:r>
          </a:p>
          <a:p>
            <a:pPr defTabSz="910651" rtl="0">
              <a:defRPr/>
            </a:pPr>
            <a:r>
              <a:rPr lang="sw" sz="1200" b="0" i="0" u="none" strike="noStrike" dirty="0">
                <a:highlight>
                  <a:srgbClr val="000000">
                    <a:alpha val="0"/>
                  </a:srgbClr>
                </a:highlight>
                <a:latin typeface="+mn-lt"/>
              </a:rPr>
              <a:t>Muulize daktari wako au muuguzi aeleze mambo yote mazuri na yasiyo mazuri kuhusu kila tiba ili una habari zote kabla ya kuamua. </a:t>
            </a:r>
          </a:p>
          <a:p>
            <a:pPr defTabSz="910651">
              <a:defRPr/>
            </a:pPr>
            <a:endParaRPr lang="en-AU" sz="1200" dirty="0">
              <a:latin typeface="+mn-lt"/>
            </a:endParaRPr>
          </a:p>
          <a:p>
            <a:pPr defTabSz="910651" rtl="0">
              <a:defRPr/>
            </a:pPr>
            <a:r>
              <a:rPr lang="sw" sz="1200" b="1" i="0" u="none" strike="noStrike" dirty="0">
                <a:highlight>
                  <a:srgbClr val="000000">
                    <a:alpha val="0"/>
                  </a:srgbClr>
                </a:highlight>
                <a:latin typeface="+mn-lt"/>
              </a:rPr>
              <a:t>Ikiwa una matatizo na tiba yako, kumbuka: </a:t>
            </a:r>
          </a:p>
          <a:p>
            <a:pPr marL="227663" indent="-227663" rtl="0">
              <a:buFont typeface="+mj-lt"/>
              <a:buAutoNum type="arabicPeriod"/>
            </a:pPr>
            <a:r>
              <a:rPr lang="sw" sz="1200" b="0" i="0" u="none" strike="noStrike" dirty="0">
                <a:highlight>
                  <a:srgbClr val="000000">
                    <a:alpha val="0"/>
                  </a:srgbClr>
                </a:highlight>
                <a:latin typeface="+mn-lt"/>
              </a:rPr>
              <a:t>usibadilishe matibabu bila kuzungumza na daktari wako au muuguzi kwanza, au unaweza kuumwa zaidi</a:t>
            </a:r>
          </a:p>
          <a:p>
            <a:pPr marL="227663" indent="-227663" rtl="0">
              <a:buFont typeface="+mj-lt"/>
              <a:buAutoNum type="arabicPeriod"/>
            </a:pPr>
            <a:r>
              <a:rPr lang="sw" sz="1200" b="0" i="0" u="none" strike="noStrike" dirty="0">
                <a:highlight>
                  <a:srgbClr val="000000">
                    <a:alpha val="0"/>
                  </a:srgbClr>
                </a:highlight>
                <a:latin typeface="+mn-lt"/>
              </a:rPr>
              <a:t>mwambia daktari au muuguzi wako kuhusu shida zote unazo na tiba yako</a:t>
            </a:r>
          </a:p>
          <a:p>
            <a:pPr marL="227663" indent="-227663" rtl="0">
              <a:buFont typeface="+mj-lt"/>
              <a:buAutoNum type="arabicPeriod"/>
            </a:pPr>
            <a:r>
              <a:rPr lang="sw" sz="1200" b="0" i="0" u="none" strike="noStrike" dirty="0">
                <a:highlight>
                  <a:srgbClr val="000000">
                    <a:alpha val="0"/>
                  </a:srgbClr>
                </a:highlight>
                <a:latin typeface="+mn-lt"/>
              </a:rPr>
              <a:t>shughulikia na daktari wako au muuguzi kupata tiba inayofaa bora kwako.</a:t>
            </a:r>
          </a:p>
          <a:p>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37</a:t>
            </a:fld>
            <a:endParaRPr lang="en-AU"/>
          </a:p>
        </p:txBody>
      </p:sp>
    </p:spTree>
    <p:extLst>
      <p:ext uri="{BB962C8B-B14F-4D97-AF65-F5344CB8AC3E}">
        <p14:creationId xmlns:p14="http://schemas.microsoft.com/office/powerpoint/2010/main" val="4083651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1" u="none" strike="noStrike" dirty="0">
                <a:solidFill>
                  <a:srgbClr val="000000"/>
                </a:solidFill>
                <a:highlight>
                  <a:srgbClr val="000000">
                    <a:alpha val="0"/>
                  </a:srgbClr>
                </a:highlight>
                <a:latin typeface="+mn-lt"/>
              </a:rPr>
              <a:t>Kumbukumbu kwa mwezeshaji: toa habari za huduma za afya ya mtaani.</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39</a:t>
            </a:fld>
            <a:endParaRPr lang="en-AU"/>
          </a:p>
        </p:txBody>
      </p:sp>
    </p:spTree>
    <p:extLst>
      <p:ext uri="{BB962C8B-B14F-4D97-AF65-F5344CB8AC3E}">
        <p14:creationId xmlns:p14="http://schemas.microsoft.com/office/powerpoint/2010/main" val="343763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996"/>
              </a:spcBef>
            </a:pPr>
            <a:r>
              <a:rPr lang="sw" sz="1200" b="1" i="0" u="none" strike="noStrike" dirty="0">
                <a:highlight>
                  <a:srgbClr val="000000">
                    <a:alpha val="0"/>
                  </a:srgbClr>
                </a:highlight>
                <a:latin typeface="+mn-lt"/>
              </a:rPr>
              <a:t>Anza kikao na mazungumzo ya kundi juu ya jinsi ya washiriki wanavyoelewa 'afya' na wanachoamini kuhusu afya na kuumwa. </a:t>
            </a:r>
          </a:p>
          <a:p>
            <a:pPr>
              <a:spcBef>
                <a:spcPts val="996"/>
              </a:spcBef>
            </a:pPr>
            <a:endParaRPr lang="en-AU" sz="1200" dirty="0">
              <a:latin typeface="+mn-lt"/>
            </a:endParaRPr>
          </a:p>
          <a:p>
            <a:pPr rtl="0">
              <a:spcBef>
                <a:spcPts val="996"/>
              </a:spcBef>
            </a:pPr>
            <a:r>
              <a:rPr lang="sw" sz="1200" b="0" i="0" u="none" strike="noStrike" dirty="0">
                <a:highlight>
                  <a:srgbClr val="000000">
                    <a:alpha val="0"/>
                  </a:srgbClr>
                </a:highlight>
                <a:latin typeface="+mn-lt"/>
              </a:rPr>
              <a:t>Maswali ya kufikiria*:</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Ugonjwa ni nini? Unatoka wapi? Je! Yeyote anaweza kuumwa?</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Je! Unaweza kufanya yoyote kuzuia kuumwa, haswa ugonjwa mbaya kama saratani?</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Je! Afya yako ni muhimu kwako?</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Je! Watu wanatunzaje afya yao jinsi gani katika nchi yako ya nyumbani?</a:t>
            </a:r>
          </a:p>
          <a:p>
            <a:pPr marL="170747" marR="0" lvl="0" indent="-170747" algn="l" defTabSz="914400" rtl="0" eaLnBrk="1" fontAlgn="auto" latinLnBrk="0" hangingPunct="1">
              <a:lnSpc>
                <a:spcPct val="100000"/>
              </a:lnSpc>
              <a:spcBef>
                <a:spcPts val="996"/>
              </a:spcBef>
              <a:spcAft>
                <a:spcPct val="0"/>
              </a:spcAft>
              <a:buClrTx/>
              <a:buSzTx/>
              <a:buFont typeface="Arial" pitchFamily="34" charset="0"/>
              <a:buChar char="•"/>
              <a:defRPr/>
            </a:pPr>
            <a:r>
              <a:rPr lang="sw" sz="1200" b="0" i="0" u="none" strike="noStrike" dirty="0">
                <a:solidFill>
                  <a:srgbClr val="000000"/>
                </a:solidFill>
                <a:highlight>
                  <a:srgbClr val="000000">
                    <a:alpha val="0"/>
                  </a:srgbClr>
                </a:highlight>
                <a:latin typeface="+mn-lt"/>
              </a:rPr>
              <a:t>Inamaanisha gani kujitunza afya yako?</a:t>
            </a:r>
          </a:p>
          <a:p>
            <a:pPr marL="170747" marR="0" lvl="0" indent="-170747" algn="l" defTabSz="914400" rtl="0" eaLnBrk="1" fontAlgn="auto" latinLnBrk="0" hangingPunct="1">
              <a:lnSpc>
                <a:spcPct val="100000"/>
              </a:lnSpc>
              <a:spcBef>
                <a:spcPts val="996"/>
              </a:spcBef>
              <a:spcAft>
                <a:spcPct val="0"/>
              </a:spcAft>
              <a:buClrTx/>
              <a:buSzTx/>
              <a:buFont typeface="Arial" pitchFamily="34" charset="0"/>
              <a:buChar char="•"/>
              <a:defRPr/>
            </a:pPr>
            <a:r>
              <a:rPr lang="sw" sz="1200" b="0" i="0" u="none" strike="noStrike" dirty="0">
                <a:solidFill>
                  <a:srgbClr val="000000"/>
                </a:solidFill>
                <a:highlight>
                  <a:srgbClr val="000000">
                    <a:alpha val="0"/>
                  </a:srgbClr>
                </a:highlight>
                <a:latin typeface="+mn-lt"/>
              </a:rPr>
              <a:t>Unatunza afya yako jinsi gani?</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Je! Unaenda tu kwa daktari au muuguzi wakati unaposikia mgonjwa au </a:t>
            </a:r>
            <a:r>
              <a:rPr lang="en-PH" sz="1200" b="0" i="0" dirty="0" err="1">
                <a:solidFill>
                  <a:srgbClr val="222222"/>
                </a:solidFill>
                <a:effectLst/>
                <a:latin typeface="+mn-lt"/>
              </a:rPr>
              <a:t>ikiwa</a:t>
            </a:r>
            <a:r>
              <a:rPr lang="en-PH" sz="1200" b="0" i="0" dirty="0">
                <a:solidFill>
                  <a:srgbClr val="222222"/>
                </a:solidFill>
                <a:effectLst/>
                <a:latin typeface="+mn-lt"/>
              </a:rPr>
              <a:t> </a:t>
            </a:r>
            <a:r>
              <a:rPr lang="sw" sz="1200" b="0" i="0" u="none" strike="noStrike" dirty="0">
                <a:solidFill>
                  <a:srgbClr val="000000"/>
                </a:solidFill>
                <a:highlight>
                  <a:srgbClr val="000000">
                    <a:alpha val="0"/>
                  </a:srgbClr>
                </a:highlight>
                <a:latin typeface="+mn-lt"/>
              </a:rPr>
              <a:t>una shida?</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Je! Unafanya yoyote ili KUZUIA kuumwa?</a:t>
            </a:r>
          </a:p>
          <a:p>
            <a:pPr marL="170747" indent="-170747" rtl="0">
              <a:spcBef>
                <a:spcPts val="996"/>
              </a:spcBef>
              <a:buFont typeface="Arial" pitchFamily="34" charset="0"/>
              <a:buChar char="•"/>
            </a:pPr>
            <a:r>
              <a:rPr lang="sw" sz="1200" b="0" i="0" u="none" strike="noStrike" dirty="0">
                <a:solidFill>
                  <a:srgbClr val="000000"/>
                </a:solidFill>
                <a:highlight>
                  <a:srgbClr val="000000">
                    <a:alpha val="0"/>
                  </a:srgbClr>
                </a:highlight>
                <a:latin typeface="+mn-lt"/>
              </a:rPr>
              <a:t>Unajua kuwa kuna mambo unayoweza kufanya ili kuzuia ugonjwa?</a:t>
            </a:r>
            <a:br>
              <a:rPr lang="sw" sz="1200" b="0" i="0" u="none" strike="noStrike" dirty="0">
                <a:solidFill>
                  <a:srgbClr val="000000"/>
                </a:solidFill>
                <a:highlight>
                  <a:srgbClr val="000000">
                    <a:alpha val="0"/>
                  </a:srgbClr>
                </a:highlight>
                <a:latin typeface="+mn-lt"/>
              </a:rPr>
            </a:br>
            <a:endParaRPr lang="en-AU" sz="1200" dirty="0">
              <a:solidFill>
                <a:srgbClr val="000000"/>
              </a:solidFill>
              <a:latin typeface="+mn-lt"/>
            </a:endParaRPr>
          </a:p>
          <a:p>
            <a:pPr rtl="0"/>
            <a:r>
              <a:rPr lang="sw" sz="1200" b="0" i="1" u="none" strike="noStrike" dirty="0">
                <a:solidFill>
                  <a:srgbClr val="000000"/>
                </a:solidFill>
                <a:highlight>
                  <a:srgbClr val="000000">
                    <a:alpha val="0"/>
                  </a:srgbClr>
                </a:highlight>
                <a:latin typeface="+mn-lt"/>
              </a:rPr>
              <a:t>*Kumbukumbu kwa mwezeshaji: chagua maswali machache ya kuanzisha mazungumzo mafupi.</a:t>
            </a:r>
            <a:endParaRPr lang="en-AU" sz="1200" u="none" dirty="0">
              <a:latin typeface="+mn-lt"/>
            </a:endParaRP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4</a:t>
            </a:fld>
            <a:endParaRPr lang="en-AU"/>
          </a:p>
        </p:txBody>
      </p:sp>
    </p:spTree>
    <p:extLst>
      <p:ext uri="{BB962C8B-B14F-4D97-AF65-F5344CB8AC3E}">
        <p14:creationId xmlns:p14="http://schemas.microsoft.com/office/powerpoint/2010/main" val="140935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Uchunguzi wa afya ni nini?</a:t>
            </a:r>
            <a:endParaRPr lang="en-AU" sz="1200" dirty="0">
              <a:latin typeface="+mn-lt"/>
            </a:endParaRPr>
          </a:p>
          <a:p>
            <a:pPr lvl="0" rtl="0"/>
            <a:r>
              <a:rPr lang="sw" sz="1200" b="0" i="0" u="none" strike="noStrike" dirty="0">
                <a:highlight>
                  <a:srgbClr val="000000">
                    <a:alpha val="0"/>
                  </a:srgbClr>
                </a:highlight>
                <a:latin typeface="+mn-lt"/>
              </a:rPr>
              <a:t>Uchunguzi wa afya ni wakati daktari au muuguzi anakuangalia kwa kliniki au kituo cha afya ya eneo lako. Wanaweza kukupa vipimo kadhaa, kwa kutumia zana au vifaa. </a:t>
            </a:r>
          </a:p>
          <a:p>
            <a:pPr lvl="0" rtl="0"/>
            <a:r>
              <a:rPr lang="sw" sz="1200" b="0" i="0" u="none" strike="noStrike" dirty="0">
                <a:highlight>
                  <a:srgbClr val="000000">
                    <a:alpha val="0"/>
                  </a:srgbClr>
                </a:highlight>
                <a:latin typeface="+mn-lt"/>
              </a:rPr>
              <a:t>Madaktari wanaitwa pia GP au wataalamu wa jumla. </a:t>
            </a:r>
          </a:p>
          <a:p>
            <a:endParaRPr lang="en-AU" sz="1200" b="1" dirty="0">
              <a:latin typeface="+mn-lt"/>
            </a:endParaRPr>
          </a:p>
          <a:p>
            <a:pPr rtl="0"/>
            <a:r>
              <a:rPr lang="sw" sz="1200" b="1" i="0" u="none" strike="noStrike" dirty="0">
                <a:highlight>
                  <a:srgbClr val="000000">
                    <a:alpha val="0"/>
                  </a:srgbClr>
                </a:highlight>
                <a:latin typeface="+mn-lt"/>
              </a:rPr>
              <a:t>Hapa chini ni sababu sita nzuri kwa nini upate uchunguzi wa afya.</a:t>
            </a:r>
            <a:endParaRPr lang="en-AU" sz="1200" dirty="0">
              <a:latin typeface="+mn-lt"/>
            </a:endParaRPr>
          </a:p>
          <a:p>
            <a:pPr marL="227663" indent="-227663" rtl="0">
              <a:buFont typeface="+mj-lt"/>
              <a:buAutoNum type="arabicPeriod"/>
            </a:pPr>
            <a:r>
              <a:rPr lang="sw" sz="1200" b="0" i="0" u="none" strike="noStrike" dirty="0">
                <a:highlight>
                  <a:srgbClr val="000000">
                    <a:alpha val="0"/>
                  </a:srgbClr>
                </a:highlight>
                <a:latin typeface="+mn-lt"/>
              </a:rPr>
              <a:t>Kuchunguza kama una afya nzuri na ni mzima</a:t>
            </a:r>
            <a:endParaRPr lang="en-US" sz="1200" b="1" dirty="0">
              <a:latin typeface="+mn-lt"/>
            </a:endParaRPr>
          </a:p>
          <a:p>
            <a:pPr marL="227663" indent="-227663" rtl="0">
              <a:buFont typeface="+mj-lt"/>
              <a:buAutoNum type="arabicPeriod"/>
            </a:pPr>
            <a:r>
              <a:rPr lang="sw" sz="1200" b="0" i="0" u="none" strike="noStrike" dirty="0">
                <a:highlight>
                  <a:srgbClr val="000000">
                    <a:alpha val="0"/>
                  </a:srgbClr>
                </a:highlight>
                <a:latin typeface="+mn-lt"/>
              </a:rPr>
              <a:t>Kukusaidia kukaa mwenye afya na mzima kwa muda mrefu</a:t>
            </a:r>
            <a:endParaRPr lang="en-AU" sz="1200" dirty="0">
              <a:latin typeface="+mn-lt"/>
            </a:endParaRPr>
          </a:p>
          <a:p>
            <a:pPr marL="227663" indent="-227663" rtl="0">
              <a:buFont typeface="+mj-lt"/>
              <a:buAutoNum type="arabicPeriod"/>
            </a:pPr>
            <a:r>
              <a:rPr lang="sw" sz="1200" b="0" i="0" u="none" strike="noStrike" dirty="0">
                <a:highlight>
                  <a:srgbClr val="000000">
                    <a:alpha val="0"/>
                  </a:srgbClr>
                </a:highlight>
                <a:latin typeface="+mn-lt"/>
              </a:rPr>
              <a:t>Kukusaidia kuzuia kuumwa katika siku za baadaye</a:t>
            </a:r>
            <a:endParaRPr lang="en-AU" sz="1200" dirty="0">
              <a:latin typeface="+mn-lt"/>
            </a:endParaRPr>
          </a:p>
          <a:p>
            <a:pPr marL="227663" indent="-227663" rtl="0">
              <a:buFont typeface="+mj-lt"/>
              <a:buAutoNum type="arabicPeriod"/>
            </a:pPr>
            <a:r>
              <a:rPr lang="sw" sz="1200" b="0" i="0" u="none" strike="noStrike" dirty="0">
                <a:highlight>
                  <a:srgbClr val="000000">
                    <a:alpha val="0"/>
                  </a:srgbClr>
                </a:highlight>
                <a:latin typeface="+mn-lt"/>
              </a:rPr>
              <a:t>Ili unapata habari jinsi ya kukaa na afya mzima, kama kuhusu mazoezi gani kufanya na chakula gani kula</a:t>
            </a:r>
            <a:endParaRPr lang="en-AU" sz="1200" dirty="0">
              <a:latin typeface="+mn-lt"/>
            </a:endParaRPr>
          </a:p>
          <a:p>
            <a:pPr marL="227663" indent="-227663" rtl="0">
              <a:buFont typeface="+mj-lt"/>
              <a:buAutoNum type="arabicPeriod"/>
            </a:pPr>
            <a:r>
              <a:rPr lang="sw" sz="1200" b="0" i="0" u="none" strike="noStrike" dirty="0">
                <a:highlight>
                  <a:srgbClr val="000000">
                    <a:alpha val="0"/>
                  </a:srgbClr>
                </a:highlight>
                <a:latin typeface="+mn-lt"/>
              </a:rPr>
              <a:t>Kwa wewe kupata tiba ikiwa unahitaji</a:t>
            </a:r>
          </a:p>
          <a:p>
            <a:pPr marL="227663" indent="-227663" rtl="0">
              <a:buFont typeface="+mj-lt"/>
              <a:buAutoNum type="arabicPeriod"/>
            </a:pPr>
            <a:r>
              <a:rPr lang="sw" sz="1200" b="0" i="0" u="none" strike="noStrike" dirty="0">
                <a:highlight>
                  <a:srgbClr val="000000">
                    <a:alpha val="0"/>
                  </a:srgbClr>
                </a:highlight>
                <a:latin typeface="+mn-lt"/>
              </a:rPr>
              <a:t>Ili unaweza kuuliza daktari au muuguzi wako maswali yoyote kuhusu afya yako.</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5</a:t>
            </a:fld>
            <a:endParaRPr lang="en-AU"/>
          </a:p>
        </p:txBody>
      </p:sp>
    </p:spTree>
    <p:extLst>
      <p:ext uri="{BB962C8B-B14F-4D97-AF65-F5344CB8AC3E}">
        <p14:creationId xmlns:p14="http://schemas.microsoft.com/office/powerpoint/2010/main" val="168087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Ni mara ngapi nahitaji kupata uchunguzi wa afya?</a:t>
            </a:r>
          </a:p>
          <a:p>
            <a:pPr rtl="0"/>
            <a:r>
              <a:rPr lang="sw" sz="1200" b="0" i="0" u="none" strike="noStrike" dirty="0">
                <a:highlight>
                  <a:srgbClr val="000000">
                    <a:alpha val="0"/>
                  </a:srgbClr>
                </a:highlight>
                <a:latin typeface="+mn-lt"/>
              </a:rPr>
              <a:t>Unahitaji kupata uchunguzi wa afya na daktari wako au muuguzi mara moja kila mwaka. Ufanye hivi hata kama unajisikia mwenye afya. Wakati unapopata uchunguzi wa afya ya kila mara, unaweza kugundua kuhusu shida za afya mapema zaidi, </a:t>
            </a:r>
            <a:r>
              <a:rPr lang="sw" sz="1200" b="0" i="0" u="none" strike="noStrike" dirty="0">
                <a:latin typeface="+mn-lt"/>
              </a:rPr>
              <a:t>kabla kuwa mbaya zaidi.</a:t>
            </a:r>
          </a:p>
          <a:p>
            <a:endParaRPr lang="en-AU" sz="1200" b="1" dirty="0">
              <a:latin typeface="+mn-lt"/>
            </a:endParaRPr>
          </a:p>
          <a:p>
            <a:pPr defTabSz="910651" rtl="0">
              <a:defRPr/>
            </a:pPr>
            <a:r>
              <a:rPr lang="sw" sz="1200" b="1" i="0" u="none" strike="noStrike" dirty="0">
                <a:highlight>
                  <a:srgbClr val="000000">
                    <a:alpha val="0"/>
                  </a:srgbClr>
                </a:highlight>
                <a:latin typeface="+mn-lt"/>
              </a:rPr>
              <a:t>Katika uchunguzi wa afya, daktari au muuguzi atakuuliza kuhusu:</a:t>
            </a:r>
          </a:p>
          <a:p>
            <a:pPr marL="170747" indent="-170747" rtl="0">
              <a:buFont typeface="Arial" pitchFamily="34" charset="0"/>
              <a:buChar char="•"/>
            </a:pPr>
            <a:r>
              <a:rPr lang="sw" sz="1200" b="0" i="0" u="none" strike="noStrike" dirty="0">
                <a:highlight>
                  <a:srgbClr val="000000">
                    <a:alpha val="0"/>
                  </a:srgbClr>
                </a:highlight>
                <a:latin typeface="+mn-lt"/>
              </a:rPr>
              <a:t>ugonjwa au tiba zozote ambazo unazo au umeshapata. Hii inaitwa historia yako ya kimatibabu</a:t>
            </a:r>
          </a:p>
          <a:p>
            <a:pPr marL="170747" indent="-170747" rtl="0">
              <a:buFont typeface="Arial" pitchFamily="34" charset="0"/>
              <a:buChar char="•"/>
            </a:pPr>
            <a:r>
              <a:rPr lang="sw" sz="1200" b="0" i="0" u="none" strike="noStrike" dirty="0">
                <a:highlight>
                  <a:srgbClr val="000000">
                    <a:alpha val="0"/>
                  </a:srgbClr>
                </a:highlight>
                <a:latin typeface="+mn-lt"/>
              </a:rPr>
              <a:t>historia ya kimatibabu cha familia yako - mama, baba, kaka na dada yako. Ikiwa watu wengine katika familia yako wana magonjwa fulani, uchunguzi huu wa afya ni muhimu hata zaidi</a:t>
            </a:r>
          </a:p>
          <a:p>
            <a:pPr marL="170747" indent="-170747" rtl="0">
              <a:buFont typeface="Arial" pitchFamily="34" charset="0"/>
              <a:buChar char="•"/>
            </a:pPr>
            <a:r>
              <a:rPr lang="sw" sz="1200" b="0" i="0" u="none" strike="noStrike" dirty="0">
                <a:highlight>
                  <a:srgbClr val="000000">
                    <a:alpha val="0"/>
                  </a:srgbClr>
                </a:highlight>
                <a:latin typeface="+mn-lt"/>
              </a:rPr>
              <a:t>kile unachokula, kiasi gani cha mazoezi unayofanya, na ikiwa huvuta sigara au kunywa pombe. </a:t>
            </a:r>
          </a:p>
          <a:p>
            <a:endParaRPr lang="en-AU" sz="1200" dirty="0">
              <a:latin typeface="+mn-lt"/>
            </a:endParaRPr>
          </a:p>
          <a:p>
            <a:pPr rtl="0"/>
            <a:r>
              <a:rPr lang="sw" sz="1200" b="1" i="0" u="none" strike="noStrike" dirty="0">
                <a:highlight>
                  <a:srgbClr val="000000">
                    <a:alpha val="0"/>
                  </a:srgbClr>
                </a:highlight>
                <a:latin typeface="+mn-lt"/>
              </a:rPr>
              <a:t>Je, kila mtu anapata uchunguzi sawa wa afya?</a:t>
            </a:r>
          </a:p>
          <a:p>
            <a:pPr rtl="0"/>
            <a:r>
              <a:rPr lang="sw" sz="1200" b="0" i="0" u="none" strike="noStrike" dirty="0">
                <a:highlight>
                  <a:srgbClr val="000000">
                    <a:alpha val="0"/>
                  </a:srgbClr>
                </a:highlight>
                <a:latin typeface="+mn-lt"/>
              </a:rPr>
              <a:t>Hapana. Utahitaji uchunguzi au vipimo tofauti vya afya kwa wakati tofauti katika maisha yako. Hii ni kwa sababu mambo tofauti yanaweza kutokea kwa mwili katika umri tofauti.</a:t>
            </a:r>
            <a:endParaRPr lang="en-AU" sz="1200" b="1" dirty="0">
              <a:latin typeface="+mn-lt"/>
            </a:endParaRPr>
          </a:p>
          <a:p>
            <a:pPr rtl="0"/>
            <a:r>
              <a:rPr lang="sw" sz="1200" b="0" i="0" u="none" strike="noStrike" dirty="0">
                <a:highlight>
                  <a:srgbClr val="000000">
                    <a:alpha val="0"/>
                  </a:srgbClr>
                </a:highlight>
                <a:latin typeface="+mn-lt"/>
              </a:rPr>
              <a:t>Daktari au muuguzi wako atakuambia utahitaji vipimo vipi. </a:t>
            </a:r>
          </a:p>
          <a:p>
            <a:endParaRPr lang="en-AU" sz="1200" strike="sngStrike" dirty="0">
              <a:latin typeface="+mn-lt"/>
            </a:endParaRPr>
          </a:p>
          <a:p>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6</a:t>
            </a:fld>
            <a:endParaRPr lang="en-AU"/>
          </a:p>
        </p:txBody>
      </p:sp>
    </p:spTree>
    <p:extLst>
      <p:ext uri="{BB962C8B-B14F-4D97-AF65-F5344CB8AC3E}">
        <p14:creationId xmlns:p14="http://schemas.microsoft.com/office/powerpoint/2010/main" val="288947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Je, naweza kuongea kuhusu nini na daktari au muuguzi </a:t>
            </a:r>
            <a:r>
              <a:rPr lang="en-PH" sz="1200" b="1" i="0" dirty="0" err="1">
                <a:solidFill>
                  <a:srgbClr val="222222"/>
                </a:solidFill>
                <a:effectLst/>
                <a:latin typeface="+mn-lt"/>
              </a:rPr>
              <a:t>wangu</a:t>
            </a:r>
            <a:r>
              <a:rPr lang="sw" sz="1200" b="1" i="0" u="none" strike="noStrike" dirty="0">
                <a:highlight>
                  <a:srgbClr val="000000">
                    <a:alpha val="0"/>
                  </a:srgbClr>
                </a:highlight>
                <a:latin typeface="+mn-lt"/>
              </a:rPr>
              <a:t> wakati naenda kwa uchunguzi wa afya?</a:t>
            </a:r>
            <a:endParaRPr lang="en-AU" sz="1200" dirty="0">
              <a:latin typeface="+mn-lt"/>
            </a:endParaRPr>
          </a:p>
          <a:p>
            <a:pPr lvl="0" rtl="0"/>
            <a:r>
              <a:rPr lang="sw" sz="1200" b="0" i="0" u="none" strike="noStrike" dirty="0">
                <a:highlight>
                  <a:srgbClr val="000000">
                    <a:alpha val="0"/>
                  </a:srgbClr>
                </a:highlight>
                <a:latin typeface="+mn-lt"/>
              </a:rPr>
              <a:t>Nchini Australia, daktari au muuguzi </a:t>
            </a:r>
            <a:r>
              <a:rPr lang="en-PH" sz="1200" b="0" i="0" dirty="0" err="1">
                <a:solidFill>
                  <a:srgbClr val="000000"/>
                </a:solidFill>
                <a:effectLst/>
                <a:latin typeface="+mn-lt"/>
              </a:rPr>
              <a:t>wako</a:t>
            </a:r>
            <a:r>
              <a:rPr lang="sw" sz="1200" b="0" i="0" u="none" strike="noStrike" dirty="0">
                <a:highlight>
                  <a:srgbClr val="000000">
                    <a:alpha val="0"/>
                  </a:srgbClr>
                </a:highlight>
                <a:latin typeface="+mn-lt"/>
              </a:rPr>
              <a:t> anatarajia utaongea juu ya chochote ambacho unahangaika. Daktari au muuguzi wako anaweza kujua ikiwa una shida ikiwa husemi chochote.</a:t>
            </a:r>
          </a:p>
          <a:p>
            <a:pPr lvl="0"/>
            <a:endParaRPr lang="en-AU" sz="1200" dirty="0">
              <a:latin typeface="+mn-lt"/>
            </a:endParaRPr>
          </a:p>
          <a:p>
            <a:pPr lvl="0" rtl="0"/>
            <a:r>
              <a:rPr lang="sw" sz="1200" b="0" i="0" u="none" strike="noStrike" dirty="0">
                <a:highlight>
                  <a:srgbClr val="000000">
                    <a:alpha val="0"/>
                  </a:srgbClr>
                </a:highlight>
                <a:latin typeface="+mn-lt"/>
              </a:rPr>
              <a:t>Hapo ni vitu vya kawaida unavyoweza kuzungumza na daktari au muuguzi wako:</a:t>
            </a:r>
          </a:p>
          <a:p>
            <a:pPr marL="227663" indent="-227663" rtl="0">
              <a:buFont typeface="Arial" pitchFamily="34" charset="0"/>
              <a:buChar char="•"/>
            </a:pPr>
            <a:r>
              <a:rPr lang="sw" sz="1200" b="0" i="0" u="none" strike="noStrike" dirty="0">
                <a:highlight>
                  <a:srgbClr val="000000">
                    <a:alpha val="0"/>
                  </a:srgbClr>
                </a:highlight>
                <a:latin typeface="+mn-lt"/>
              </a:rPr>
              <a:t>maumivu yoyote unayohisi mwilini mwako</a:t>
            </a:r>
          </a:p>
          <a:p>
            <a:pPr marL="227663" indent="-227663" rtl="0">
              <a:buFont typeface="Arial" pitchFamily="34" charset="0"/>
              <a:buChar char="•"/>
            </a:pPr>
            <a:r>
              <a:rPr lang="sw" sz="1200" b="0" i="0" u="none" strike="noStrike" dirty="0">
                <a:highlight>
                  <a:srgbClr val="000000">
                    <a:alpha val="0"/>
                  </a:srgbClr>
                </a:highlight>
                <a:latin typeface="+mn-lt"/>
              </a:rPr>
              <a:t>shida yoyote ya kwenda chooni </a:t>
            </a:r>
          </a:p>
          <a:p>
            <a:pPr marL="227663" indent="-227663" rtl="0">
              <a:buFont typeface="Arial" pitchFamily="34" charset="0"/>
              <a:buChar char="•"/>
            </a:pPr>
            <a:r>
              <a:rPr lang="sw" sz="1200" b="0" i="0" u="none" strike="noStrike" dirty="0">
                <a:highlight>
                  <a:srgbClr val="000000">
                    <a:alpha val="0"/>
                  </a:srgbClr>
                </a:highlight>
                <a:latin typeface="+mn-lt"/>
              </a:rPr>
              <a:t>jinsi gani unavyohisi; ikiwa umehisi huzuni au wasiwasi kwa muda mrefu, nk.</a:t>
            </a:r>
          </a:p>
          <a:p>
            <a:pPr marL="227663" indent="-227663" defTabSz="910651" rtl="0">
              <a:buFont typeface="Arial" pitchFamily="34" charset="0"/>
              <a:buChar char="•"/>
              <a:defRPr/>
            </a:pPr>
            <a:r>
              <a:rPr lang="sw" sz="1200" b="0" i="0" u="none" strike="noStrike" dirty="0">
                <a:highlight>
                  <a:srgbClr val="000000">
                    <a:alpha val="0"/>
                  </a:srgbClr>
                </a:highlight>
                <a:latin typeface="+mn-lt"/>
              </a:rPr>
              <a:t>historia ya familia, kwa mfano kama mama au baba yako amekuwa na shida ya afya, kama mshtuko wa moyo au saratani au unyogovu</a:t>
            </a:r>
          </a:p>
          <a:p>
            <a:pPr marL="227663" indent="-227663" rtl="0">
              <a:buFont typeface="Arial" pitchFamily="34" charset="0"/>
              <a:buChar char="•"/>
            </a:pPr>
            <a:r>
              <a:rPr lang="sw" sz="1200" b="0" i="0" u="none" strike="noStrike" dirty="0">
                <a:highlight>
                  <a:srgbClr val="000000">
                    <a:alpha val="0"/>
                  </a:srgbClr>
                </a:highlight>
                <a:latin typeface="+mn-lt"/>
              </a:rPr>
              <a:t>kile unachokula, kiasi gani cha mazoezi unayofanya, na ikiwa huvuta sigara au kunywa pombe</a:t>
            </a:r>
          </a:p>
          <a:p>
            <a:pPr marL="227663" indent="-227663">
              <a:buFont typeface="+mj-lt"/>
              <a:buAutoNum type="arabicPeriod"/>
            </a:pPr>
            <a:endParaRPr lang="en-AU" sz="1200" dirty="0">
              <a:latin typeface="+mn-lt"/>
            </a:endParaRPr>
          </a:p>
          <a:p>
            <a:pPr lvl="0" rtl="0"/>
            <a:r>
              <a:rPr lang="sw" sz="1200" b="0" i="0" u="none" strike="noStrike" dirty="0">
                <a:highlight>
                  <a:srgbClr val="000000">
                    <a:alpha val="0"/>
                  </a:srgbClr>
                </a:highlight>
                <a:latin typeface="+mn-lt"/>
              </a:rPr>
              <a:t>Uzungumze pia na daktari au muuguzi wako juu ya </a:t>
            </a:r>
            <a:r>
              <a:rPr lang="sw" sz="1200" b="1" i="0" u="none" strike="noStrike" dirty="0">
                <a:highlight>
                  <a:srgbClr val="000000">
                    <a:alpha val="0"/>
                  </a:srgbClr>
                </a:highlight>
                <a:latin typeface="+mn-lt"/>
              </a:rPr>
              <a:t>vipimo gani vya uchunguzi wa saratani </a:t>
            </a:r>
            <a:r>
              <a:rPr lang="sw" sz="1200" b="0" i="0" u="none" strike="noStrike" dirty="0">
                <a:highlight>
                  <a:srgbClr val="000000">
                    <a:alpha val="0"/>
                  </a:srgbClr>
                </a:highlight>
                <a:latin typeface="+mn-lt"/>
              </a:rPr>
              <a:t>unahitaji kuvipata. </a:t>
            </a:r>
          </a:p>
          <a:p>
            <a:endParaRPr lang="en-AU" sz="1200" dirty="0">
              <a:latin typeface="+mn-lt"/>
            </a:endParaRPr>
          </a:p>
        </p:txBody>
      </p:sp>
      <p:sp>
        <p:nvSpPr>
          <p:cNvPr id="4" name="Slide Number Placeholder 3"/>
          <p:cNvSpPr>
            <a:spLocks noGrp="1"/>
          </p:cNvSpPr>
          <p:nvPr>
            <p:ph type="sldNum" sz="quarter" idx="5"/>
          </p:nvPr>
        </p:nvSpPr>
        <p:spPr/>
        <p:txBody>
          <a:bodyPr/>
          <a:lstStyle/>
          <a:p>
            <a:fld id="{1E1A9684-6A84-41DD-BEA2-5CA8D4973A65}" type="slidenum">
              <a:rPr lang="en-AU" smtClean="0"/>
              <a:t>7</a:t>
            </a:fld>
            <a:endParaRPr lang="en-AU"/>
          </a:p>
        </p:txBody>
      </p:sp>
    </p:spTree>
    <p:extLst>
      <p:ext uri="{BB962C8B-B14F-4D97-AF65-F5344CB8AC3E}">
        <p14:creationId xmlns:p14="http://schemas.microsoft.com/office/powerpoint/2010/main" val="149846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Vipimo gani vya uchunguzi wa saratani vinapatikana nchini Australia?</a:t>
            </a:r>
          </a:p>
          <a:p>
            <a:pPr defTabSz="910651" rtl="0">
              <a:defRPr/>
            </a:pPr>
            <a:r>
              <a:rPr lang="sw" sz="1200" b="0" i="0" u="none" strike="noStrike" dirty="0">
                <a:highlight>
                  <a:srgbClr val="000000">
                    <a:alpha val="0"/>
                  </a:srgbClr>
                </a:highlight>
                <a:latin typeface="+mn-lt"/>
              </a:rPr>
              <a:t>Kuna vipimo vitatu vya uchunguzi wa saratani kwa wagonjwa:</a:t>
            </a:r>
          </a:p>
          <a:p>
            <a:pPr marL="227663" indent="-227663" defTabSz="910651" rtl="0">
              <a:buFontTx/>
              <a:buAutoNum type="arabicPeriod"/>
              <a:defRPr/>
            </a:pPr>
            <a:r>
              <a:rPr lang="sw" sz="1200" b="0" i="0" u="none" strike="noStrike" dirty="0">
                <a:highlight>
                  <a:srgbClr val="000000">
                    <a:alpha val="0"/>
                  </a:srgbClr>
                </a:highlight>
                <a:latin typeface="+mn-lt"/>
              </a:rPr>
              <a:t>uchunguzi wa mlango wa uzazi</a:t>
            </a:r>
          </a:p>
          <a:p>
            <a:pPr marL="227663" indent="-227663" defTabSz="910651" rtl="0">
              <a:buFontTx/>
              <a:buAutoNum type="arabicPeriod"/>
              <a:defRPr/>
            </a:pPr>
            <a:r>
              <a:rPr lang="sw" sz="1200" b="0" i="0" u="none" strike="noStrike" dirty="0">
                <a:highlight>
                  <a:srgbClr val="000000">
                    <a:alpha val="0"/>
                  </a:srgbClr>
                </a:highlight>
                <a:latin typeface="+mn-lt"/>
              </a:rPr>
              <a:t>uchunguzi wa matiti</a:t>
            </a:r>
          </a:p>
          <a:p>
            <a:pPr marL="227663" indent="-227663" defTabSz="910651" rtl="0">
              <a:buFontTx/>
              <a:buAutoNum type="arabicPeriod"/>
              <a:defRPr/>
            </a:pPr>
            <a:r>
              <a:rPr lang="sw" sz="1200" b="0" i="0" u="none" strike="noStrike" dirty="0">
                <a:highlight>
                  <a:srgbClr val="000000">
                    <a:alpha val="0"/>
                  </a:srgbClr>
                </a:highlight>
                <a:latin typeface="+mn-lt"/>
              </a:rPr>
              <a:t>uchunguzi wa matumbo. </a:t>
            </a:r>
          </a:p>
          <a:p>
            <a:endParaRPr lang="en-AU" sz="1200" dirty="0">
              <a:latin typeface="+mn-lt"/>
            </a:endParaRPr>
          </a:p>
          <a:p>
            <a:pPr rtl="0"/>
            <a:r>
              <a:rPr lang="sw" sz="1200" b="0" i="0" u="none" strike="noStrike" dirty="0">
                <a:highlight>
                  <a:srgbClr val="000000">
                    <a:alpha val="0"/>
                  </a:srgbClr>
                </a:highlight>
                <a:latin typeface="+mn-lt"/>
              </a:rPr>
              <a:t>Vipimo hivi husaidia kugundua magonjwa mabaya, kama saratani.</a:t>
            </a:r>
          </a:p>
          <a:p>
            <a:pPr rtl="0"/>
            <a:r>
              <a:rPr lang="sw" sz="1200" b="0" i="0" u="none" strike="noStrike" dirty="0">
                <a:highlight>
                  <a:srgbClr val="000000">
                    <a:alpha val="0"/>
                  </a:srgbClr>
                </a:highlight>
                <a:latin typeface="+mn-lt"/>
              </a:rPr>
              <a:t>Ikiwa unaweza kugundua mapema kuwa unaumwa, una uwezekano bora wa kupona.</a:t>
            </a:r>
          </a:p>
          <a:p>
            <a:endParaRPr lang="en-AU" dirty="0"/>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8</a:t>
            </a:fld>
            <a:endParaRPr lang="en-AU"/>
          </a:p>
        </p:txBody>
      </p:sp>
    </p:spTree>
    <p:extLst>
      <p:ext uri="{BB962C8B-B14F-4D97-AF65-F5344CB8AC3E}">
        <p14:creationId xmlns:p14="http://schemas.microsoft.com/office/powerpoint/2010/main" val="148143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0" u="none" strike="noStrike" dirty="0">
                <a:highlight>
                  <a:srgbClr val="000000">
                    <a:alpha val="0"/>
                  </a:srgbClr>
                </a:highlight>
                <a:latin typeface="+mn-lt"/>
              </a:rPr>
              <a:t>Kipimo cha sehemu ya chini ya mfuko wako wa uzazi.</a:t>
            </a:r>
          </a:p>
          <a:p>
            <a:endParaRPr lang="en-AU" dirty="0"/>
          </a:p>
        </p:txBody>
      </p:sp>
      <p:sp>
        <p:nvSpPr>
          <p:cNvPr id="4" name="Slide Number Placeholder 3"/>
          <p:cNvSpPr>
            <a:spLocks noGrp="1"/>
          </p:cNvSpPr>
          <p:nvPr>
            <p:ph type="sldNum" sz="quarter" idx="5"/>
          </p:nvPr>
        </p:nvSpPr>
        <p:spPr/>
        <p:txBody>
          <a:bodyPr/>
          <a:lstStyle/>
          <a:p>
            <a:fld id="{1E1A9684-6A84-41DD-BEA2-5CA8D4973A65}" type="slidenum">
              <a:rPr lang="en-AU" smtClean="0"/>
              <a:t>9</a:t>
            </a:fld>
            <a:endParaRPr lang="en-AU"/>
          </a:p>
        </p:txBody>
      </p:sp>
    </p:spTree>
    <p:extLst>
      <p:ext uri="{BB962C8B-B14F-4D97-AF65-F5344CB8AC3E}">
        <p14:creationId xmlns:p14="http://schemas.microsoft.com/office/powerpoint/2010/main" val="314390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48F0-1246-393F-A688-7D74D142585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D07E060-1864-5E80-AFDB-7ECA6E89515E}"/>
              </a:ext>
            </a:extLst>
          </p:cNvPr>
          <p:cNvSpPr>
            <a:spLocks noGrp="1"/>
          </p:cNvSpPr>
          <p:nvPr>
            <p:ph type="dt" sz="half" idx="10"/>
          </p:nvPr>
        </p:nvSpPr>
        <p:spPr/>
        <p:txBody>
          <a:bodyPr/>
          <a:lstStyle/>
          <a:p>
            <a:fld id="{E15CC050-08D7-4915-B027-420FF91B6FA7}" type="datetimeFigureOut">
              <a:rPr lang="en-AU" smtClean="0"/>
              <a:t>13/08/2024</a:t>
            </a:fld>
            <a:endParaRPr lang="en-AU"/>
          </a:p>
        </p:txBody>
      </p:sp>
      <p:sp>
        <p:nvSpPr>
          <p:cNvPr id="4" name="Footer Placeholder 3">
            <a:extLst>
              <a:ext uri="{FF2B5EF4-FFF2-40B4-BE49-F238E27FC236}">
                <a16:creationId xmlns:a16="http://schemas.microsoft.com/office/drawing/2014/main" id="{41E3AA3D-8CB2-9F3F-A165-9BD5EDC08D5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A855F8B-7436-FCA9-64AF-0EA6B93D949A}"/>
              </a:ext>
            </a:extLst>
          </p:cNvPr>
          <p:cNvSpPr>
            <a:spLocks noGrp="1"/>
          </p:cNvSpPr>
          <p:nvPr>
            <p:ph type="sldNum" sz="quarter" idx="12"/>
          </p:nvPr>
        </p:nvSpPr>
        <p:spPr/>
        <p:txBody>
          <a:bodyPr/>
          <a:lstStyle/>
          <a:p>
            <a:fld id="{1CD26591-A9B2-47BA-99B4-606AD28142CA}" type="slidenum">
              <a:rPr lang="en-AU" smtClean="0"/>
              <a:t>‹#›</a:t>
            </a:fld>
            <a:endParaRPr lang="en-AU"/>
          </a:p>
        </p:txBody>
      </p:sp>
    </p:spTree>
    <p:extLst>
      <p:ext uri="{BB962C8B-B14F-4D97-AF65-F5344CB8AC3E}">
        <p14:creationId xmlns:p14="http://schemas.microsoft.com/office/powerpoint/2010/main" val="22520196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A2182-3AEF-C1EF-1296-8E79271E85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79FE804-488A-CA9B-A5A1-C25FC947E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D6150C-6F24-501E-9EAF-59CC4FCC5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5CC050-08D7-4915-B027-420FF91B6FA7}" type="datetimeFigureOut">
              <a:rPr lang="en-AU" smtClean="0"/>
              <a:t>13/08/2024</a:t>
            </a:fld>
            <a:endParaRPr lang="en-AU"/>
          </a:p>
        </p:txBody>
      </p:sp>
      <p:sp>
        <p:nvSpPr>
          <p:cNvPr id="5" name="Footer Placeholder 4">
            <a:extLst>
              <a:ext uri="{FF2B5EF4-FFF2-40B4-BE49-F238E27FC236}">
                <a16:creationId xmlns:a16="http://schemas.microsoft.com/office/drawing/2014/main" id="{0C855ED9-1245-6F24-65F7-7C78642EB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52E0E75-C6FB-5EC9-D3C7-2954953C0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26591-A9B2-47BA-99B4-606AD28142CA}" type="slidenum">
              <a:rPr lang="en-AU" smtClean="0"/>
              <a:t>‹#›</a:t>
            </a:fld>
            <a:endParaRPr lang="en-AU"/>
          </a:p>
        </p:txBody>
      </p:sp>
    </p:spTree>
    <p:extLst>
      <p:ext uri="{BB962C8B-B14F-4D97-AF65-F5344CB8AC3E}">
        <p14:creationId xmlns:p14="http://schemas.microsoft.com/office/powerpoint/2010/main" val="302042301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8D0E2B-98DC-3C7A-E749-A336CDDCA9E1}"/>
              </a:ext>
            </a:extLst>
          </p:cNvPr>
          <p:cNvSpPr>
            <a:spLocks noGrp="1"/>
          </p:cNvSpPr>
          <p:nvPr>
            <p:ph type="title"/>
          </p:nvPr>
        </p:nvSpPr>
        <p:spPr/>
        <p:txBody>
          <a:bodyPr/>
          <a:lstStyle/>
          <a:p>
            <a:r>
              <a:rPr lang="sw" sz="4800" b="1" i="0" u="none" strike="noStrike">
                <a:highlight>
                  <a:srgbClr val="000000">
                    <a:alpha val="0"/>
                  </a:srgbClr>
                </a:highlight>
                <a:latin typeface="Arial"/>
              </a:rPr>
              <a:t>Uchunguzi wa afya</a:t>
            </a:r>
            <a:endParaRPr lang="en-AU" dirty="0"/>
          </a:p>
        </p:txBody>
      </p:sp>
      <p:pic>
        <p:nvPicPr>
          <p:cNvPr id="3" name="Picture 2">
            <a:extLst>
              <a:ext uri="{FF2B5EF4-FFF2-40B4-BE49-F238E27FC236}">
                <a16:creationId xmlns:a16="http://schemas.microsoft.com/office/drawing/2014/main" id="{BE3B47AD-AC32-05C6-DDF8-AE6D31A83A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29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6AE462-B925-34A8-B9A8-A4C9D3408B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A2ADAD5-605E-EB24-1BC0-0B7FF22FB7D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167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DCA58C-48E4-30F1-D48E-6B011EDABF4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9AE4A6-5EEA-5AB6-9172-9EB1EC97EE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471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A65C0F-899D-0754-80D3-B38D7B5FA7E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3968EBE-5E54-D380-E70D-3A3EE8619E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066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701945-2DCE-7F7B-2C85-9042F3B217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807CD7E-DCE2-FDF8-021C-A086885B1E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016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E42777-6E7A-68FF-5510-8F59C2867834}"/>
              </a:ext>
            </a:extLst>
          </p:cNvPr>
          <p:cNvSpPr>
            <a:spLocks noGrp="1"/>
          </p:cNvSpPr>
          <p:nvPr>
            <p:ph type="title"/>
          </p:nvPr>
        </p:nvSpPr>
        <p:spPr/>
        <p:txBody>
          <a:bodyPr/>
          <a:lstStyle/>
          <a:p>
            <a:pPr rtl="0"/>
            <a:r>
              <a:rPr lang="sw" i="0" u="none" strike="noStrike">
                <a:highlight>
                  <a:srgbClr val="000000">
                    <a:alpha val="0"/>
                  </a:srgbClr>
                </a:highlight>
                <a:latin typeface="Arial"/>
              </a:rPr>
              <a:t>Kipimo cha Uchunguzi wa Maziwa</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1656B6F7-B489-9A10-7586-1A27B809F2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693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44F947-85B8-D0FE-095E-7CC5E966F2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BFED409-33F6-EBA8-363A-1FE190C8FE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95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A42821-C53A-37BB-4437-B20B35A25BF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02ACAC6-84B4-88F0-3526-1F91EFA538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357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536A19-D2CC-5841-B789-21872C66912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2309A7C-FA4F-CE3C-0887-0C4A038789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535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FD176E-F1C8-6153-173B-6ECE860F5F7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F176496-2547-F362-E60B-D736D7FF61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420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B3FC5A-BFB7-8352-762D-285043C67CD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CFA4BA2-E722-DD16-6C49-C04F2FA96F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1256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F3190D-EF3F-2756-B075-C37D0C0EF8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79AA56B-209C-FF99-5801-31123F58ED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828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FFB972-63E4-A393-0E31-2DAD85EAC4D9}"/>
              </a:ext>
            </a:extLst>
          </p:cNvPr>
          <p:cNvSpPr>
            <a:spLocks noGrp="1"/>
          </p:cNvSpPr>
          <p:nvPr>
            <p:ph type="title"/>
          </p:nvPr>
        </p:nvSpPr>
        <p:spPr/>
        <p:txBody>
          <a:bodyPr/>
          <a:lstStyle/>
          <a:p>
            <a:pPr rtl="0"/>
            <a:r>
              <a:rPr lang="sw" i="0" u="none" strike="noStrike">
                <a:highlight>
                  <a:srgbClr val="000000">
                    <a:alpha val="0"/>
                  </a:srgbClr>
                </a:highlight>
                <a:latin typeface="Arial"/>
              </a:rPr>
              <a:t>Kipimo cha Uchunguzi wa Saratani ya Matumbo </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C6549AA-50D8-0404-9444-142B5F0967A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411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5DB920-B79B-2456-6FEA-AE87A530E28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713DC87-701B-D72F-81A7-BB9546933C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907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9B5E4E-662A-E386-08B1-36E66F4AD6C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981F9DB-2FEF-4480-457E-1EE5EC60BD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669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3E0E93-036B-8D95-76B4-1AB33DCB947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5561CC6-B064-4469-2EAB-3461772B5A3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7789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3AB3C9-5A6A-A8EC-CC69-81268B08E4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76BEA1F-7D05-99D9-B3E3-23386B49BD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55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ECD1E2-EDC0-B8CC-9CFB-B700E2E24D7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343F02-6179-B0B2-0982-F251A9C41E9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545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181150-B132-B309-BB07-3679CFA23442}"/>
              </a:ext>
            </a:extLst>
          </p:cNvPr>
          <p:cNvSpPr>
            <a:spLocks noGrp="1"/>
          </p:cNvSpPr>
          <p:nvPr>
            <p:ph type="title"/>
          </p:nvPr>
        </p:nvSpPr>
        <p:spPr/>
        <p:txBody>
          <a:bodyPr/>
          <a:lstStyle/>
          <a:p>
            <a:pPr rtl="0"/>
            <a:r>
              <a:rPr lang="sw" i="0" u="none" strike="noStrike">
                <a:highlight>
                  <a:srgbClr val="000000">
                    <a:alpha val="0"/>
                  </a:srgbClr>
                </a:highlight>
                <a:latin typeface="Arial"/>
              </a:rPr>
              <a:t>Uchunguzi wa afya ya kingono</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8396EA17-1F7D-81F3-52F6-E635E25B64F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339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088B2E-521C-5D3E-6956-C20DAC99C5A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E17516B-AFE9-E5D2-D5E3-4D3718FEDB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804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F91C3F-D358-F207-8CD9-4C542B8942D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73D3335-4B5B-7980-7D43-C5936A76C4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571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E2D2ED-5C2B-3D79-D766-0AC84DE6C2A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9314205-B188-6A70-BDB6-1E23651AE5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246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4F16BD-97FA-430A-BEE0-C5040FE6A27F}"/>
              </a:ext>
            </a:extLst>
          </p:cNvPr>
          <p:cNvSpPr>
            <a:spLocks noGrp="1"/>
          </p:cNvSpPr>
          <p:nvPr>
            <p:ph type="title"/>
          </p:nvPr>
        </p:nvSpPr>
        <p:spPr/>
        <p:txBody>
          <a:bodyPr/>
          <a:lstStyle/>
          <a:p>
            <a:pPr rtl="0"/>
            <a:r>
              <a:rPr lang="sw" sz="4000" b="1" i="0" u="none" strike="noStrike">
                <a:highlight>
                  <a:srgbClr val="000000">
                    <a:alpha val="0"/>
                  </a:srgbClr>
                </a:highlight>
                <a:latin typeface="Arial"/>
              </a:rPr>
              <a:t>Mwili Wangu. Afya Yangu.</a:t>
            </a:r>
            <a:br>
              <a:rPr lang="sw" sz="4000" b="0" i="0" u="none" strike="noStrike">
                <a:highlight>
                  <a:srgbClr val="000000">
                    <a:alpha val="0"/>
                  </a:srgbClr>
                </a:highlight>
                <a:latin typeface="Arial"/>
              </a:rPr>
            </a:br>
            <a:r>
              <a:rPr lang="sw" b="0" i="0" u="none" strike="noStrike">
                <a:highlight>
                  <a:srgbClr val="000000">
                    <a:alpha val="0"/>
                  </a:srgbClr>
                </a:highlight>
                <a:latin typeface="Arial"/>
              </a:rPr>
              <a:t>Seti ya zana ya elimu ya afya.</a:t>
            </a:r>
            <a:endParaRPr lang="en-AU" dirty="0"/>
          </a:p>
        </p:txBody>
      </p:sp>
      <p:pic>
        <p:nvPicPr>
          <p:cNvPr id="3" name="Picture 2">
            <a:extLst>
              <a:ext uri="{FF2B5EF4-FFF2-40B4-BE49-F238E27FC236}">
                <a16:creationId xmlns:a16="http://schemas.microsoft.com/office/drawing/2014/main" id="{9FDCF074-606E-893E-4061-FB48739DC9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561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F89191-4152-C500-EAE4-8FA6694EED9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895E626-E7AB-CA8B-5AF5-EF4CCD9A69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707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CF1FE9-CA74-9936-0888-A28FDA174C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033D214-58C2-EC33-40D6-99679E4744E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141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69B90D-8188-9A1E-F68C-8BDF05244139}"/>
              </a:ext>
            </a:extLst>
          </p:cNvPr>
          <p:cNvSpPr>
            <a:spLocks noGrp="1"/>
          </p:cNvSpPr>
          <p:nvPr>
            <p:ph type="title"/>
          </p:nvPr>
        </p:nvSpPr>
        <p:spPr/>
        <p:txBody>
          <a:bodyPr/>
          <a:lstStyle/>
          <a:p>
            <a:pPr rtl="0"/>
            <a:r>
              <a:rPr lang="sw" i="0" u="none" strike="noStrike">
                <a:highlight>
                  <a:srgbClr val="000000">
                    <a:alpha val="0"/>
                  </a:srgbClr>
                </a:highlight>
                <a:latin typeface="Arial"/>
              </a:rPr>
              <a:t> Kufanya miadi na kumwona daktari wako</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D10998C9-0589-018E-72FD-310D532702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995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B0DDE9-60D3-37F5-7190-980C77315B2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FE7FBEC-FD2B-99F1-FDEE-68E0A86E20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7269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BBB26F-9572-A44F-B60F-A8E3A2C2C1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ACE4B8-B0B6-5BBC-8EEA-70B24341BB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0307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6B7837-68E9-58FE-2487-CB160BCEEAA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92E351-A774-78FD-F422-1B3F2B6630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79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714772-185F-1AAA-D604-48FB9AEE7E3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F30E275-3884-D47F-CF8D-0B5DE403D1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695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E4838C-1A0A-20A8-3ED4-ECBFD7D7722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6EFA14-A547-30D6-A626-2A11A1E1D4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3731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96D53B-3AE1-A904-4C27-45C048D41A07}"/>
              </a:ext>
            </a:extLst>
          </p:cNvPr>
          <p:cNvSpPr>
            <a:spLocks noGrp="1"/>
          </p:cNvSpPr>
          <p:nvPr>
            <p:ph type="title"/>
          </p:nvPr>
        </p:nvSpPr>
        <p:spPr/>
        <p:txBody>
          <a:bodyPr/>
          <a:lstStyle/>
          <a:p>
            <a:pPr rtl="0"/>
            <a:r>
              <a:rPr lang="sw" b="1" i="0" u="none" strike="noStrike">
                <a:highlight>
                  <a:srgbClr val="000000">
                    <a:alpha val="0"/>
                  </a:srgbClr>
                </a:highlight>
                <a:latin typeface="Arial"/>
              </a:rPr>
              <a:t>Kumbuka...</a:t>
            </a:r>
            <a:r>
              <a:rPr lang="sw" sz="4400" b="0" i="0" u="none" strike="noStrike">
                <a:highlight>
                  <a:srgbClr val="000000">
                    <a:alpha val="0"/>
                  </a:srgbClr>
                </a:highlight>
                <a:latin typeface="Arial"/>
              </a:rPr>
              <a:t>	</a:t>
            </a:r>
            <a:endParaRPr lang="sw" sz="4400" b="0"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D8BC99FF-357F-32A6-DA3E-88D561B8536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3692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51EF91-ED15-B6ED-7F8C-DDFA224431BF}"/>
              </a:ext>
            </a:extLst>
          </p:cNvPr>
          <p:cNvSpPr>
            <a:spLocks noGrp="1"/>
          </p:cNvSpPr>
          <p:nvPr>
            <p:ph type="title"/>
          </p:nvPr>
        </p:nvSpPr>
        <p:spPr/>
        <p:txBody>
          <a:bodyPr/>
          <a:lstStyle/>
          <a:p>
            <a:pPr rtl="0"/>
            <a:r>
              <a:rPr lang="sw" b="1" i="0" u="none" strike="noStrike">
                <a:highlight>
                  <a:srgbClr val="000000">
                    <a:alpha val="0"/>
                  </a:srgbClr>
                </a:highlight>
                <a:latin typeface="Arial"/>
              </a:rPr>
              <a:t>Huduma za eneo </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1B251377-5F30-B396-3C11-B1D9E72E1F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4647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1E53B2-C26B-2214-7255-8762D868E11C}"/>
              </a:ext>
            </a:extLst>
          </p:cNvPr>
          <p:cNvSpPr>
            <a:spLocks noGrp="1"/>
          </p:cNvSpPr>
          <p:nvPr>
            <p:ph type="title"/>
          </p:nvPr>
        </p:nvSpPr>
        <p:spPr/>
        <p:txBody>
          <a:bodyPr/>
          <a:lstStyle/>
          <a:p>
            <a:pPr algn="ctr" rtl="0"/>
            <a:r>
              <a:rPr lang="sw" sz="3800" b="1" i="0" u="none" strike="noStrike" kern="1200">
                <a:solidFill>
                  <a:srgbClr val="000000"/>
                </a:solidFill>
                <a:highlight>
                  <a:srgbClr val="000000">
                    <a:alpha val="0"/>
                  </a:srgbClr>
                </a:highlight>
                <a:latin typeface="Lucida Handwriting"/>
              </a:rPr>
              <a:t>Sisi</a:t>
            </a:r>
            <a:endParaRPr lang="sw" sz="3800" b="1" i="0" u="none" strike="noStrike" kern="1200" dirty="0">
              <a:solidFill>
                <a:srgbClr val="000000"/>
              </a:solidFill>
              <a:highlight>
                <a:srgbClr val="000000">
                  <a:alpha val="0"/>
                </a:srgbClr>
              </a:highlight>
              <a:latin typeface="Lucida Handwriting"/>
            </a:endParaRPr>
          </a:p>
        </p:txBody>
      </p:sp>
      <p:pic>
        <p:nvPicPr>
          <p:cNvPr id="3" name="Picture 2">
            <a:extLst>
              <a:ext uri="{FF2B5EF4-FFF2-40B4-BE49-F238E27FC236}">
                <a16:creationId xmlns:a16="http://schemas.microsoft.com/office/drawing/2014/main" id="{ECA66981-3A28-98FA-2BD0-14B0AB5ED0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9307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AC7116-E665-14BF-A69F-16BF6A1DA68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D353B06-86AB-0B7A-239B-3A4FE7E4D7A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982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730DCD-76BB-FA6F-E5DE-5F53D522734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1C0C37F-1215-8BD1-1511-E27EFA9412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03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B953E2-F25B-ECAC-D52D-714943E066E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CCAE34-F411-6BA8-3E0B-FC88B1AFAE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094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037FE9-C12D-847E-1B16-F7895310B87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AB6012C-416C-F406-8761-DE274699B9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241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69CD4F-52A7-101E-67DD-B33D4010B5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054B21-F86C-53D7-DD8C-F5E3F6993D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741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D4260F-22F8-5E98-E191-B00F3FCD6ADD}"/>
              </a:ext>
            </a:extLst>
          </p:cNvPr>
          <p:cNvSpPr>
            <a:spLocks noGrp="1"/>
          </p:cNvSpPr>
          <p:nvPr>
            <p:ph type="title"/>
          </p:nvPr>
        </p:nvSpPr>
        <p:spPr/>
        <p:txBody>
          <a:bodyPr/>
          <a:lstStyle/>
          <a:p>
            <a:pPr rtl="0"/>
            <a:r>
              <a:rPr lang="sw" i="0" u="none" strike="noStrike">
                <a:highlight>
                  <a:srgbClr val="000000">
                    <a:alpha val="0"/>
                  </a:srgbClr>
                </a:highlight>
                <a:latin typeface="Arial"/>
              </a:rPr>
              <a:t>Kipimo cha Uchunguzi wa Mlango wa Uzazi</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663400C5-29BB-BE77-D115-66DB4F3058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90963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3698</Words>
  <Application>Microsoft Office PowerPoint</Application>
  <PresentationFormat>Widescreen</PresentationFormat>
  <Paragraphs>387</Paragraphs>
  <Slides>40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Lucida Handwriting</vt:lpstr>
      <vt:lpstr>Office Theme</vt:lpstr>
      <vt:lpstr>Uchunguzi wa afya</vt:lpstr>
      <vt:lpstr>PowerPoint Presentation</vt:lpstr>
      <vt:lpstr>Mwili Wangu. Afya Yangu. Seti ya zana ya elimu ya afya.</vt:lpstr>
      <vt:lpstr>Sisi</vt:lpstr>
      <vt:lpstr>PowerPoint Presentation</vt:lpstr>
      <vt:lpstr>PowerPoint Presentation</vt:lpstr>
      <vt:lpstr>PowerPoint Presentation</vt:lpstr>
      <vt:lpstr>PowerPoint Presentation</vt:lpstr>
      <vt:lpstr>Kipimo cha Uchunguzi wa Mlango wa Uzazi</vt:lpstr>
      <vt:lpstr>PowerPoint Presentation</vt:lpstr>
      <vt:lpstr>PowerPoint Presentation</vt:lpstr>
      <vt:lpstr>PowerPoint Presentation</vt:lpstr>
      <vt:lpstr>PowerPoint Presentation</vt:lpstr>
      <vt:lpstr>Kipimo cha Uchunguzi wa Maziwa</vt:lpstr>
      <vt:lpstr>PowerPoint Presentation</vt:lpstr>
      <vt:lpstr>PowerPoint Presentation</vt:lpstr>
      <vt:lpstr>PowerPoint Presentation</vt:lpstr>
      <vt:lpstr>PowerPoint Presentation</vt:lpstr>
      <vt:lpstr>PowerPoint Presentation</vt:lpstr>
      <vt:lpstr>Kipimo cha Uchunguzi wa Saratani ya Matumbo </vt:lpstr>
      <vt:lpstr>PowerPoint Presentation</vt:lpstr>
      <vt:lpstr>PowerPoint Presentation</vt:lpstr>
      <vt:lpstr>PowerPoint Presentation</vt:lpstr>
      <vt:lpstr>PowerPoint Presentation</vt:lpstr>
      <vt:lpstr>PowerPoint Presentation</vt:lpstr>
      <vt:lpstr>Uchunguzi wa afya ya kingono</vt:lpstr>
      <vt:lpstr>PowerPoint Presentation</vt:lpstr>
      <vt:lpstr>PowerPoint Presentation</vt:lpstr>
      <vt:lpstr>PowerPoint Presentation</vt:lpstr>
      <vt:lpstr>PowerPoint Presentation</vt:lpstr>
      <vt:lpstr>PowerPoint Presentation</vt:lpstr>
      <vt:lpstr> Kufanya miadi na kumwona daktari wako</vt:lpstr>
      <vt:lpstr>PowerPoint Presentation</vt:lpstr>
      <vt:lpstr>PowerPoint Presentation</vt:lpstr>
      <vt:lpstr>PowerPoint Presentation</vt:lpstr>
      <vt:lpstr>PowerPoint Presentation</vt:lpstr>
      <vt:lpstr>PowerPoint Presentation</vt:lpstr>
      <vt:lpstr>Kumbuka... </vt:lpstr>
      <vt:lpstr>Huduma za eneo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2024-08-13T01:54:05Z</dcterms:created>
  <dcterms:modified xsi:type="dcterms:W3CDTF">2024-08-13T02:05:02Z</dcterms:modified>
</cp:coreProperties>
</file>