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38" autoAdjust="0"/>
  </p:normalViewPr>
  <p:slideViewPr>
    <p:cSldViewPr snapToGrid="0">
      <p:cViewPr varScale="1">
        <p:scale>
          <a:sx n="119" d="100"/>
          <a:sy n="119" d="100"/>
        </p:scale>
        <p:origin x="1860" y="64"/>
      </p:cViewPr>
      <p:guideLst/>
    </p:cSldViewPr>
  </p:slideViewPr>
  <p:notesTextViewPr>
    <p:cViewPr>
      <p:scale>
        <a:sx n="1" d="1"/>
        <a:sy n="1" d="1"/>
      </p:scale>
      <p:origin x="0" y="0"/>
    </p:cViewPr>
  </p:notesTextViewPr>
  <p:notesViewPr>
    <p:cSldViewPr snapToGrid="0">
      <p:cViewPr varScale="1">
        <p:scale>
          <a:sx n="116" d="100"/>
          <a:sy n="116" d="100"/>
        </p:scale>
        <p:origin x="496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E24563B0-83C7-4599-9F41-E749E4986D32}" type="datetimeFigureOut">
              <a:rPr lang="en-AU" smtClean="0"/>
              <a:t>18/09/2024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C62CAA7-A3CB-4B1D-8D5C-AA2B77AFD65D}" type="slidenum">
              <a:rPr lang="en-AU" smtClean="0"/>
              <a:t>‹#›</a:t>
            </a:fld>
            <a:endParaRPr lang="en-AU"/>
          </a:p>
        </p:txBody>
      </p:sp>
    </p:spTree>
    <p:extLst>
      <p:ext uri="{BB962C8B-B14F-4D97-AF65-F5344CB8AC3E}">
        <p14:creationId xmlns:p14="http://schemas.microsoft.com/office/powerpoint/2010/main" val="735725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Maanta waxaan ka hadli doonaa </a:t>
            </a:r>
            <a:r>
              <a:rPr lang="so" sz="1200" b="1" i="0" u="none" strike="noStrike" dirty="0">
                <a:highlight>
                  <a:srgbClr val="000000">
                    <a:alpha val="0"/>
                  </a:srgbClr>
                </a:highlight>
                <a:latin typeface="+mn-lt"/>
              </a:rPr>
              <a:t>baaritaannada caafimaadka</a:t>
            </a:r>
            <a:r>
              <a:rPr lang="so" sz="1200" b="0" i="0" u="none" strike="noStrike" dirty="0">
                <a:highlight>
                  <a:srgbClr val="000000">
                    <a:alpha val="0"/>
                  </a:srgbClr>
                </a:highlight>
                <a:latin typeface="+mn-lt"/>
              </a:rPr>
              <a:t> ee Ostraliya:</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waxa ay yihiin</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sababta aad ugu baahan tahay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markaad u baahan tahay inaad qaadato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sida aad ballan uga qabsan karto dhakhtarka.</a:t>
            </a:r>
            <a:endParaRPr lang="en-AU" dirty="0">
              <a:latin typeface="+mn-lt"/>
            </a:endParaRPr>
          </a:p>
          <a:p>
            <a:endParaRPr lang="en-AU" dirty="0">
              <a:latin typeface="+mn-lt"/>
            </a:endParaRPr>
          </a:p>
          <a:p>
            <a:pPr rtl="0"/>
            <a:r>
              <a:rPr lang="so" sz="1200" b="0" i="0" u="none" strike="noStrike" dirty="0">
                <a:highlight>
                  <a:srgbClr val="000000">
                    <a:alpha val="0"/>
                  </a:srgbClr>
                </a:highlight>
                <a:latin typeface="+mn-lt"/>
              </a:rPr>
              <a:t>Maanta waxaad baran doontaa </a:t>
            </a:r>
            <a:r>
              <a:rPr lang="so" sz="1200" b="1" i="0" u="none" strike="noStrike" dirty="0">
                <a:highlight>
                  <a:srgbClr val="000000">
                    <a:alpha val="0"/>
                  </a:srgbClr>
                </a:highlight>
                <a:latin typeface="+mn-lt"/>
              </a:rPr>
              <a:t>4 baaritaano caafimaad</a:t>
            </a:r>
            <a:r>
              <a:rPr lang="so" sz="1200" b="0" i="0" u="none" strike="noStrike" dirty="0">
                <a:highlight>
                  <a:srgbClr val="000000">
                    <a:alpha val="0"/>
                  </a:srgbClr>
                </a:highlight>
                <a:latin typeface="+mn-lt"/>
              </a:rPr>
              <a:t> oo muhiim u ah haweenka.</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1</a:t>
            </a:fld>
            <a:endParaRPr lang="en-AU"/>
          </a:p>
        </p:txBody>
      </p:sp>
    </p:spTree>
    <p:extLst>
      <p:ext uri="{BB962C8B-B14F-4D97-AF65-F5344CB8AC3E}">
        <p14:creationId xmlns:p14="http://schemas.microsoft.com/office/powerpoint/2010/main" val="1350222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Waa maxay baaritaanka farjiga? </a:t>
            </a:r>
            <a:endParaRPr lang="en-AU" dirty="0">
              <a:latin typeface="+mn-lt"/>
            </a:endParaRPr>
          </a:p>
          <a:p>
            <a:pPr lvl="0" rtl="0"/>
            <a:r>
              <a:rPr lang="so" sz="1200" b="0" i="0" u="none" strike="noStrike" dirty="0">
                <a:highlight>
                  <a:srgbClr val="000000">
                    <a:alpha val="0"/>
                  </a:srgbClr>
                </a:highlight>
                <a:latin typeface="+mn-lt"/>
              </a:rPr>
              <a:t>Baaritaanka farjiga waa mid degdeg ah oo fudud.  Waxay hubinaysaa haddii aad qabto HPV, fayraska keena kansarka. </a:t>
            </a:r>
          </a:p>
          <a:p>
            <a:pPr lvl="0" rtl="0"/>
            <a:r>
              <a:rPr lang="so" sz="1200" b="0" i="0" u="none" strike="noStrike" dirty="0">
                <a:highlight>
                  <a:srgbClr val="000000">
                    <a:alpha val="0"/>
                  </a:srgbClr>
                </a:highlight>
                <a:latin typeface="+mn-lt"/>
              </a:rPr>
              <a:t>Kalkaalisada ama dhakhtarka ayaa si tartiib ah muunad ka qaadi doona farjiga.  Tani waa inaysan kuu xanuunjinin oo waxay qaadataa dhowr ilbiriqsi oo keliya. </a:t>
            </a:r>
          </a:p>
          <a:p>
            <a:pPr rtl="0"/>
            <a:r>
              <a:rPr lang="so" sz="1200" b="0" i="0" u="none" strike="noStrike" dirty="0">
                <a:highlight>
                  <a:srgbClr val="000000">
                    <a:alpha val="0"/>
                  </a:srgbClr>
                </a:highlight>
                <a:latin typeface="+mn-lt"/>
              </a:rPr>
              <a:t>Waxaa laga yaabaa inaad adigu awoodid inaad sameeyso baaritaanka.  Haddii aad rabto inaad adigu samayso, weydii waxa ku saabsan arrintan dhakhtarkaaga ama kalkaalisadaada.  </a:t>
            </a:r>
          </a:p>
          <a:p>
            <a:pPr defTabSz="910651" rtl="0">
              <a:defRPr/>
            </a:pPr>
            <a:r>
              <a:rPr lang="so" sz="1200" b="0" i="0" u="none" strike="noStrike" dirty="0">
                <a:highlight>
                  <a:srgbClr val="000000">
                    <a:alpha val="0"/>
                  </a:srgbClr>
                </a:highlight>
                <a:latin typeface="+mn-lt"/>
              </a:rPr>
              <a:t>Haddii aad si joogto ah baaritaankaan u sameyso, waa </a:t>
            </a:r>
            <a:r>
              <a:rPr lang="so" sz="1200" b="1" i="0" u="none" strike="noStrike" dirty="0">
                <a:highlight>
                  <a:srgbClr val="000000">
                    <a:alpha val="0"/>
                  </a:srgbClr>
                </a:highlight>
                <a:latin typeface="+mn-lt"/>
              </a:rPr>
              <a:t>ka hortagga ugu fiican</a:t>
            </a:r>
            <a:r>
              <a:rPr lang="so" sz="1200" b="0" i="0" u="none" strike="noStrike" dirty="0">
                <a:highlight>
                  <a:srgbClr val="000000">
                    <a:alpha val="0"/>
                  </a:srgbClr>
                </a:highlight>
                <a:latin typeface="+mn-lt"/>
              </a:rPr>
              <a:t> ee qaadista kansarka farjiga.</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11</a:t>
            </a:fld>
            <a:endParaRPr lang="en-AU"/>
          </a:p>
        </p:txBody>
      </p:sp>
    </p:spTree>
    <p:extLst>
      <p:ext uri="{BB962C8B-B14F-4D97-AF65-F5344CB8AC3E}">
        <p14:creationId xmlns:p14="http://schemas.microsoft.com/office/powerpoint/2010/main" val="545297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Goorma ayaan bilaaba baaritaankan?</a:t>
            </a:r>
            <a:endParaRPr lang="en-AU" dirty="0">
              <a:latin typeface="+mn-lt"/>
            </a:endParaRPr>
          </a:p>
          <a:p>
            <a:pPr rtl="0"/>
            <a:r>
              <a:rPr lang="so" sz="1200" b="0" i="0" u="none" strike="noStrike" dirty="0">
                <a:highlight>
                  <a:srgbClr val="000000">
                    <a:alpha val="0"/>
                  </a:srgbClr>
                </a:highlight>
                <a:latin typeface="+mn-lt"/>
              </a:rPr>
              <a:t>Haddii aad u dhexeyso 25 iyo 74 sano jir, waxaad u baahan tahay inaad sameyso baaritaanka farjiga 5tii sanoba mar.  Haddii aadan garanayn marka aad u baahan tahay baaritaankaaga xiga, weydii dhakhtarkaaga ama kalkaalisadaada.</a:t>
            </a:r>
          </a:p>
          <a:p>
            <a:pPr lvl="0"/>
            <a:endParaRPr lang="en-AU" dirty="0">
              <a:latin typeface="+mn-lt"/>
            </a:endParaRPr>
          </a:p>
          <a:p>
            <a:pPr rtl="0"/>
            <a:r>
              <a:rPr lang="so" sz="1200" b="1" i="0" u="none" strike="noStrike" dirty="0">
                <a:highlight>
                  <a:srgbClr val="000000">
                    <a:alpha val="0"/>
                  </a:srgbClr>
                </a:highlight>
                <a:latin typeface="+mn-lt"/>
              </a:rPr>
              <a:t>Halkee ayaan ku sameeyaa baaritaankan?</a:t>
            </a:r>
            <a:endParaRPr lang="en-AU" dirty="0">
              <a:latin typeface="+mn-lt"/>
            </a:endParaRPr>
          </a:p>
          <a:p>
            <a:pPr lvl="0" rtl="0"/>
            <a:r>
              <a:rPr lang="so" sz="1200" b="0" i="0" u="none" strike="noStrike" dirty="0">
                <a:highlight>
                  <a:srgbClr val="000000">
                    <a:alpha val="0"/>
                  </a:srgbClr>
                </a:highlight>
                <a:latin typeface="+mn-lt"/>
              </a:rPr>
              <a:t>Waa kuwan shanta meelood oo uu dhakhtar ama kalkaaliye caafimaad kaga qaadi karo baaritaanka:  </a:t>
            </a:r>
          </a:p>
          <a:p>
            <a:pPr marL="227663" indent="-227663" rtl="0">
              <a:buAutoNum type="arabicPeriod"/>
            </a:pPr>
            <a:r>
              <a:rPr lang="so" sz="1200" b="0" i="0" u="none" strike="noStrike" dirty="0">
                <a:highlight>
                  <a:srgbClr val="000000">
                    <a:alpha val="0"/>
                  </a:srgbClr>
                </a:highlight>
                <a:latin typeface="+mn-lt"/>
              </a:rPr>
              <a:t>rug dhakhtar </a:t>
            </a:r>
          </a:p>
          <a:p>
            <a:pPr marL="227663" indent="-227663" rtl="0">
              <a:buAutoNum type="arabicPeriod"/>
            </a:pPr>
            <a:r>
              <a:rPr lang="so" sz="1200" b="0" i="0" u="none" strike="noStrike" dirty="0">
                <a:highlight>
                  <a:srgbClr val="000000">
                    <a:alpha val="0"/>
                  </a:srgbClr>
                </a:highlight>
                <a:latin typeface="+mn-lt"/>
              </a:rPr>
              <a:t>xarun caafimaad oo bulsho</a:t>
            </a:r>
          </a:p>
          <a:p>
            <a:pPr marL="227663" indent="-227663" rtl="0">
              <a:buAutoNum type="arabicPeriod"/>
            </a:pPr>
            <a:r>
              <a:rPr lang="so" sz="1200" b="0" i="0" u="none" strike="noStrike" dirty="0">
                <a:highlight>
                  <a:srgbClr val="000000">
                    <a:alpha val="0"/>
                  </a:srgbClr>
                </a:highlight>
                <a:latin typeface="+mn-lt"/>
              </a:rPr>
              <a:t>xarun caafimaad oo haweenka</a:t>
            </a:r>
          </a:p>
          <a:p>
            <a:pPr marL="227663" indent="-227663" rtl="0">
              <a:buAutoNum type="arabicPeriod"/>
            </a:pPr>
            <a:r>
              <a:rPr lang="so" sz="1200" b="0" i="0" u="none" strike="noStrike" dirty="0">
                <a:highlight>
                  <a:srgbClr val="000000">
                    <a:alpha val="0"/>
                  </a:srgbClr>
                </a:highlight>
                <a:latin typeface="+mn-lt"/>
              </a:rPr>
              <a:t>rugta qorsheynta qoyska</a:t>
            </a:r>
          </a:p>
          <a:p>
            <a:pPr marL="227663" indent="-227663" rtl="0">
              <a:buAutoNum type="arabicPeriod"/>
            </a:pPr>
            <a:r>
              <a:rPr lang="so" sz="1200" b="0" i="0" u="none" strike="noStrike" dirty="0">
                <a:highlight>
                  <a:srgbClr val="000000">
                    <a:alpha val="0"/>
                  </a:srgbClr>
                </a:highlight>
                <a:latin typeface="+mn-lt"/>
              </a:rPr>
              <a:t>rugta caafimaadka galmada.</a:t>
            </a:r>
          </a:p>
          <a:p>
            <a:endParaRPr lang="en-AU" dirty="0">
              <a:latin typeface="+mn-lt"/>
            </a:endParaRPr>
          </a:p>
          <a:p>
            <a:pPr defTabSz="910651" rtl="0">
              <a:defRPr/>
            </a:pPr>
            <a:r>
              <a:rPr lang="so" sz="1200" b="1" i="0" u="none" strike="noStrike" dirty="0">
                <a:highlight>
                  <a:srgbClr val="000000">
                    <a:alpha val="0"/>
                  </a:srgbClr>
                </a:highlight>
                <a:latin typeface="+mn-lt"/>
              </a:rPr>
              <a:t>In shantii sanaba mar la iska baaro farjiga waxay badbaadin kartaa noloshaada.</a:t>
            </a:r>
          </a:p>
          <a:p>
            <a:pPr defTabSz="910651">
              <a:defRPr/>
            </a:pPr>
            <a:endParaRPr lang="en-AU" b="1" dirty="0">
              <a:latin typeface="+mn-lt"/>
            </a:endParaRPr>
          </a:p>
          <a:p>
            <a:pPr marL="0" marR="0" lvl="0" indent="0" algn="l" defTabSz="910651" rtl="0" eaLnBrk="1" fontAlgn="auto" latinLnBrk="0" hangingPunct="1">
              <a:lnSpc>
                <a:spcPct val="100000"/>
              </a:lnSpc>
              <a:spcBef>
                <a:spcPct val="0"/>
              </a:spcBef>
              <a:spcAft>
                <a:spcPct val="0"/>
              </a:spcAft>
              <a:buClrTx/>
              <a:buSzTx/>
              <a:buFontTx/>
              <a:buNone/>
              <a:defRPr/>
            </a:pPr>
            <a:r>
              <a:rPr lang="so" sz="1200" b="0" i="1" u="none" strike="noStrike" dirty="0">
                <a:highlight>
                  <a:srgbClr val="000000">
                    <a:alpha val="0"/>
                  </a:srgbClr>
                </a:highlight>
                <a:latin typeface="+mn-lt"/>
              </a:rPr>
              <a:t>*Qoraal ku socota fududeeyaha: ka bixi tusaalooyin ku saabsan rugaha caafimaadka iyo xarumaha ay haweenku ku samayn karaan baaritaanka.</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12</a:t>
            </a:fld>
            <a:endParaRPr lang="en-AU"/>
          </a:p>
        </p:txBody>
      </p:sp>
    </p:spTree>
    <p:extLst>
      <p:ext uri="{BB962C8B-B14F-4D97-AF65-F5344CB8AC3E}">
        <p14:creationId xmlns:p14="http://schemas.microsoft.com/office/powerpoint/2010/main" val="95568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Haddii aan u maleeyo inay wax khaldan yihiin, ma inaan suga ilaa waqtiga xiga si aan u arko dhakhtarkayga ama kalkaalisadeyda?</a:t>
            </a:r>
          </a:p>
          <a:p>
            <a:pPr rtl="0"/>
            <a:r>
              <a:rPr lang="so" sz="1200" b="0" i="0" u="none" strike="noStrike" dirty="0">
                <a:highlight>
                  <a:srgbClr val="000000">
                    <a:alpha val="0"/>
                  </a:srgbClr>
                </a:highlight>
                <a:latin typeface="+mn-lt"/>
              </a:rPr>
              <a:t>Maya. Haddii uu wax jirkaaga ka dhacayo oo aan </a:t>
            </a:r>
            <a:r>
              <a:rPr lang="so" sz="1200" b="1" i="0" u="none" strike="noStrike" dirty="0">
                <a:highlight>
                  <a:srgbClr val="000000">
                    <a:alpha val="0"/>
                  </a:srgbClr>
                </a:highlight>
                <a:latin typeface="+mn-lt"/>
              </a:rPr>
              <a:t>caadi kuu ahayn</a:t>
            </a:r>
            <a:r>
              <a:rPr lang="so" sz="1200" b="0" i="0" u="none" strike="noStrike" dirty="0">
                <a:highlight>
                  <a:srgbClr val="000000">
                    <a:alpha val="0"/>
                  </a:srgbClr>
                </a:highlight>
                <a:latin typeface="+mn-lt"/>
              </a:rPr>
              <a:t>, sida:</a:t>
            </a:r>
          </a:p>
          <a:p>
            <a:pPr marL="170747" indent="-170747" rtl="0">
              <a:buFont typeface="Arial" panose="020B0604020202020204" pitchFamily="34" charset="0"/>
              <a:buChar char="•"/>
            </a:pPr>
            <a:r>
              <a:rPr lang="en-US" sz="1200" b="0" i="0" u="none" strike="noStrike" dirty="0">
                <a:highlight>
                  <a:srgbClr val="000000">
                    <a:alpha val="0"/>
                  </a:srgbClr>
                </a:highlight>
                <a:latin typeface="+mn-lt"/>
              </a:rPr>
              <a:t>d</a:t>
            </a:r>
            <a:r>
              <a:rPr lang="so" sz="1200" b="0" i="0" u="none" strike="noStrike" dirty="0">
                <a:highlight>
                  <a:srgbClr val="000000">
                    <a:alpha val="0"/>
                  </a:srgbClr>
                </a:highlight>
                <a:latin typeface="+mn-lt"/>
              </a:rPr>
              <a:t>hiigbax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dareere aan caadi ahayn oo ka soo baxaya xubinta taranka haweenka</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xanuun caloosha hoosteeda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xanuun galmada ka dib,</a:t>
            </a:r>
          </a:p>
          <a:p>
            <a:pPr rtl="0"/>
            <a:r>
              <a:rPr lang="so" sz="1200" b="1" i="0" u="none" strike="noStrike" dirty="0">
                <a:highlight>
                  <a:srgbClr val="000000">
                    <a:alpha val="0"/>
                  </a:srgbClr>
                </a:highlight>
                <a:latin typeface="+mn-lt"/>
              </a:rPr>
              <a:t>waxaad u baahan tahay inaad aragto dhakhtar ama kalkaaliye sida ugu dhakhsaha badan ee aad awoodid</a:t>
            </a:r>
            <a:r>
              <a:rPr lang="so" sz="1200" b="0" i="0" u="none" strike="noStrike" dirty="0">
                <a:highlight>
                  <a:srgbClr val="000000">
                    <a:alpha val="0"/>
                  </a:srgbClr>
                </a:highlight>
                <a:latin typeface="+mn-lt"/>
              </a:rPr>
              <a:t>.</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13</a:t>
            </a:fld>
            <a:endParaRPr lang="en-AU"/>
          </a:p>
        </p:txBody>
      </p:sp>
    </p:spTree>
    <p:extLst>
      <p:ext uri="{BB962C8B-B14F-4D97-AF65-F5344CB8AC3E}">
        <p14:creationId xmlns:p14="http://schemas.microsoft.com/office/powerpoint/2010/main" val="197935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Baaritaanka naasuhu waa baaritaan lagu hubiyo kansarka naasahaaga.</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14</a:t>
            </a:fld>
            <a:endParaRPr lang="en-AU"/>
          </a:p>
        </p:txBody>
      </p:sp>
    </p:spTree>
    <p:extLst>
      <p:ext uri="{BB962C8B-B14F-4D97-AF65-F5344CB8AC3E}">
        <p14:creationId xmlns:p14="http://schemas.microsoft.com/office/powerpoint/2010/main" val="1677816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Waa maxay kansarka naasaha? </a:t>
            </a:r>
          </a:p>
          <a:p>
            <a:pPr rtl="0"/>
            <a:r>
              <a:rPr lang="so" sz="1200" b="0" i="0" u="none" strike="noStrike" dirty="0">
                <a:highlight>
                  <a:srgbClr val="000000">
                    <a:alpha val="0"/>
                  </a:srgbClr>
                </a:highlight>
                <a:latin typeface="+mn-lt"/>
              </a:rPr>
              <a:t>Kansarka naasuhu waa kansar ku dhaca naaska.  Waa kansarka ugu badan ee haweenka Ostraliya wuxuuna ku dhici karaa da' kasta.   </a:t>
            </a:r>
          </a:p>
          <a:p>
            <a:pPr rtl="0"/>
            <a:r>
              <a:rPr lang="so" sz="1200" b="0" i="0" u="none" strike="noStrike" dirty="0">
                <a:highlight>
                  <a:srgbClr val="000000">
                    <a:alpha val="0"/>
                  </a:srgbClr>
                </a:highlight>
                <a:latin typeface="+mn-lt"/>
              </a:rPr>
              <a:t>1 ka mid ah 7dii dumar ah ee Ostraliya ku nool waxa ku dhici doona kansarka naasaha wakhti noloshooda ka mid ah.</a:t>
            </a:r>
          </a:p>
          <a:p>
            <a:endParaRPr lang="en-AU" b="1" dirty="0">
              <a:latin typeface="+mn-lt"/>
            </a:endParaRPr>
          </a:p>
          <a:p>
            <a:pPr rtl="0"/>
            <a:r>
              <a:rPr lang="so" sz="1200" b="1" i="0" u="none" strike="noStrike" dirty="0">
                <a:highlight>
                  <a:srgbClr val="000000">
                    <a:alpha val="0"/>
                  </a:srgbClr>
                </a:highlight>
                <a:latin typeface="+mn-lt"/>
              </a:rPr>
              <a:t>Maxay muhiim u tahay in waqti hore la ogaado kansarka naasaha? </a:t>
            </a:r>
          </a:p>
          <a:p>
            <a:pPr defTabSz="910651" rtl="0">
              <a:defRPr/>
            </a:pPr>
            <a:r>
              <a:rPr lang="so" sz="1200" b="0" i="0" u="none" strike="noStrike" dirty="0">
                <a:highlight>
                  <a:srgbClr val="000000">
                    <a:alpha val="0"/>
                  </a:srgbClr>
                </a:highlight>
                <a:latin typeface="+mn-lt"/>
              </a:rPr>
              <a:t>Haddii aad waqti hore ogaato kansarka naasaha, waxaa jirta fursad wanaagsan oo aad ku bogsan karto. Way yaraan doontaa waxaana jiri doona siyaabo badan oo lagu daweeyo.</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15</a:t>
            </a:fld>
            <a:endParaRPr lang="en-AU"/>
          </a:p>
        </p:txBody>
      </p:sp>
    </p:spTree>
    <p:extLst>
      <p:ext uri="{BB962C8B-B14F-4D97-AF65-F5344CB8AC3E}">
        <p14:creationId xmlns:p14="http://schemas.microsoft.com/office/powerpoint/2010/main" val="863834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Waxaad u baahan tahay inaad si fiican u barato naasahaaga si aad u aragto haddii uu isbeddel ku yimaado midkood.   </a:t>
            </a:r>
          </a:p>
          <a:p>
            <a:pPr lvl="0"/>
            <a:endParaRPr lang="en-AU" b="1" dirty="0">
              <a:latin typeface="+mn-lt"/>
            </a:endParaRPr>
          </a:p>
          <a:p>
            <a:pPr rtl="0"/>
            <a:r>
              <a:rPr lang="so" sz="1200" b="1" i="0" u="none" strike="noStrike" dirty="0">
                <a:highlight>
                  <a:srgbClr val="000000">
                    <a:alpha val="0"/>
                  </a:srgbClr>
                </a:highlight>
                <a:latin typeface="+mn-lt"/>
              </a:rPr>
              <a:t>Maxaan u baahanahay inaan ka ogaado naasahayga?</a:t>
            </a:r>
          </a:p>
          <a:p>
            <a:pPr defTabSz="910651" rtl="0">
              <a:defRPr/>
            </a:pPr>
            <a:r>
              <a:rPr lang="so" sz="1200" b="0" i="0" u="none" strike="noStrike" dirty="0">
                <a:highlight>
                  <a:srgbClr val="000000">
                    <a:alpha val="0"/>
                  </a:srgbClr>
                </a:highlight>
                <a:latin typeface="+mn-lt"/>
              </a:rPr>
              <a:t>Waa fikrad wanaagsan inaad naasahaaga ku eegto muraayadda oo aad barato: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siday u egyihiin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qaabkooda, cabbirkooda iyo midabkooda</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sida ay dareemaan. </a:t>
            </a:r>
          </a:p>
          <a:p>
            <a:endParaRPr lang="en-AU" dirty="0">
              <a:latin typeface="+mn-lt"/>
            </a:endParaRPr>
          </a:p>
          <a:p>
            <a:pPr lvl="0" rtl="0"/>
            <a:r>
              <a:rPr lang="so" sz="1200" b="0" i="0" u="none" strike="noStrike" dirty="0">
                <a:highlight>
                  <a:srgbClr val="000000">
                    <a:alpha val="0"/>
                  </a:srgbClr>
                </a:highlight>
                <a:latin typeface="+mn-lt"/>
              </a:rPr>
              <a:t>Inta badan isbeddellada naaska </a:t>
            </a:r>
            <a:r>
              <a:rPr lang="so" sz="1200" b="1" i="0" u="none" strike="noStrike" dirty="0">
                <a:highlight>
                  <a:srgbClr val="000000">
                    <a:alpha val="0"/>
                  </a:srgbClr>
                </a:highlight>
                <a:latin typeface="+mn-lt"/>
              </a:rPr>
              <a:t>maaha</a:t>
            </a:r>
            <a:r>
              <a:rPr lang="so" sz="1200" b="0" i="0" u="none" strike="noStrike" dirty="0">
                <a:highlight>
                  <a:srgbClr val="000000">
                    <a:alpha val="0"/>
                  </a:srgbClr>
                </a:highlight>
                <a:latin typeface="+mn-lt"/>
              </a:rPr>
              <a:t> kansarka naasaha.</a:t>
            </a:r>
          </a:p>
          <a:p>
            <a:pPr lvl="0" rtl="0"/>
            <a:r>
              <a:rPr lang="so" sz="1200" b="1" i="0" u="none" strike="noStrike" dirty="0">
                <a:highlight>
                  <a:srgbClr val="000000">
                    <a:alpha val="0"/>
                  </a:srgbClr>
                </a:highlight>
                <a:latin typeface="+mn-lt"/>
              </a:rPr>
              <a:t>Laakin</a:t>
            </a:r>
            <a:r>
              <a:rPr lang="so" sz="1200" b="0" i="0" u="none" strike="noStrike" dirty="0">
                <a:highlight>
                  <a:srgbClr val="000000">
                    <a:alpha val="0"/>
                  </a:srgbClr>
                </a:highlight>
                <a:latin typeface="+mn-lt"/>
              </a:rPr>
              <a:t> haddii aad aragto isbeddel, waa in sida ugu dhakhsaha badan uu u baaro dhakhtar ama kalkaaliye.</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16</a:t>
            </a:fld>
            <a:endParaRPr lang="en-AU"/>
          </a:p>
        </p:txBody>
      </p:sp>
    </p:spTree>
    <p:extLst>
      <p:ext uri="{BB962C8B-B14F-4D97-AF65-F5344CB8AC3E}">
        <p14:creationId xmlns:p14="http://schemas.microsoft.com/office/powerpoint/2010/main" val="1035127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Hal dariiqo oo aad ku ogaan karto isbeddellada naaska goor hore waa inaad baartaa naasahaaga bil kasta.</a:t>
            </a:r>
          </a:p>
          <a:p>
            <a:endParaRPr lang="en-AU" b="1" dirty="0">
              <a:latin typeface="+mn-lt"/>
            </a:endParaRPr>
          </a:p>
          <a:p>
            <a:pPr rtl="0"/>
            <a:r>
              <a:rPr lang="so" sz="1200" b="1" i="0" u="none" strike="noStrike" dirty="0">
                <a:highlight>
                  <a:srgbClr val="000000">
                    <a:alpha val="0"/>
                  </a:srgbClr>
                </a:highlight>
                <a:latin typeface="+mn-lt"/>
              </a:rPr>
              <a:t>Sideen u baara naasahayga? </a:t>
            </a:r>
            <a:endParaRPr lang="en-AU" dirty="0">
              <a:latin typeface="+mn-lt"/>
            </a:endParaRPr>
          </a:p>
          <a:p>
            <a:pPr marL="170747" indent="-170747" rtl="0">
              <a:buFont typeface="Arial" panose="020B0604020202020204" pitchFamily="34" charset="0"/>
              <a:buChar char="•"/>
            </a:pPr>
            <a:r>
              <a:rPr lang="so" sz="1200" b="0" i="0" u="none" strike="noStrike" dirty="0">
                <a:highlight>
                  <a:srgbClr val="000000">
                    <a:alpha val="0"/>
                  </a:srgbClr>
                </a:highlight>
                <a:latin typeface="+mn-lt"/>
              </a:rPr>
              <a:t>Bishiiba mar baar qaabka, midabka iyo cabirka naasahaaga</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Way fiican tahay inaad baarto naasahaaga dhowr maalmood ka dib dhamaadka caadadaada (caadada). Samayso xasuus taleefankaaga ah ama jadwalkaaga si aad u baarto naasahaaga isla maalintaas bil kasta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Tataabo naasahaaga adiga oo isticmaalaya gacantaada, marka aad qubeysanayso ama jiifanayso, adoo farahaaga fidinaya</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Raadi burqo iyo isbeddellada maqaarka ama ibta naaska, ama wax kasta oo guduudan, xanuun ama dheecaan ah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Hubi inaad dareento dhammaan aagga naaska laga bilaabo laftaada garabka ilaa calooshaada oo ku dar kilkishaada</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Waxaad weydiisan kartaa</a:t>
            </a:r>
            <a:r>
              <a:rPr lang="so" sz="1200" b="0" i="0" u="none" strike="noStrike" kern="1200" dirty="0">
                <a:solidFill>
                  <a:srgbClr val="000000"/>
                </a:solidFill>
                <a:highlight>
                  <a:srgbClr val="000000">
                    <a:alpha val="0"/>
                  </a:srgbClr>
                </a:highlight>
                <a:latin typeface="+mn-lt"/>
                <a:ea typeface="+mn-ea"/>
                <a:cs typeface="+mn-cs"/>
              </a:rPr>
              <a:t> dhakhtarkaaga ama kalkaalisadaada inay ku tusaan sida loo baaro naaskaada.</a:t>
            </a:r>
            <a:endParaRPr lang="en-AU" dirty="0">
              <a:latin typeface="+mn-lt"/>
            </a:endParaRPr>
          </a:p>
          <a:p>
            <a:pPr marL="0" indent="0">
              <a:buFont typeface="Arial" panose="020B0604020202020204" pitchFamily="34" charset="0"/>
              <a:buNone/>
            </a:pPr>
            <a:endParaRPr lang="en-AU" sz="1200" b="0" i="0" u="sng" kern="1200" dirty="0">
              <a:solidFill>
                <a:schemeClr val="tx1"/>
              </a:solidFill>
              <a:effectLst/>
              <a:latin typeface="+mn-lt"/>
              <a:ea typeface="+mn-ea"/>
              <a:cs typeface="+mn-cs"/>
            </a:endParaRPr>
          </a:p>
          <a:p>
            <a:pPr marL="0" indent="0" rtl="0">
              <a:buFont typeface="Arial" panose="020B0604020202020204" pitchFamily="34" charset="0"/>
              <a:buNone/>
            </a:pPr>
            <a:r>
              <a:rPr lang="so" sz="1200" b="0" i="0" u="none" strike="noStrike" kern="1200" dirty="0">
                <a:solidFill>
                  <a:srgbClr val="000000"/>
                </a:solidFill>
                <a:highlight>
                  <a:srgbClr val="000000">
                    <a:alpha val="0"/>
                  </a:srgbClr>
                </a:highlight>
                <a:latin typeface="+mn-lt"/>
                <a:ea typeface="+mn-ea"/>
                <a:cs typeface="+mn-cs"/>
              </a:rPr>
              <a:t>Ma jirto hab sax ah ama khalad ah oo lagu dareemo naasahaaga - waa muhiim in la helo hab adiga kugu habboon oo si joogto ah u samee.</a:t>
            </a:r>
            <a:endParaRPr lang="en-AU" dirty="0">
              <a:latin typeface="+mn-lt"/>
            </a:endParaRPr>
          </a:p>
          <a:p>
            <a:endParaRPr lang="en-AU" i="1" strike="sngStrike" dirty="0"/>
          </a:p>
        </p:txBody>
      </p:sp>
      <p:sp>
        <p:nvSpPr>
          <p:cNvPr id="4" name="Slide Number Placeholder 3"/>
          <p:cNvSpPr>
            <a:spLocks noGrp="1"/>
          </p:cNvSpPr>
          <p:nvPr>
            <p:ph type="sldNum" sz="quarter" idx="5"/>
          </p:nvPr>
        </p:nvSpPr>
        <p:spPr/>
        <p:txBody>
          <a:bodyPr/>
          <a:lstStyle/>
          <a:p>
            <a:fld id="{DC62CAA7-A3CB-4B1D-8D5C-AA2B77AFD65D}" type="slidenum">
              <a:rPr lang="en-AU" smtClean="0"/>
              <a:t>17</a:t>
            </a:fld>
            <a:endParaRPr lang="en-AU"/>
          </a:p>
        </p:txBody>
      </p:sp>
    </p:spTree>
    <p:extLst>
      <p:ext uri="{BB962C8B-B14F-4D97-AF65-F5344CB8AC3E}">
        <p14:creationId xmlns:p14="http://schemas.microsoft.com/office/powerpoint/2010/main" val="3792799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Habka kale ee lagu ogaan karo isbeddelada naaska waa iyada oo la baaro naaska labadii sanaba mar.</a:t>
            </a:r>
          </a:p>
          <a:p>
            <a:endParaRPr lang="en-AU" b="1" dirty="0">
              <a:latin typeface="+mn-lt"/>
            </a:endParaRPr>
          </a:p>
          <a:p>
            <a:pPr rtl="0"/>
            <a:r>
              <a:rPr lang="so" sz="1200" b="1" i="0" u="none" strike="noStrike" dirty="0">
                <a:highlight>
                  <a:srgbClr val="000000">
                    <a:alpha val="0"/>
                  </a:srgbClr>
                </a:highlight>
                <a:latin typeface="+mn-lt"/>
              </a:rPr>
              <a:t>Waa maxay baaritanka naasaha?</a:t>
            </a:r>
            <a:endParaRPr lang="en-AU" dirty="0">
              <a:latin typeface="+mn-lt"/>
            </a:endParaRPr>
          </a:p>
          <a:p>
            <a:pPr lvl="0" rtl="0"/>
            <a:r>
              <a:rPr lang="so" sz="1200" b="0" i="0" u="none" strike="noStrike" dirty="0">
                <a:highlight>
                  <a:srgbClr val="000000">
                    <a:alpha val="0"/>
                  </a:srgbClr>
                </a:highlight>
                <a:latin typeface="+mn-lt"/>
              </a:rPr>
              <a:t>Baaritanka naasuhu waa raajada naasaha si loo baaro kansarka naasaha.   Raajada naasaha waa sawirka gudaha naasahaaga.  Waxay ku tusinaysaa isbeddelada aadka u yar adiga ama dhakhtarkaaga ama kalkaalisada inaad dareento ama aragto. </a:t>
            </a:r>
          </a:p>
          <a:p>
            <a:endParaRPr lang="en-AU" b="1" dirty="0">
              <a:latin typeface="+mn-lt"/>
            </a:endParaRPr>
          </a:p>
          <a:p>
            <a:pPr rtl="0"/>
            <a:r>
              <a:rPr lang="so" sz="1200" b="1" i="0" u="none" strike="noStrike" dirty="0">
                <a:highlight>
                  <a:srgbClr val="000000">
                    <a:alpha val="0"/>
                  </a:srgbClr>
                </a:highlight>
                <a:latin typeface="+mn-lt"/>
              </a:rPr>
              <a:t>Goorma ayaa iska qaadaa raajo?</a:t>
            </a:r>
            <a:endParaRPr lang="en-AU" dirty="0">
              <a:latin typeface="+mn-lt"/>
            </a:endParaRPr>
          </a:p>
          <a:p>
            <a:pPr marL="170747" indent="-170747" rtl="0">
              <a:buFont typeface="Arial" panose="020B0604020202020204" pitchFamily="34" charset="0"/>
              <a:buChar char="•"/>
            </a:pPr>
            <a:r>
              <a:rPr lang="so" sz="1200" b="0" i="0" u="none" strike="noStrike" dirty="0">
                <a:highlight>
                  <a:srgbClr val="000000">
                    <a:alpha val="0"/>
                  </a:srgbClr>
                </a:highlight>
                <a:latin typeface="+mn-lt"/>
              </a:rPr>
              <a:t>Haddii aad tahay 50-74 sano jir, waxaad u baahan tahay in </a:t>
            </a:r>
            <a:r>
              <a:rPr lang="so" sz="1200" b="1" i="0" u="none" strike="noStrike" dirty="0">
                <a:highlight>
                  <a:srgbClr val="000000">
                    <a:alpha val="0"/>
                  </a:srgbClr>
                </a:highlight>
                <a:latin typeface="+mn-lt"/>
              </a:rPr>
              <a:t>2-dii sanaba mar lagu saaro raajada naasaha</a:t>
            </a:r>
            <a:r>
              <a:rPr lang="so" sz="1200" b="0" i="0" u="none" strike="noStrike" dirty="0">
                <a:highlight>
                  <a:srgbClr val="000000">
                    <a:alpha val="0"/>
                  </a:srgbClr>
                </a:highlight>
                <a:latin typeface="+mn-lt"/>
              </a:rPr>
              <a:t>. BaaritankaNaasaha Ostraliya waxay kuwan ku bixisaa bilaash haddii aanad lahayn calaamadaha naaska</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Haddii da’ da ay tahay 40-49 jir ama ka weyn tahay 74 sano, waxaad </a:t>
            </a:r>
            <a:r>
              <a:rPr lang="so" sz="1200" b="1" i="0" u="none" strike="noStrike" dirty="0">
                <a:highlight>
                  <a:srgbClr val="000000">
                    <a:alpha val="0"/>
                  </a:srgbClr>
                </a:highlight>
                <a:latin typeface="+mn-lt"/>
              </a:rPr>
              <a:t>dooran kartaa in lagu saaro raajada naasaha</a:t>
            </a:r>
            <a:endParaRPr lang="en-AU" dirty="0">
              <a:latin typeface="+mn-lt"/>
            </a:endParaRPr>
          </a:p>
          <a:p>
            <a:pPr marL="170747" indent="-170747" rtl="0">
              <a:buFont typeface="Arial" panose="020B0604020202020204" pitchFamily="34" charset="0"/>
              <a:buChar char="•"/>
            </a:pPr>
            <a:r>
              <a:rPr lang="so" sz="1200" b="0" i="0" u="none" strike="noStrike" dirty="0">
                <a:highlight>
                  <a:srgbClr val="000000">
                    <a:alpha val="0"/>
                  </a:srgbClr>
                </a:highlight>
                <a:latin typeface="+mn-lt"/>
              </a:rPr>
              <a:t>Haddii aad ka yar tahay 40, dhakhtarkaagu wuxuu ka codsan karaa in lagu saaro raajada naasaha haddii ay u maleynayaan inaad u baahan tahay, ama haddii qof kale oo qoyskaaga ah uu ku dhacay kansarka naasaha</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Raajada naasaha waxa la samayn karaa oo keliya laga bilaabo da'da 35 jir.</a:t>
            </a:r>
          </a:p>
          <a:p>
            <a:pPr lvl="0"/>
            <a:endParaRPr lang="en-AU" dirty="0">
              <a:latin typeface="+mn-lt"/>
            </a:endParaRPr>
          </a:p>
          <a:p>
            <a:pPr rtl="0"/>
            <a:r>
              <a:rPr lang="so" sz="1200" b="1" i="0" u="none" strike="noStrike" dirty="0">
                <a:highlight>
                  <a:srgbClr val="000000">
                    <a:alpha val="0"/>
                  </a:srgbClr>
                </a:highlight>
                <a:latin typeface="+mn-lt"/>
              </a:rPr>
              <a:t>Sideen u ballansan karaa ballanta baaritaanka naaska? </a:t>
            </a:r>
          </a:p>
          <a:p>
            <a:pPr rtl="0"/>
            <a:r>
              <a:rPr lang="so" sz="1200" b="0" i="0" u="none" strike="noStrike" dirty="0">
                <a:highlight>
                  <a:srgbClr val="000000">
                    <a:alpha val="0"/>
                  </a:srgbClr>
                </a:highlight>
                <a:latin typeface="+mn-lt"/>
              </a:rPr>
              <a:t>Si aad ballan baaritaan naasaha ah u qabsato, ka wac BaaritankaNaasaha Ostraliya 13 20 50. Lambarkan ayaa kugu xiri doona adeega BaaritankaNaasaha ee deegaankaaga. </a:t>
            </a:r>
          </a:p>
          <a:p>
            <a:pPr rtl="0"/>
            <a:r>
              <a:rPr lang="so" sz="1200" b="0" i="0" u="none" strike="noStrike" dirty="0">
                <a:highlight>
                  <a:srgbClr val="000000">
                    <a:alpha val="0"/>
                  </a:srgbClr>
                </a:highlight>
                <a:latin typeface="+mn-lt"/>
              </a:rPr>
              <a:t>Waxa kale oo aad ballan ka qabsan kartaa onlaynka www.breastscreen.org.au</a:t>
            </a:r>
          </a:p>
          <a:p>
            <a:endParaRPr lang="en-AU" b="1" dirty="0">
              <a:latin typeface="+mn-lt"/>
            </a:endParaRPr>
          </a:p>
          <a:p>
            <a:pPr rtl="0"/>
            <a:r>
              <a:rPr lang="so" sz="1200" b="1" i="0" u="none" strike="noStrike" dirty="0">
                <a:highlight>
                  <a:srgbClr val="000000">
                    <a:alpha val="0"/>
                  </a:srgbClr>
                </a:highlight>
                <a:latin typeface="+mn-lt"/>
              </a:rPr>
              <a:t>Ma u baahan tahay turjubaan?</a:t>
            </a:r>
          </a:p>
          <a:p>
            <a:pPr rtl="0"/>
            <a:r>
              <a:rPr lang="so" sz="1200" b="0" i="0" u="none" strike="noStrike" dirty="0">
                <a:highlight>
                  <a:srgbClr val="000000">
                    <a:alpha val="0"/>
                  </a:srgbClr>
                </a:highlight>
                <a:latin typeface="+mn-lt"/>
              </a:rPr>
              <a:t>Haddii aad u baahan tahay turjubaan, ka wac Adeegga Turjumaada (TIS National) 131 450 ka oo codso in lagugu xiro BaaritankaNaasaha ee gobolkaaga/dhulkaaga.</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18</a:t>
            </a:fld>
            <a:endParaRPr lang="en-AU"/>
          </a:p>
        </p:txBody>
      </p:sp>
    </p:spTree>
    <p:extLst>
      <p:ext uri="{BB962C8B-B14F-4D97-AF65-F5344CB8AC3E}">
        <p14:creationId xmlns:p14="http://schemas.microsoft.com/office/powerpoint/2010/main" val="1397439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Waa maxay sababta ay muhiim u tahay in aad sameeyso baaritanka naasaha? </a:t>
            </a:r>
          </a:p>
          <a:p>
            <a:pPr defTabSz="910651" rtl="0">
              <a:defRPr/>
            </a:pPr>
            <a:r>
              <a:rPr lang="so" sz="1200" b="0" i="0" u="none" strike="noStrike" dirty="0">
                <a:highlight>
                  <a:srgbClr val="000000">
                    <a:alpha val="0"/>
                  </a:srgbClr>
                </a:highlight>
                <a:latin typeface="+mn-lt"/>
              </a:rPr>
              <a:t>Baarista naasaha ee joogtada ah waxaa lagu ogaada kansarrada intooda badan waqti hore waxayna ka hortagaan dhimashada. </a:t>
            </a:r>
            <a:endParaRPr lang="en-AU" b="1" dirty="0">
              <a:latin typeface="+mn-lt"/>
            </a:endParaRPr>
          </a:p>
          <a:p>
            <a:pPr rtl="0"/>
            <a:r>
              <a:rPr lang="so" sz="1200" b="0" i="0" u="none" strike="noStrike" dirty="0">
                <a:highlight>
                  <a:srgbClr val="000000">
                    <a:alpha val="0"/>
                  </a:srgbClr>
                </a:highlight>
                <a:latin typeface="+mn-lt"/>
              </a:rPr>
              <a:t>Haddii kansarka naaska waqti hore la ogaado, waxay u badan tahay inuu yaraado oo si guul leh loo daweeyo. </a:t>
            </a:r>
          </a:p>
          <a:p>
            <a:pPr rtl="0"/>
            <a:r>
              <a:rPr lang="so" sz="1200" b="0" i="0" u="none" strike="noStrike" dirty="0">
                <a:highlight>
                  <a:srgbClr val="000000">
                    <a:alpha val="0"/>
                  </a:srgbClr>
                </a:highlight>
                <a:latin typeface="+mn-lt"/>
              </a:rPr>
              <a:t>Tani waxay kaa caawinaysaa inaad mar kale caafimaad hesho oo aad ku raaxaysato noloshaada iyo qoyskaaga.</a:t>
            </a:r>
          </a:p>
          <a:p>
            <a:endParaRPr lang="en-AU" dirty="0">
              <a:latin typeface="+mn-lt"/>
            </a:endParaRPr>
          </a:p>
          <a:p>
            <a:pPr rtl="0"/>
            <a:r>
              <a:rPr lang="so" sz="1200" b="1" i="0" u="none" strike="noStrike" dirty="0">
                <a:highlight>
                  <a:srgbClr val="000000">
                    <a:alpha val="0"/>
                  </a:srgbClr>
                </a:highlight>
                <a:latin typeface="+mn-lt"/>
              </a:rPr>
              <a:t>Haddii aad wax isbeddel ah ku aragto naasahaaga, u tag dhakhtarkaaga ama kalkaalisadaada sida ugu dhakhsaha badan ee aad awooddo.  </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19</a:t>
            </a:fld>
            <a:endParaRPr lang="en-AU"/>
          </a:p>
        </p:txBody>
      </p:sp>
    </p:spTree>
    <p:extLst>
      <p:ext uri="{BB962C8B-B14F-4D97-AF65-F5344CB8AC3E}">
        <p14:creationId xmlns:p14="http://schemas.microsoft.com/office/powerpoint/2010/main" val="896406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Baaritaanka kansarka mindhicirku waa baaritaan lagu hubiyo kansarka mindhicirkaaga.</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20</a:t>
            </a:fld>
            <a:endParaRPr lang="en-AU"/>
          </a:p>
        </p:txBody>
      </p:sp>
    </p:spTree>
    <p:extLst>
      <p:ext uri="{BB962C8B-B14F-4D97-AF65-F5344CB8AC3E}">
        <p14:creationId xmlns:p14="http://schemas.microsoft.com/office/powerpoint/2010/main" val="28185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o" sz="1200" b="1" i="0" u="none" strike="noStrike" dirty="0">
                <a:solidFill>
                  <a:srgbClr val="000000"/>
                </a:solidFill>
                <a:highlight>
                  <a:srgbClr val="000000">
                    <a:alpha val="0"/>
                  </a:srgbClr>
                </a:highlight>
                <a:latin typeface="+mn-lt"/>
              </a:rPr>
              <a:t>Jirkayga. Caafimaadkayga. </a:t>
            </a:r>
            <a:r>
              <a:rPr lang="so" sz="1200" b="0" i="0" u="none" strike="noStrike" dirty="0">
                <a:solidFill>
                  <a:srgbClr val="000000"/>
                </a:solidFill>
                <a:highlight>
                  <a:srgbClr val="000000">
                    <a:alpha val="0"/>
                  </a:srgbClr>
                </a:highlight>
                <a:latin typeface="+mn-lt"/>
              </a:rPr>
              <a:t>waa qalab waxbarasho oo lagu caawiyo ururada iyo barayaashu si ay xogta caafimaadka ugu gudbiyaan haweenka ka soo jeeda asal ahaan soogalootiga iyo qaxootiga. Waxa kale oo ay dhiirigelisaa in dumarka lagala hadlo caafimaadkooda. </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rPr>
              <a:t>Qalabku waa bandhigyo taxane ah oo sii fidaaya kuna saabsan mawduucyo caafimaad oo muhiim ah, sida nolol caafimaad qabta, caafimaadka dhanka shucuurta ah, xilliga caadada ay joogsaneyso ama caafimaadka galmada.</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rPr>
              <a:t>Booqo jeanhailes.org.au si aad u hesho macluumaad dheeraad ah iyo liiska bandhigyada la heli karo ee Ingiriisiga iyo luqadaha kale.</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3</a:t>
            </a:fld>
            <a:endParaRPr lang="en-AU"/>
          </a:p>
        </p:txBody>
      </p:sp>
    </p:spTree>
    <p:extLst>
      <p:ext uri="{BB962C8B-B14F-4D97-AF65-F5344CB8AC3E}">
        <p14:creationId xmlns:p14="http://schemas.microsoft.com/office/powerpoint/2010/main" val="196319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Waa maxay mindhicirku?</a:t>
            </a:r>
          </a:p>
          <a:p>
            <a:pPr rtl="0"/>
            <a:r>
              <a:rPr lang="so" sz="1200" b="0" i="0" u="none" strike="noStrike" dirty="0">
                <a:highlight>
                  <a:srgbClr val="000000">
                    <a:alpha val="0"/>
                  </a:srgbClr>
                </a:highlight>
                <a:latin typeface="+mn-lt"/>
              </a:rPr>
              <a:t>Mindhicirku waa qayb ka mid ah </a:t>
            </a:r>
            <a:r>
              <a:rPr lang="so" sz="1200" b="1" i="0" u="none" strike="noStrike" dirty="0">
                <a:highlight>
                  <a:srgbClr val="000000">
                    <a:alpha val="0"/>
                  </a:srgbClr>
                </a:highlight>
                <a:latin typeface="+mn-lt"/>
              </a:rPr>
              <a:t>hab-dhiska dheefshiidka*</a:t>
            </a:r>
            <a:r>
              <a:rPr lang="so" sz="1200" b="0" i="0" u="none" strike="noStrike" dirty="0">
                <a:highlight>
                  <a:srgbClr val="000000">
                    <a:alpha val="0"/>
                  </a:srgbClr>
                </a:highlight>
                <a:latin typeface="+mn-lt"/>
              </a:rPr>
              <a:t>. Mindhicirku waa tuubada cuntada ka soo qaada calooshaada una sii gudbisa futada, halkaas oo aad ka xarto.</a:t>
            </a:r>
          </a:p>
          <a:p>
            <a:endParaRPr lang="en-AU" dirty="0">
              <a:latin typeface="+mn-lt"/>
            </a:endParaRPr>
          </a:p>
          <a:p>
            <a:pPr defTabSz="910651" rtl="0">
              <a:defRPr/>
            </a:pPr>
            <a:r>
              <a:rPr lang="so" sz="1200" b="1" i="0" u="none" strike="noStrike" dirty="0">
                <a:highlight>
                  <a:srgbClr val="000000">
                    <a:alpha val="0"/>
                  </a:srgbClr>
                </a:highlight>
                <a:latin typeface="+mn-lt"/>
              </a:rPr>
              <a:t>Waa maxay kansarka mindhicirku?</a:t>
            </a:r>
          </a:p>
          <a:p>
            <a:pPr defTabSz="910651" rtl="0">
              <a:defRPr/>
            </a:pPr>
            <a:r>
              <a:rPr lang="so" sz="1200" b="0" i="0" u="none" strike="noStrike" dirty="0">
                <a:highlight>
                  <a:srgbClr val="000000">
                    <a:alpha val="0"/>
                  </a:srgbClr>
                </a:highlight>
                <a:latin typeface="+mn-lt"/>
              </a:rPr>
              <a:t>Kansarka mindhicirku waa kansar ku dhaco mindhicirkaaga. Waa kansar ku badan Ostraliya wayna fududahay in la daweeyo haddii </a:t>
            </a:r>
            <a:r>
              <a:rPr lang="so" sz="1200" b="1" i="0" u="none" strike="noStrike" dirty="0">
                <a:highlight>
                  <a:srgbClr val="000000">
                    <a:alpha val="0"/>
                  </a:srgbClr>
                </a:highlight>
                <a:latin typeface="+mn-lt"/>
              </a:rPr>
              <a:t>waqti hore</a:t>
            </a:r>
            <a:r>
              <a:rPr lang="so" sz="1200" b="0" i="0" u="none" strike="noStrike" dirty="0">
                <a:highlight>
                  <a:srgbClr val="000000">
                    <a:alpha val="0"/>
                  </a:srgbClr>
                </a:highlight>
                <a:latin typeface="+mn-lt"/>
              </a:rPr>
              <a:t> la ogaado. </a:t>
            </a:r>
          </a:p>
          <a:p>
            <a:pPr defTabSz="910651" rtl="0">
              <a:defRPr/>
            </a:pPr>
            <a:r>
              <a:rPr lang="so" sz="1200" b="0" i="0" u="none" strike="noStrike" dirty="0">
                <a:highlight>
                  <a:srgbClr val="000000">
                    <a:alpha val="0"/>
                  </a:srgbClr>
                </a:highlight>
                <a:latin typeface="+mn-lt"/>
              </a:rPr>
              <a:t>Baaritaanka ayaa ah habka ugu wanaagsan ee lagu ogaan karo kansarka mindhicirka waqti hore. </a:t>
            </a:r>
          </a:p>
          <a:p>
            <a:pPr defTabSz="910651">
              <a:defRPr/>
            </a:pPr>
            <a:endParaRPr lang="en-AU" dirty="0">
              <a:latin typeface="+mn-lt"/>
            </a:endParaRPr>
          </a:p>
          <a:p>
            <a:pPr rtl="0"/>
            <a:r>
              <a:rPr lang="so" sz="1200" b="0" i="0" u="none" strike="noStrike" dirty="0">
                <a:highlight>
                  <a:srgbClr val="000000">
                    <a:alpha val="0"/>
                  </a:srgbClr>
                </a:highlight>
                <a:latin typeface="+mn-lt"/>
              </a:rPr>
              <a:t>*</a:t>
            </a:r>
            <a:r>
              <a:rPr lang="so" sz="1200" b="0" i="1" u="none" strike="noStrike" dirty="0">
                <a:highlight>
                  <a:srgbClr val="000000">
                    <a:alpha val="0"/>
                  </a:srgbClr>
                </a:highlight>
                <a:latin typeface="+mn-lt"/>
              </a:rPr>
              <a:t>Qoraal ku socota fududeeyaha: isticmaal sawirka haddii aad rabto inaad si kooban u sharaxdo habka-dhiska dheefshiidka.</a:t>
            </a:r>
            <a:endParaRPr lang="en-AU" dirty="0">
              <a:latin typeface="+mn-lt"/>
            </a:endParaRP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21</a:t>
            </a:fld>
            <a:endParaRPr lang="en-AU"/>
          </a:p>
        </p:txBody>
      </p:sp>
    </p:spTree>
    <p:extLst>
      <p:ext uri="{BB962C8B-B14F-4D97-AF65-F5344CB8AC3E}">
        <p14:creationId xmlns:p14="http://schemas.microsoft.com/office/powerpoint/2010/main" val="2773977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Waa maxay baaritaanka mindhicirku?</a:t>
            </a:r>
          </a:p>
          <a:p>
            <a:pPr rtl="0"/>
            <a:r>
              <a:rPr lang="so" sz="1200" b="0" i="0" u="none" strike="noStrike" dirty="0">
                <a:highlight>
                  <a:srgbClr val="000000">
                    <a:alpha val="0"/>
                  </a:srgbClr>
                </a:highlight>
                <a:latin typeface="+mn-lt"/>
              </a:rPr>
              <a:t>Baaritaanka mindhicirku wuxuu hubiyaa dhiiga ku jira xarkaaga, taasoo noqon karta calaamad hore oo kansarka mindhicirka ah.</a:t>
            </a:r>
            <a:endParaRPr lang="en-AU" dirty="0">
              <a:latin typeface="+mn-lt"/>
            </a:endParaRPr>
          </a:p>
          <a:p>
            <a:pPr defTabSz="910651" rtl="0">
              <a:defRPr/>
            </a:pPr>
            <a:r>
              <a:rPr lang="so" sz="1200" b="0" i="0" u="none" strike="noStrike" dirty="0">
                <a:highlight>
                  <a:srgbClr val="000000">
                    <a:alpha val="0"/>
                  </a:srgbClr>
                </a:highlight>
                <a:latin typeface="+mn-lt"/>
              </a:rPr>
              <a:t>Baaritaanka waxaa loo soo diraa gurigaaga waana kuu fududahay inaad sameyso. </a:t>
            </a:r>
          </a:p>
          <a:p>
            <a:endParaRPr lang="en-AU" dirty="0">
              <a:latin typeface="+mn-lt"/>
            </a:endParaRPr>
          </a:p>
          <a:p>
            <a:pPr rtl="0"/>
            <a:r>
              <a:rPr lang="so" sz="1200" b="1" i="0" u="none" strike="noStrike" dirty="0">
                <a:highlight>
                  <a:srgbClr val="000000">
                    <a:alpha val="0"/>
                  </a:srgbClr>
                </a:highlight>
                <a:latin typeface="+mn-lt"/>
              </a:rPr>
              <a:t>Goorma ayaan u baahanahay inaan sameeyo baaritaanka mindhicirka?</a:t>
            </a:r>
            <a:endParaRPr lang="en-AU" dirty="0">
              <a:latin typeface="+mn-lt"/>
            </a:endParaRPr>
          </a:p>
          <a:p>
            <a:pPr lvl="0" rtl="0"/>
            <a:r>
              <a:rPr lang="so" sz="1200" b="0" i="0" u="none" strike="noStrike" dirty="0">
                <a:highlight>
                  <a:srgbClr val="000000">
                    <a:alpha val="0"/>
                  </a:srgbClr>
                </a:highlight>
                <a:latin typeface="+mn-lt"/>
              </a:rPr>
              <a:t>Waxaad u baahan tahay inaad samayso baaritaanka laga bilaabo da'da </a:t>
            </a:r>
            <a:r>
              <a:rPr lang="so" sz="1200" b="1" i="0" u="none" strike="noStrike" dirty="0">
                <a:highlight>
                  <a:srgbClr val="000000">
                    <a:alpha val="0"/>
                  </a:srgbClr>
                </a:highlight>
                <a:latin typeface="+mn-lt"/>
              </a:rPr>
              <a:t>50</a:t>
            </a:r>
            <a:r>
              <a:rPr lang="so" sz="1200" b="0" i="0" u="none" strike="noStrike" dirty="0">
                <a:highlight>
                  <a:srgbClr val="000000">
                    <a:alpha val="0"/>
                  </a:srgbClr>
                </a:highlight>
                <a:latin typeface="+mn-lt"/>
              </a:rPr>
              <a:t>. Waxaadna u baahan tahay inaad sameyso </a:t>
            </a:r>
            <a:r>
              <a:rPr lang="so" sz="1200" b="1" i="0" u="none" strike="noStrike" dirty="0">
                <a:highlight>
                  <a:srgbClr val="000000">
                    <a:alpha val="0"/>
                  </a:srgbClr>
                </a:highlight>
                <a:latin typeface="+mn-lt"/>
              </a:rPr>
              <a:t>2dii sanoba mar ilaa aad ka gaarayso da’da 74</a:t>
            </a:r>
            <a:r>
              <a:rPr lang="so" sz="1200" b="0" i="0" u="none" strike="noStrike" dirty="0">
                <a:highlight>
                  <a:srgbClr val="000000">
                    <a:alpha val="0"/>
                  </a:srgbClr>
                </a:highlight>
                <a:latin typeface="+mn-lt"/>
              </a:rPr>
              <a:t>.</a:t>
            </a:r>
            <a:endParaRPr lang="en-AU" sz="1200" b="1" i="0" u="none" strike="noStrike" dirty="0">
              <a:highlight>
                <a:srgbClr val="000000">
                  <a:alpha val="0"/>
                </a:srgbClr>
              </a:highlight>
              <a:latin typeface="+mn-lt"/>
            </a:endParaRPr>
          </a:p>
          <a:p>
            <a:pPr lvl="0" rtl="0"/>
            <a:endParaRPr lang="so" sz="1200" b="0" i="0" u="none" strike="noStrike" dirty="0">
              <a:highlight>
                <a:srgbClr val="000000">
                  <a:alpha val="0"/>
                </a:srgbClr>
              </a:highlight>
              <a:latin typeface="Calibri"/>
            </a:endParaRPr>
          </a:p>
        </p:txBody>
      </p:sp>
      <p:sp>
        <p:nvSpPr>
          <p:cNvPr id="4" name="Slide Number Placeholder 3"/>
          <p:cNvSpPr>
            <a:spLocks noGrp="1"/>
          </p:cNvSpPr>
          <p:nvPr>
            <p:ph type="sldNum" sz="quarter" idx="5"/>
          </p:nvPr>
        </p:nvSpPr>
        <p:spPr/>
        <p:txBody>
          <a:bodyPr/>
          <a:lstStyle/>
          <a:p>
            <a:fld id="{DC62CAA7-A3CB-4B1D-8D5C-AA2B77AFD65D}" type="slidenum">
              <a:rPr lang="en-AU" smtClean="0"/>
              <a:t>22</a:t>
            </a:fld>
            <a:endParaRPr lang="en-AU"/>
          </a:p>
        </p:txBody>
      </p:sp>
    </p:spTree>
    <p:extLst>
      <p:ext uri="{BB962C8B-B14F-4D97-AF65-F5344CB8AC3E}">
        <p14:creationId xmlns:p14="http://schemas.microsoft.com/office/powerpoint/2010/main" val="1476438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Sideen ku helaa baaritaanka?</a:t>
            </a:r>
            <a:endParaRPr lang="en-AU" dirty="0">
              <a:latin typeface="+mn-lt"/>
            </a:endParaRPr>
          </a:p>
          <a:p>
            <a:pPr lvl="0" rtl="0"/>
            <a:r>
              <a:rPr lang="so" sz="1200" b="0" i="0" u="none" strike="noStrike" dirty="0">
                <a:highlight>
                  <a:srgbClr val="000000">
                    <a:alpha val="0"/>
                  </a:srgbClr>
                </a:highlight>
                <a:latin typeface="+mn-lt"/>
              </a:rPr>
              <a:t>Baaritaanka waxaa lagugu soo diraa ciwaanka gurigaaga labadii sanaba mar markaad 50 jirsato.</a:t>
            </a:r>
          </a:p>
          <a:p>
            <a:pPr lvl="0" rtl="0"/>
            <a:r>
              <a:rPr lang="so" sz="1200" b="0" i="0" u="none" strike="noStrike" dirty="0">
                <a:highlight>
                  <a:srgbClr val="000000">
                    <a:alpha val="0"/>
                  </a:srgbClr>
                </a:highlight>
                <a:latin typeface="+mn-lt"/>
              </a:rPr>
              <a:t>Haddii aad heli waydo baaritaanka, wac </a:t>
            </a:r>
            <a:r>
              <a:rPr lang="so" sz="1200" b="1" i="0" u="none" strike="noStrike" dirty="0">
                <a:highlight>
                  <a:srgbClr val="000000">
                    <a:alpha val="0"/>
                  </a:srgbClr>
                </a:highlight>
                <a:latin typeface="+mn-lt"/>
              </a:rPr>
              <a:t>Banaamijka Qaranka ee Baaritaanka Kansarka Mindhicirka 1800 627 701</a:t>
            </a:r>
            <a:r>
              <a:rPr lang="so" sz="1200" b="0" i="0" u="none" strike="noStrike" dirty="0">
                <a:highlight>
                  <a:srgbClr val="000000">
                    <a:alpha val="0"/>
                  </a:srgbClr>
                </a:highlight>
                <a:latin typeface="+mn-lt"/>
              </a:rPr>
              <a:t> ama la hadal dhakhtarkaaga ama kalkaalisadaada.</a:t>
            </a:r>
          </a:p>
          <a:p>
            <a:endParaRPr lang="en-AU" b="1" dirty="0">
              <a:latin typeface="+mn-lt"/>
            </a:endParaRPr>
          </a:p>
          <a:p>
            <a:pPr rtl="0"/>
            <a:r>
              <a:rPr lang="so" sz="1200" b="1" i="0" u="none" strike="noStrike" dirty="0">
                <a:highlight>
                  <a:srgbClr val="000000">
                    <a:alpha val="0"/>
                  </a:srgbClr>
                </a:highlight>
                <a:latin typeface="+mn-lt"/>
              </a:rPr>
              <a:t>Sideen ku ogaan karaa waxaan sameeyo?</a:t>
            </a:r>
          </a:p>
          <a:p>
            <a:pPr rtl="0"/>
            <a:r>
              <a:rPr lang="so" sz="1200" b="0" i="0" u="none" strike="noStrike" dirty="0">
                <a:highlight>
                  <a:srgbClr val="000000">
                    <a:alpha val="0"/>
                  </a:srgbClr>
                </a:highlight>
                <a:latin typeface="+mn-lt"/>
              </a:rPr>
              <a:t>Marka baaritaanka gurigaaga soo gaaro, waxa la socdaa tilmaamo ku tusaya sida saxda ah ee aad samayn lahayd. </a:t>
            </a:r>
          </a:p>
          <a:p>
            <a:pPr rtl="0"/>
            <a:r>
              <a:rPr lang="so" sz="1200" b="0" i="0" u="none" strike="noStrike" dirty="0">
                <a:highlight>
                  <a:srgbClr val="000000">
                    <a:alpha val="0"/>
                  </a:srgbClr>
                </a:highlight>
                <a:latin typeface="+mn-lt"/>
              </a:rPr>
              <a:t>Way fududahay in baaritaanka lagu sameeyo guriga. </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23</a:t>
            </a:fld>
            <a:endParaRPr lang="en-AU"/>
          </a:p>
        </p:txBody>
      </p:sp>
    </p:spTree>
    <p:extLst>
      <p:ext uri="{BB962C8B-B14F-4D97-AF65-F5344CB8AC3E}">
        <p14:creationId xmlns:p14="http://schemas.microsoft.com/office/powerpoint/2010/main" val="3608824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Kansarka mindhicirku inta badan ma laha calaamado marxaladaha hore. </a:t>
            </a:r>
          </a:p>
          <a:p>
            <a:pPr rtl="0"/>
            <a:r>
              <a:rPr lang="so" sz="1200" b="0" i="0" u="none" strike="noStrike" dirty="0">
                <a:highlight>
                  <a:srgbClr val="000000">
                    <a:alpha val="0"/>
                  </a:srgbClr>
                </a:highlight>
                <a:latin typeface="+mn-lt"/>
              </a:rPr>
              <a:t>Taasi waa sababta ay muhiim u tahay inaad isla markiiba aragto dhakhtarkaaga ama kalkaalisadaada haddii aad aragto mid ka </a:t>
            </a:r>
            <a:r>
              <a:rPr lang="so" sz="1200" b="1" i="0" u="none" strike="noStrike" dirty="0">
                <a:highlight>
                  <a:srgbClr val="000000">
                    <a:alpha val="0"/>
                  </a:srgbClr>
                </a:highlight>
                <a:latin typeface="+mn-lt"/>
              </a:rPr>
              <a:t>mid </a:t>
            </a:r>
            <a:r>
              <a:rPr lang="so" sz="1200" b="0" i="0" u="none" strike="noStrike" dirty="0">
                <a:highlight>
                  <a:srgbClr val="000000">
                    <a:alpha val="0"/>
                  </a:srgbClr>
                </a:highlight>
                <a:latin typeface="+mn-lt"/>
              </a:rPr>
              <a:t>ah isbeddeladan:</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Dhiiga xarkaaga ku jiro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Xarkaaga oo noqday mid ka duwan sida caadiga ah, sida mid adag, dabacsan ama qaab ka duwan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Aad ayaad uu daalan tahay mana garanaysid sababta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Miisaankaaga ayaa hoos u dhacaya mana garanaysid sababta</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Calool xanuun ayaa kuu haya ama waxaad dareemi kartaa kuus. </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24</a:t>
            </a:fld>
            <a:endParaRPr lang="en-AU"/>
          </a:p>
        </p:txBody>
      </p:sp>
    </p:spTree>
    <p:extLst>
      <p:ext uri="{BB962C8B-B14F-4D97-AF65-F5344CB8AC3E}">
        <p14:creationId xmlns:p14="http://schemas.microsoft.com/office/powerpoint/2010/main" val="1670322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Maxaan samayn karaa si mindhicirkeygu uu u caafimaad qabo?</a:t>
            </a:r>
          </a:p>
          <a:p>
            <a:pPr rtl="0"/>
            <a:r>
              <a:rPr lang="so" sz="1200" b="0" i="0" u="none" strike="noStrike" dirty="0">
                <a:highlight>
                  <a:srgbClr val="000000">
                    <a:alpha val="0"/>
                  </a:srgbClr>
                </a:highlight>
                <a:latin typeface="+mn-lt"/>
              </a:rPr>
              <a:t>Waxaad mindhicirkaagu ka dhigi kartaa mid caafimaad qabo haddii aad:</a:t>
            </a:r>
          </a:p>
          <a:p>
            <a:pPr marL="170747" indent="-170747" defTabSz="910651" rtl="0">
              <a:buFont typeface="Arial" panose="020B0604020202020204" pitchFamily="34" charset="0"/>
              <a:buChar char="•"/>
              <a:defRPr/>
            </a:pPr>
            <a:r>
              <a:rPr lang="so" sz="1200" b="0" i="0" u="none" strike="noStrike" dirty="0">
                <a:highlight>
                  <a:srgbClr val="000000">
                    <a:alpha val="0"/>
                  </a:srgbClr>
                </a:highlight>
                <a:latin typeface="+mn-lt"/>
              </a:rPr>
              <a:t>sigaar aadan cabbin</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Ilaaliso miisaan caafimaad leh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cunto cunno ay ku badan tahay xargaha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khamriga iska ilaalisid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biyo badan aad cabto</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jimicsi joogto ah sameyso</a:t>
            </a:r>
          </a:p>
          <a:p>
            <a:pPr marL="170747" indent="-170747" rtl="0">
              <a:buFont typeface="Arial" panose="020B0604020202020204" pitchFamily="34" charset="0"/>
              <a:buChar char="•"/>
            </a:pPr>
            <a:r>
              <a:rPr lang="en-US" sz="1200" b="0" i="0" u="none" strike="noStrike" dirty="0">
                <a:highlight>
                  <a:srgbClr val="000000">
                    <a:alpha val="0"/>
                  </a:srgbClr>
                </a:highlight>
                <a:latin typeface="+mn-lt"/>
              </a:rPr>
              <a:t>l</a:t>
            </a:r>
            <a:r>
              <a:rPr lang="so" sz="1200" b="0" i="0" u="none" strike="noStrike" dirty="0">
                <a:highlight>
                  <a:srgbClr val="000000">
                    <a:alpha val="0"/>
                  </a:srgbClr>
                </a:highlight>
                <a:latin typeface="+mn-lt"/>
              </a:rPr>
              <a:t>abadii sanoba mar aad sameeyso baaritaanada kadib markaad 50 sano jirsato. </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25</a:t>
            </a:fld>
            <a:endParaRPr lang="en-AU"/>
          </a:p>
        </p:txBody>
      </p:sp>
    </p:spTree>
    <p:extLst>
      <p:ext uri="{BB962C8B-B14F-4D97-AF65-F5344CB8AC3E}">
        <p14:creationId xmlns:p14="http://schemas.microsoft.com/office/powerpoint/2010/main" val="653431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Waa maxay baaritaanka caafimaadka galmada?</a:t>
            </a:r>
          </a:p>
          <a:p>
            <a:pPr rtl="0"/>
            <a:r>
              <a:rPr lang="so" sz="1200" b="0" i="0" u="none" strike="noStrike" dirty="0">
                <a:highlight>
                  <a:srgbClr val="000000">
                    <a:alpha val="0"/>
                  </a:srgbClr>
                </a:highlight>
                <a:latin typeface="+mn-lt"/>
              </a:rPr>
              <a:t>Baaritaanka caafimaadka galmo waa booqasho dhakhtarkaaga ama kalkaalisadaada si aad: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ugala hadasho galmo badbaado leh </a:t>
            </a:r>
          </a:p>
          <a:p>
            <a:pPr marL="170747" indent="-170747" defTabSz="910651" rtl="0">
              <a:buFont typeface="Arial" panose="020B0604020202020204" pitchFamily="34" charset="0"/>
              <a:buChar char="•"/>
              <a:defRPr/>
            </a:pPr>
            <a:r>
              <a:rPr lang="so" sz="1200" b="0" i="0" u="none" strike="noStrike" dirty="0">
                <a:highlight>
                  <a:srgbClr val="000000">
                    <a:alpha val="0"/>
                  </a:srgbClr>
                </a:highlight>
                <a:latin typeface="+mn-lt"/>
              </a:rPr>
              <a:t>kala hadal xuquuqdaada marka aad qof xiriir la leedahay</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kala hadal xaqa aad u leedahay inaad go'aansato inaad ama aanad doonayn inaad uur yeelato</a:t>
            </a:r>
            <a:endParaRPr lang="en-AU" b="1" dirty="0">
              <a:latin typeface="+mn-lt"/>
            </a:endParaRPr>
          </a:p>
          <a:p>
            <a:pPr marL="170747" indent="-170747" rtl="0">
              <a:buFont typeface="Arial" panose="020B0604020202020204" pitchFamily="34" charset="0"/>
              <a:buChar char="•"/>
            </a:pPr>
            <a:r>
              <a:rPr lang="so" sz="1200" b="0" i="0" u="none" strike="noStrike" dirty="0">
                <a:highlight>
                  <a:srgbClr val="000000">
                    <a:alpha val="0"/>
                  </a:srgbClr>
                </a:highlight>
                <a:latin typeface="+mn-lt"/>
              </a:rPr>
              <a:t>kala hadal nooca ka hortagga uurka ee aad isticmaali karto haddii aadan rabin inaad uur yeelato</a:t>
            </a:r>
          </a:p>
          <a:p>
            <a:pPr marL="170747" indent="-170747" defTabSz="910651" rtl="0">
              <a:buFont typeface="Arial" panose="020B0604020202020204" pitchFamily="34" charset="0"/>
              <a:buChar char="•"/>
              <a:defRPr/>
            </a:pPr>
            <a:r>
              <a:rPr lang="so" sz="1200" b="0" i="0" u="none" strike="noStrike" dirty="0">
                <a:highlight>
                  <a:srgbClr val="000000">
                    <a:alpha val="0"/>
                  </a:srgbClr>
                </a:highlight>
                <a:latin typeface="+mn-lt"/>
              </a:rPr>
              <a:t>qaado baaritaanka farjiga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iska baar caabuqyada galmada lagu kala qaado (STIs). </a:t>
            </a:r>
          </a:p>
          <a:p>
            <a:endParaRPr lang="en-AU" b="1" dirty="0">
              <a:latin typeface="+mn-lt"/>
            </a:endParaRPr>
          </a:p>
          <a:p>
            <a:pPr rtl="0"/>
            <a:r>
              <a:rPr lang="so" sz="1200" b="1" i="0" u="none" strike="noStrike" dirty="0">
                <a:highlight>
                  <a:srgbClr val="000000">
                    <a:alpha val="0"/>
                  </a:srgbClr>
                </a:highlight>
                <a:latin typeface="+mn-lt"/>
              </a:rPr>
              <a:t>Goorma ayaad u baahan tahay inaad iska hubiso caafimaadka galmada?</a:t>
            </a:r>
          </a:p>
          <a:p>
            <a:pPr rtl="0"/>
            <a:r>
              <a:rPr lang="so" sz="1200" b="0" i="0" u="none" strike="noStrike" dirty="0">
                <a:highlight>
                  <a:srgbClr val="000000">
                    <a:alpha val="0"/>
                  </a:srgbClr>
                </a:highlight>
                <a:latin typeface="+mn-lt"/>
              </a:rPr>
              <a:t>Waxaa jira sababo badan oo loo sameeyo baaritaanka caafimaadka galmada:</a:t>
            </a:r>
          </a:p>
          <a:p>
            <a:pPr marL="227663" indent="-227663" defTabSz="910651" rtl="0">
              <a:buFont typeface="Arial" panose="020B0604020202020204" pitchFamily="34" charset="0"/>
              <a:buChar char="•"/>
              <a:defRPr/>
            </a:pPr>
            <a:r>
              <a:rPr lang="so" sz="1200" b="0" i="0" u="none" strike="noStrike" dirty="0">
                <a:highlight>
                  <a:srgbClr val="000000">
                    <a:alpha val="0"/>
                  </a:srgbClr>
                </a:highlight>
                <a:latin typeface="+mn-lt"/>
              </a:rPr>
              <a:t>Waxaad bilaabaysaa xiriir galmo oo cusub</a:t>
            </a:r>
          </a:p>
          <a:p>
            <a:pPr marL="227663" indent="-227663" defTabSz="910651" rtl="0">
              <a:buFont typeface="Arial" panose="020B0604020202020204" pitchFamily="34" charset="0"/>
              <a:buChar char="•"/>
              <a:defRPr/>
            </a:pPr>
            <a:r>
              <a:rPr lang="so" sz="1200" b="0" i="0" u="none" strike="noStrike" dirty="0">
                <a:highlight>
                  <a:srgbClr val="000000">
                    <a:alpha val="0"/>
                  </a:srgbClr>
                </a:highlight>
                <a:latin typeface="+mn-lt"/>
              </a:rPr>
              <a:t>Waxaad samaysay galmo aan la ilaalin.  Galmada aan la ilaalin, ama aan badbaadada lahayn, waa galmo aan lahayn cinjir ama go'yaal loo isticmaalo afka iyo siilka dhexdooda (lakab khafiif ah oo cinjir ah)</a:t>
            </a:r>
          </a:p>
          <a:p>
            <a:pPr marL="227663" indent="-227663" defTabSz="910651" rtl="0">
              <a:buFont typeface="Arial" panose="020B0604020202020204" pitchFamily="34" charset="0"/>
              <a:buChar char="•"/>
              <a:defRPr/>
            </a:pPr>
            <a:r>
              <a:rPr lang="so" sz="1200" b="0" i="0" u="none" strike="noStrike" dirty="0">
                <a:highlight>
                  <a:srgbClr val="000000">
                    <a:alpha val="0"/>
                  </a:srgbClr>
                </a:highlight>
                <a:latin typeface="+mn-lt"/>
              </a:rPr>
              <a:t>Cinjirkii ayaa dilaacay ama ka dhacay  xilliga galmada</a:t>
            </a:r>
          </a:p>
          <a:p>
            <a:pPr marL="227663" indent="-227663" rtl="0">
              <a:buFont typeface="Arial" panose="020B0604020202020204" pitchFamily="34" charset="0"/>
              <a:buChar char="•"/>
            </a:pPr>
            <a:r>
              <a:rPr lang="so" sz="1200" b="0" i="0" u="none" strike="noStrike" dirty="0">
                <a:highlight>
                  <a:srgbClr val="000000">
                    <a:alpha val="0"/>
                  </a:srgbClr>
                </a:highlight>
                <a:latin typeface="+mn-lt"/>
              </a:rPr>
              <a:t>Waxaad u maleyneysaa inaad qabto STI</a:t>
            </a:r>
          </a:p>
          <a:p>
            <a:pPr marL="227663" indent="-227663" rtl="0">
              <a:buFont typeface="Arial" panose="020B0604020202020204" pitchFamily="34" charset="0"/>
              <a:buChar char="•"/>
            </a:pPr>
            <a:r>
              <a:rPr lang="so" sz="1200" b="0" i="0" u="none" strike="noStrike" dirty="0">
                <a:highlight>
                  <a:srgbClr val="000000">
                    <a:alpha val="0"/>
                  </a:srgbClr>
                </a:highlight>
                <a:latin typeface="+mn-lt"/>
              </a:rPr>
              <a:t>Lammaanahaagu wuxuu u galmoodaa dad kale</a:t>
            </a:r>
          </a:p>
          <a:p>
            <a:pPr marL="227663" indent="-227663" rtl="0">
              <a:buFont typeface="Arial" panose="020B0604020202020204" pitchFamily="34" charset="0"/>
              <a:buChar char="•"/>
            </a:pPr>
            <a:r>
              <a:rPr lang="so" sz="1200" b="0" i="0" u="none" strike="noStrike" dirty="0">
                <a:highlight>
                  <a:srgbClr val="000000">
                    <a:alpha val="0"/>
                  </a:srgbClr>
                </a:highlight>
                <a:latin typeface="+mn-lt"/>
              </a:rPr>
              <a:t>Waxaad galmo la samaysay in ka badan hal qof</a:t>
            </a:r>
          </a:p>
          <a:p>
            <a:pPr marL="227663" indent="-227663" rtl="0">
              <a:buFont typeface="Arial" panose="020B0604020202020204" pitchFamily="34" charset="0"/>
              <a:buChar char="•"/>
            </a:pPr>
            <a:r>
              <a:rPr lang="so" sz="1200" b="0" i="0" u="none" strike="noStrike" dirty="0">
                <a:highlight>
                  <a:srgbClr val="000000">
                    <a:alpha val="0"/>
                  </a:srgbClr>
                </a:highlight>
                <a:latin typeface="+mn-lt"/>
              </a:rPr>
              <a:t>Waxaad irbado la wadaagtaa dad kale marka aad isticmaalayso daroogo, ama aad tattoo samaynayso ama daloolinayso jirkaaga. </a:t>
            </a:r>
          </a:p>
          <a:p>
            <a:r>
              <a:rPr lang="en-AU" dirty="0">
                <a:latin typeface="+mn-lt"/>
              </a:rPr>
              <a:t> </a:t>
            </a:r>
          </a:p>
          <a:p>
            <a:pPr defTabSz="910651" rtl="0">
              <a:defRPr/>
            </a:pPr>
            <a:r>
              <a:rPr lang="so" sz="1200" b="0" i="0" u="none" strike="noStrike" dirty="0">
                <a:highlight>
                  <a:srgbClr val="000000">
                    <a:alpha val="0"/>
                  </a:srgbClr>
                </a:highlight>
                <a:latin typeface="+mn-lt"/>
              </a:rPr>
              <a:t>Haddii aad galmo sameyneyso, waxaad u baahan tahay inaad si </a:t>
            </a:r>
            <a:r>
              <a:rPr lang="so" sz="1200" b="1" i="0" u="none" strike="noStrike" dirty="0">
                <a:highlight>
                  <a:srgbClr val="000000">
                    <a:alpha val="0"/>
                  </a:srgbClr>
                </a:highlight>
                <a:latin typeface="+mn-lt"/>
              </a:rPr>
              <a:t>joogto </a:t>
            </a:r>
            <a:r>
              <a:rPr lang="so" sz="1200" b="0" i="0" u="none" strike="noStrike" dirty="0">
                <a:highlight>
                  <a:srgbClr val="000000">
                    <a:alpha val="0"/>
                  </a:srgbClr>
                </a:highlight>
                <a:latin typeface="+mn-lt"/>
              </a:rPr>
              <a:t>ah u sameeyso baaritaanka caafimaadka galmada.</a:t>
            </a:r>
          </a:p>
          <a:p>
            <a:pPr marL="0" marR="0" lvl="0" indent="0" algn="l" defTabSz="914400" rtl="0" eaLnBrk="1" fontAlgn="auto" latinLnBrk="0" hangingPunct="1">
              <a:lnSpc>
                <a:spcPct val="100000"/>
              </a:lnSpc>
              <a:spcBef>
                <a:spcPct val="0"/>
              </a:spcBef>
              <a:spcAft>
                <a:spcPct val="0"/>
              </a:spcAft>
              <a:buClrTx/>
              <a:buSzTx/>
              <a:buFontTx/>
              <a:buNone/>
              <a:defRPr/>
            </a:pPr>
            <a:r>
              <a:rPr lang="so" sz="1200" b="1" i="0" u="none" strike="noStrike" dirty="0">
                <a:highlight>
                  <a:srgbClr val="000000">
                    <a:alpha val="0"/>
                  </a:srgbClr>
                </a:highlight>
                <a:latin typeface="+mn-lt"/>
              </a:rPr>
              <a:t>Waxaa laga yaabaa inaad dareento walwal ku saabsan baaritaanka caafimaadka galmada, laakiin dhakhaatiirta iyo kalkaaliyayaasha caafimaadkaaga ayey u jooga inay kugu caawiyaan. </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27</a:t>
            </a:fld>
            <a:endParaRPr lang="en-AU"/>
          </a:p>
        </p:txBody>
      </p:sp>
    </p:spTree>
    <p:extLst>
      <p:ext uri="{BB962C8B-B14F-4D97-AF65-F5344CB8AC3E}">
        <p14:creationId xmlns:p14="http://schemas.microsoft.com/office/powerpoint/2010/main" val="2272093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so" sz="1200" b="1" i="0" u="none" strike="noStrike" dirty="0">
                <a:highlight>
                  <a:srgbClr val="000000">
                    <a:alpha val="0"/>
                  </a:srgbClr>
                </a:highlight>
                <a:latin typeface="+mn-lt"/>
              </a:rPr>
              <a:t>STIs waa caabuqyo aad qaadi karto markaad galmo samayso. </a:t>
            </a:r>
            <a:r>
              <a:rPr lang="so" sz="1200" b="0" i="0" u="none" strike="noStrike" dirty="0">
                <a:highlight>
                  <a:srgbClr val="000000">
                    <a:alpha val="0"/>
                  </a:srgbClr>
                </a:highlight>
                <a:latin typeface="+mn-lt"/>
              </a:rPr>
              <a:t>STIs waxay u taagan yihiin infekshannada galmada lagu kala qaado.</a:t>
            </a:r>
          </a:p>
          <a:p>
            <a:pPr defTabSz="910651" rtl="0">
              <a:defRPr/>
            </a:pPr>
            <a:r>
              <a:rPr lang="so" sz="1200" b="0" i="0" u="none" strike="noStrike" dirty="0">
                <a:highlight>
                  <a:srgbClr val="000000">
                    <a:alpha val="0"/>
                  </a:srgbClr>
                </a:highlight>
                <a:latin typeface="+mn-lt"/>
              </a:rPr>
              <a:t>STIs wey ku badan yihiin aduunka oo dhan. Waxaa jira STIs badan oo kala duwan, sida:</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koox fayras oo xubinta taranka ah </a:t>
            </a:r>
          </a:p>
          <a:p>
            <a:pPr marL="170747" indent="-170747" rtl="0">
              <a:buFont typeface="Arial" panose="020B0604020202020204" pitchFamily="34" charset="0"/>
              <a:buChar char="•"/>
            </a:pPr>
            <a:r>
              <a:rPr lang="en-US" sz="1200" b="0" i="0" u="none" strike="noStrike" dirty="0">
                <a:highlight>
                  <a:srgbClr val="000000">
                    <a:alpha val="0"/>
                  </a:srgbClr>
                </a:highlight>
                <a:latin typeface="+mn-lt"/>
              </a:rPr>
              <a:t>k</a:t>
            </a:r>
            <a:r>
              <a:rPr lang="so" sz="1200" b="0" i="0" u="none" strike="noStrike" dirty="0">
                <a:highlight>
                  <a:srgbClr val="000000">
                    <a:alpha val="0"/>
                  </a:srgbClr>
                </a:highlight>
                <a:latin typeface="+mn-lt"/>
              </a:rPr>
              <a:t>alamiidiya</a:t>
            </a:r>
          </a:p>
          <a:p>
            <a:pPr marL="170747" indent="-170747" rtl="0">
              <a:buFont typeface="Arial" panose="020B0604020202020204" pitchFamily="34" charset="0"/>
              <a:buChar char="•"/>
            </a:pPr>
            <a:r>
              <a:rPr lang="en-US" sz="1200" b="0" i="0" u="none" strike="noStrike" dirty="0">
                <a:highlight>
                  <a:srgbClr val="000000">
                    <a:alpha val="0"/>
                  </a:srgbClr>
                </a:highlight>
                <a:latin typeface="+mn-lt"/>
              </a:rPr>
              <a:t>j</a:t>
            </a:r>
            <a:r>
              <a:rPr lang="so" sz="1200" b="0" i="0" u="none" strike="noStrike" dirty="0">
                <a:highlight>
                  <a:srgbClr val="000000">
                    <a:alpha val="0"/>
                  </a:srgbClr>
                </a:highlight>
                <a:latin typeface="+mn-lt"/>
              </a:rPr>
              <a:t>abtada</a:t>
            </a:r>
          </a:p>
          <a:p>
            <a:pPr marL="170747" indent="-170747" rtl="0">
              <a:buFont typeface="Arial" panose="020B0604020202020204" pitchFamily="34" charset="0"/>
              <a:buChar char="•"/>
            </a:pPr>
            <a:r>
              <a:rPr lang="en-US" sz="1200" b="0" i="0" u="none" strike="noStrike" dirty="0">
                <a:highlight>
                  <a:srgbClr val="000000">
                    <a:alpha val="0"/>
                  </a:srgbClr>
                </a:highlight>
                <a:latin typeface="+mn-lt"/>
              </a:rPr>
              <a:t>w</a:t>
            </a:r>
            <a:r>
              <a:rPr lang="so" sz="1200" b="0" i="0" u="none" strike="noStrike" dirty="0">
                <a:highlight>
                  <a:srgbClr val="000000">
                    <a:alpha val="0"/>
                  </a:srgbClr>
                </a:highlight>
                <a:latin typeface="+mn-lt"/>
              </a:rPr>
              <a:t>araabowga</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cagaarshowga B iyo C</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HIV. </a:t>
            </a:r>
          </a:p>
          <a:p>
            <a:pPr marL="170747" indent="-170747">
              <a:buFont typeface="Arial" panose="020B0604020202020204" pitchFamily="34" charset="0"/>
              <a:buChar char="•"/>
            </a:pPr>
            <a:endParaRPr lang="en-AU" dirty="0">
              <a:latin typeface="+mn-lt"/>
            </a:endParaRPr>
          </a:p>
          <a:p>
            <a:pPr rtl="0"/>
            <a:r>
              <a:rPr lang="so" sz="1200" b="1" i="0" u="none" strike="noStrike" dirty="0">
                <a:highlight>
                  <a:srgbClr val="000000">
                    <a:alpha val="0"/>
                  </a:srgbClr>
                </a:highlight>
                <a:latin typeface="+mn-lt"/>
              </a:rPr>
              <a:t>Sideen ku qaadi karaa STI?</a:t>
            </a:r>
          </a:p>
          <a:p>
            <a:pPr defTabSz="910651" rtl="0">
              <a:defRPr/>
            </a:pPr>
            <a:r>
              <a:rPr lang="so" sz="1200" b="0" i="0" u="none" strike="noStrike" dirty="0">
                <a:highlight>
                  <a:srgbClr val="000000">
                    <a:alpha val="0"/>
                  </a:srgbClr>
                </a:highlight>
                <a:latin typeface="+mn-lt"/>
              </a:rPr>
              <a:t>Waxaad qaadi kartaa STI haddii aad:</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galmo aan la ilaalin la samayso nin ama naag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afkaaga saarto guska ama xubinta taranka</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taabato guska, xubinta taranka haweenka, ama futada si wada jir ah</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taabato dareeraha jirka qof kale.</a:t>
            </a:r>
          </a:p>
          <a:p>
            <a:pPr defTabSz="910651">
              <a:defRPr/>
            </a:pPr>
            <a:endParaRPr lang="en-AU" dirty="0">
              <a:latin typeface="+mn-lt"/>
            </a:endParaRPr>
          </a:p>
          <a:p>
            <a:pPr lvl="0" rtl="0"/>
            <a:r>
              <a:rPr lang="so" sz="1200" b="1" i="0" u="none" strike="noStrike" dirty="0">
                <a:highlight>
                  <a:srgbClr val="000000">
                    <a:alpha val="0"/>
                  </a:srgbClr>
                </a:highlight>
                <a:latin typeface="+mn-lt"/>
              </a:rPr>
              <a:t>Haddii STIs aan la daweyn, waxay awoodaan:</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keenan cun cun iyo xanuun</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dumarka ku adkeeyan in ay caruur dhalaan</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keena dhibaatooyin caafimaad oo socon kara waqti dheer.</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28</a:t>
            </a:fld>
            <a:endParaRPr lang="en-AU"/>
          </a:p>
        </p:txBody>
      </p:sp>
    </p:spTree>
    <p:extLst>
      <p:ext uri="{BB962C8B-B14F-4D97-AF65-F5344CB8AC3E}">
        <p14:creationId xmlns:p14="http://schemas.microsoft.com/office/powerpoint/2010/main" val="1264185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so" sz="1200" b="1" i="0" u="none" strike="noStrike" dirty="0">
                <a:highlight>
                  <a:srgbClr val="000000">
                    <a:alpha val="0"/>
                  </a:srgbClr>
                </a:highlight>
                <a:latin typeface="+mn-lt"/>
              </a:rPr>
              <a:t>Ma ogaan kartid adigoo eegaya qofka haddii uu qabo STI. Xitaa haddii qofku uu u muuqdo mid xoog badan oo caafimaad qaba, weli wuu qabi karaa STI oo u gudbin karaa qof kale.</a:t>
            </a:r>
          </a:p>
          <a:p>
            <a:pPr defTabSz="910651" rtl="0">
              <a:defRPr/>
            </a:pPr>
            <a:r>
              <a:rPr lang="so" sz="1200" b="0" i="0" u="none" strike="noStrike" dirty="0">
                <a:highlight>
                  <a:srgbClr val="000000">
                    <a:alpha val="0"/>
                  </a:srgbClr>
                </a:highlight>
                <a:latin typeface="+mn-lt"/>
              </a:rPr>
              <a:t>Waa suurtogal in aad qabtid STI oo aadan ka warqabin. </a:t>
            </a:r>
          </a:p>
          <a:p>
            <a:endParaRPr lang="en-AU" dirty="0">
              <a:latin typeface="+mn-lt"/>
            </a:endParaRPr>
          </a:p>
          <a:p>
            <a:pPr rtl="0"/>
            <a:r>
              <a:rPr lang="so" sz="1200" b="1" i="0" u="none" strike="noStrike" dirty="0">
                <a:highlight>
                  <a:srgbClr val="000000">
                    <a:alpha val="0"/>
                  </a:srgbClr>
                </a:highlight>
                <a:latin typeface="+mn-lt"/>
              </a:rPr>
              <a:t>Mararka qaarkood waxaa jira calaamado muujinaya in adiga ama qof kale uu qaabo STI. </a:t>
            </a:r>
          </a:p>
          <a:p>
            <a:pPr rtl="0"/>
            <a:r>
              <a:rPr lang="so" sz="1200" b="0" i="0" u="none" strike="noStrike" dirty="0">
                <a:highlight>
                  <a:srgbClr val="000000">
                    <a:alpha val="0"/>
                  </a:srgbClr>
                </a:highlight>
                <a:latin typeface="+mn-lt"/>
              </a:rPr>
              <a:t>Calaamadaha suurtagalka ah waxaa ka mid ah:</a:t>
            </a:r>
          </a:p>
          <a:p>
            <a:pPr marL="227663" indent="-227663" rtl="0">
              <a:buFont typeface="Arial" panose="020B0604020202020204" pitchFamily="34" charset="0"/>
              <a:buChar char="•"/>
            </a:pPr>
            <a:r>
              <a:rPr lang="so" sz="1200" b="0" i="0" u="none" strike="noStrike" dirty="0">
                <a:highlight>
                  <a:srgbClr val="000000">
                    <a:alpha val="0"/>
                  </a:srgbClr>
                </a:highlight>
                <a:latin typeface="+mn-lt"/>
              </a:rPr>
              <a:t>nabarrada, maqaar fiiqan ama cun cunka guska, xubinta taranka, futada ama afka</a:t>
            </a:r>
          </a:p>
          <a:p>
            <a:pPr marL="227663" indent="-227663" rtl="0">
              <a:buFont typeface="Arial" panose="020B0604020202020204" pitchFamily="34" charset="0"/>
              <a:buChar char="•"/>
            </a:pPr>
            <a:r>
              <a:rPr lang="so" sz="1200" b="0" i="0" u="none" strike="noStrike" dirty="0">
                <a:highlight>
                  <a:srgbClr val="000000">
                    <a:alpha val="0"/>
                  </a:srgbClr>
                </a:highlight>
                <a:latin typeface="+mn-lt"/>
              </a:rPr>
              <a:t>dareere aan caadi ahayn oo ka soo baxaya guska, xubinta taranka haweenka ama dabada </a:t>
            </a:r>
          </a:p>
          <a:p>
            <a:pPr marL="227663" indent="-227663" rtl="0">
              <a:buFont typeface="Arial" panose="020B0604020202020204" pitchFamily="34" charset="0"/>
              <a:buChar char="•"/>
            </a:pPr>
            <a:r>
              <a:rPr lang="so" sz="1200" b="0" i="0" u="none" strike="noStrike" dirty="0">
                <a:highlight>
                  <a:srgbClr val="000000">
                    <a:alpha val="0"/>
                  </a:srgbClr>
                </a:highlight>
                <a:latin typeface="+mn-lt"/>
              </a:rPr>
              <a:t>xubinta taranka haweenka ama siilka ayaa u muuqda mid ah casaan, xanuun, cuncun ama ur xun ka soo baxaya </a:t>
            </a:r>
          </a:p>
          <a:p>
            <a:pPr marL="227663" indent="-227663" rtl="0">
              <a:buFont typeface="Arial" panose="020B0604020202020204" pitchFamily="34" charset="0"/>
              <a:buChar char="•"/>
            </a:pPr>
            <a:r>
              <a:rPr lang="so" sz="1200" b="0" i="0" u="none" strike="noStrike" dirty="0">
                <a:highlight>
                  <a:srgbClr val="000000">
                    <a:alpha val="0"/>
                  </a:srgbClr>
                </a:highlight>
                <a:latin typeface="+mn-lt"/>
              </a:rPr>
              <a:t>kuuskuus guska, bishimaha siilka, siilka ama futada</a:t>
            </a:r>
          </a:p>
          <a:p>
            <a:pPr marL="227663" indent="-227663" rtl="0">
              <a:buFont typeface="Arial" panose="020B0604020202020204" pitchFamily="34" charset="0"/>
              <a:buChar char="•"/>
            </a:pPr>
            <a:r>
              <a:rPr lang="so" sz="1200" b="0" i="0" u="none" strike="noStrike" dirty="0">
                <a:highlight>
                  <a:srgbClr val="000000">
                    <a:alpha val="0"/>
                  </a:srgbClr>
                </a:highlight>
                <a:latin typeface="+mn-lt"/>
              </a:rPr>
              <a:t>xanuun ama dhiigbaxa xilliga galmada </a:t>
            </a:r>
          </a:p>
          <a:p>
            <a:pPr marL="227663" indent="-227663" rtl="0">
              <a:buFont typeface="Arial" panose="020B0604020202020204" pitchFamily="34" charset="0"/>
              <a:buChar char="•"/>
            </a:pPr>
            <a:r>
              <a:rPr lang="so" sz="1200" b="0" i="0" u="none" strike="noStrike" dirty="0">
                <a:highlight>
                  <a:srgbClr val="000000">
                    <a:alpha val="0"/>
                  </a:srgbClr>
                </a:highlight>
                <a:latin typeface="+mn-lt"/>
              </a:rPr>
              <a:t>xanuun marka aad kadineyso.</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29</a:t>
            </a:fld>
            <a:endParaRPr lang="en-AU"/>
          </a:p>
        </p:txBody>
      </p:sp>
    </p:spTree>
    <p:extLst>
      <p:ext uri="{BB962C8B-B14F-4D97-AF65-F5344CB8AC3E}">
        <p14:creationId xmlns:p14="http://schemas.microsoft.com/office/powerpoint/2010/main" val="834233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so" sz="1200" b="1" i="0" u="none" strike="noStrike" dirty="0">
                <a:highlight>
                  <a:srgbClr val="000000">
                    <a:alpha val="0"/>
                  </a:srgbClr>
                </a:highlight>
                <a:latin typeface="+mn-lt"/>
              </a:rPr>
              <a:t>Haddii aad u malaynayso inaad caabuq qabto, waxaad u baahan tahay in lagu baaro.  </a:t>
            </a:r>
          </a:p>
          <a:p>
            <a:pPr defTabSz="910651" rtl="0">
              <a:defRPr/>
            </a:pPr>
            <a:r>
              <a:rPr lang="so" sz="1200" b="0" i="0" u="none" strike="noStrike" dirty="0">
                <a:highlight>
                  <a:srgbClr val="000000">
                    <a:alpha val="0"/>
                  </a:srgbClr>
                </a:highlight>
                <a:latin typeface="+mn-lt"/>
              </a:rPr>
              <a:t>Baaritaannada HIV, cagaarshow iyo STIs waa kuwo fudud, bilaash ah oo ammaan ah in la sameeyo. </a:t>
            </a:r>
          </a:p>
          <a:p>
            <a:pPr defTabSz="910651" rtl="0">
              <a:defRPr/>
            </a:pPr>
            <a:r>
              <a:rPr lang="so" sz="1200" b="0" i="0" u="none" strike="noStrike" dirty="0">
                <a:highlight>
                  <a:srgbClr val="000000">
                    <a:alpha val="0"/>
                  </a:srgbClr>
                </a:highlight>
                <a:latin typeface="+mn-lt"/>
              </a:rPr>
              <a:t>Haddii baaritaanku sheego inaad caabuq qabto, waxaad isla markiiba bilaabi kartaa daaweyn. Tani waxay kaa caawin doontaa inaad dhakhso caafimaadid waxayna kaa joojinaysaa inaad caabuqa uu gudbiso qof kale.</a:t>
            </a:r>
          </a:p>
          <a:p>
            <a:endParaRPr lang="en-AU" b="1" dirty="0">
              <a:latin typeface="+mn-lt"/>
            </a:endParaRPr>
          </a:p>
          <a:p>
            <a:pPr rtl="0"/>
            <a:r>
              <a:rPr lang="so" sz="1200" b="1" i="0" u="none" strike="noStrike" dirty="0">
                <a:highlight>
                  <a:srgbClr val="000000">
                    <a:alpha val="0"/>
                  </a:srgbClr>
                </a:highlight>
                <a:latin typeface="+mn-lt"/>
              </a:rPr>
              <a:t>Xagee u aadaa baaritaanka STI?</a:t>
            </a:r>
            <a:endParaRPr lang="en-AU" dirty="0">
              <a:latin typeface="+mn-lt"/>
            </a:endParaRPr>
          </a:p>
          <a:p>
            <a:pPr lvl="0" rtl="0"/>
            <a:r>
              <a:rPr lang="so" sz="1200" b="0" i="0" u="none" strike="noStrike" dirty="0">
                <a:highlight>
                  <a:srgbClr val="000000">
                    <a:alpha val="0"/>
                  </a:srgbClr>
                </a:highlight>
                <a:latin typeface="+mn-lt"/>
              </a:rPr>
              <a:t>Waxaa lagugu samayn karaa baaritaanka STI: </a:t>
            </a:r>
          </a:p>
          <a:p>
            <a:pPr marL="170747" indent="-170747" rtl="0">
              <a:buFont typeface="Arial" panose="020B0604020202020204" pitchFamily="34" charset="0"/>
              <a:buChar char="•"/>
            </a:pPr>
            <a:r>
              <a:rPr lang="en-US" sz="1200" b="0" i="0" u="none" strike="noStrike" dirty="0">
                <a:highlight>
                  <a:srgbClr val="000000">
                    <a:alpha val="0"/>
                  </a:srgbClr>
                </a:highlight>
                <a:latin typeface="+mn-lt"/>
              </a:rPr>
              <a:t>r</a:t>
            </a:r>
            <a:r>
              <a:rPr lang="so" sz="1200" b="0" i="0" u="none" strike="noStrike" dirty="0">
                <a:highlight>
                  <a:srgbClr val="000000">
                    <a:alpha val="0"/>
                  </a:srgbClr>
                </a:highlight>
                <a:latin typeface="+mn-lt"/>
              </a:rPr>
              <a:t>ugta caafimaadka deegaankaaga</a:t>
            </a:r>
          </a:p>
          <a:p>
            <a:pPr marL="170747" indent="-170747" rtl="0">
              <a:buFont typeface="Arial" panose="020B0604020202020204" pitchFamily="34" charset="0"/>
              <a:buChar char="•"/>
            </a:pPr>
            <a:r>
              <a:rPr lang="en-US" sz="1200" b="0" i="0" u="none" strike="noStrike" dirty="0">
                <a:highlight>
                  <a:srgbClr val="000000">
                    <a:alpha val="0"/>
                  </a:srgbClr>
                </a:highlight>
                <a:latin typeface="+mn-lt"/>
              </a:rPr>
              <a:t>x</a:t>
            </a:r>
            <a:r>
              <a:rPr lang="so" sz="1200" b="0" i="0" u="none" strike="noStrike" dirty="0">
                <a:highlight>
                  <a:srgbClr val="000000">
                    <a:alpha val="0"/>
                  </a:srgbClr>
                </a:highlight>
                <a:latin typeface="+mn-lt"/>
              </a:rPr>
              <a:t>arunta caafimaadka bulshada ee deegaankaaga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rugta caafimaadka galmada</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rugta qorsheynta qoyska. </a:t>
            </a:r>
          </a:p>
          <a:p>
            <a:endParaRPr lang="en-AU" dirty="0">
              <a:latin typeface="+mn-lt"/>
            </a:endParaRPr>
          </a:p>
          <a:p>
            <a:pPr rtl="0"/>
            <a:r>
              <a:rPr lang="so" sz="1200" b="1" i="0" u="none" strike="noStrike" dirty="0">
                <a:highlight>
                  <a:srgbClr val="000000">
                    <a:alpha val="0"/>
                  </a:srgbClr>
                </a:highlight>
                <a:latin typeface="+mn-lt"/>
              </a:rPr>
              <a:t>Maxaa dhacaya haddii aan xishoodo?</a:t>
            </a:r>
          </a:p>
          <a:p>
            <a:pPr defTabSz="910651" rtl="0">
              <a:defRPr/>
            </a:pPr>
            <a:r>
              <a:rPr lang="so" sz="1200" b="0" i="0" u="none" strike="noStrike" dirty="0">
                <a:highlight>
                  <a:srgbClr val="000000">
                    <a:alpha val="0"/>
                  </a:srgbClr>
                </a:highlight>
                <a:latin typeface="+mn-lt"/>
              </a:rPr>
              <a:t>Haddii aad ka xishoonayso in lagaa baaro STI, xasuusnoow dhakhaatiirta iyo kalkaaliyayaasha:</a:t>
            </a:r>
          </a:p>
          <a:p>
            <a:pPr marL="171450" indent="-171450" defTabSz="910651" rtl="0">
              <a:buFont typeface="Arial" panose="020B0604020202020204" pitchFamily="34" charset="0"/>
              <a:buChar char="•"/>
              <a:defRPr/>
            </a:pPr>
            <a:r>
              <a:rPr lang="so" sz="1200" b="0" i="0" u="none" strike="noStrike" dirty="0">
                <a:highlight>
                  <a:srgbClr val="000000">
                    <a:alpha val="0"/>
                  </a:srgbClr>
                </a:highlight>
                <a:latin typeface="+mn-lt"/>
              </a:rPr>
              <a:t>kuma xukumi doono</a:t>
            </a:r>
          </a:p>
          <a:p>
            <a:pPr marL="171450" indent="-171450" defTabSz="910651" rtl="0">
              <a:buFont typeface="Arial" panose="020B0604020202020204" pitchFamily="34" charset="0"/>
              <a:buChar char="•"/>
              <a:defRPr/>
            </a:pPr>
            <a:r>
              <a:rPr lang="so" sz="1200" b="0" i="0" u="none" strike="noStrike" dirty="0">
                <a:highlight>
                  <a:srgbClr val="000000">
                    <a:alpha val="0"/>
                  </a:srgbClr>
                </a:highlight>
                <a:latin typeface="+mn-lt"/>
              </a:rPr>
              <a:t>Waxey sameeyan baaritaanada maalin kasta waana shaqadooda inay ku daryeelaan </a:t>
            </a:r>
          </a:p>
          <a:p>
            <a:pPr marL="171450" indent="-171450" rtl="0">
              <a:buFont typeface="Arial" panose="020B0604020202020204" pitchFamily="34" charset="0"/>
              <a:buChar char="•"/>
            </a:pPr>
            <a:r>
              <a:rPr lang="so" sz="1200" b="1" i="0" u="none" strike="noStrike" dirty="0">
                <a:highlight>
                  <a:srgbClr val="000000">
                    <a:alpha val="0"/>
                  </a:srgbClr>
                </a:highlight>
                <a:latin typeface="+mn-lt"/>
              </a:rPr>
              <a:t>cidna lama wadaagi doonaan macluumaadkaaga</a:t>
            </a:r>
            <a:r>
              <a:rPr lang="so" sz="1200" b="0" i="0" u="none" strike="noStrike" dirty="0">
                <a:highlight>
                  <a:srgbClr val="000000">
                    <a:alpha val="0"/>
                  </a:srgbClr>
                </a:highlight>
                <a:latin typeface="+mn-lt"/>
              </a:rPr>
              <a:t>.</a:t>
            </a:r>
          </a:p>
          <a:p>
            <a:pPr rtl="0"/>
            <a:r>
              <a:rPr lang="so" sz="1200" b="0" i="0" u="none" strike="noStrike" dirty="0">
                <a:highlight>
                  <a:srgbClr val="000000">
                    <a:alpha val="0"/>
                  </a:srgbClr>
                </a:highlight>
                <a:latin typeface="+mn-lt"/>
              </a:rPr>
              <a:t>Haddii aad ka welwelsan tahay sirtaada, waxaad aadi kartaa rug kale oo aan ahayn dhakhtarkaaga ama kalkaalisadaada caadiga ah.</a:t>
            </a:r>
          </a:p>
          <a:p>
            <a:pPr lvl="0"/>
            <a:endParaRPr lang="en-AU" dirty="0">
              <a:latin typeface="+mn-lt"/>
            </a:endParaRPr>
          </a:p>
          <a:p>
            <a:pPr defTabSz="910651" rtl="0">
              <a:defRPr/>
            </a:pPr>
            <a:r>
              <a:rPr lang="so" sz="1200" b="1" i="0" u="none" strike="noStrike" dirty="0">
                <a:highlight>
                  <a:srgbClr val="000000">
                    <a:alpha val="0"/>
                  </a:srgbClr>
                </a:highlight>
                <a:latin typeface="+mn-lt"/>
              </a:rPr>
              <a:t>Kalamiidiya</a:t>
            </a:r>
          </a:p>
          <a:p>
            <a:pPr defTabSz="910651" rtl="0">
              <a:defRPr/>
            </a:pPr>
            <a:r>
              <a:rPr lang="so" sz="1200" b="0" i="0" u="none" strike="noStrike" dirty="0">
                <a:highlight>
                  <a:srgbClr val="000000">
                    <a:alpha val="0"/>
                  </a:srgbClr>
                </a:highlight>
                <a:latin typeface="+mn-lt"/>
              </a:rPr>
              <a:t>Haweenka da'doodu ka yar tahay 30 sano ee galmo samaynaya waxay u baahan yihiin in kadidooda laga baaro kalamiidiya </a:t>
            </a:r>
            <a:r>
              <a:rPr lang="so" sz="1200" b="1" i="0" u="none" strike="noStrike" dirty="0">
                <a:highlight>
                  <a:srgbClr val="000000">
                    <a:alpha val="0"/>
                  </a:srgbClr>
                </a:highlight>
                <a:latin typeface="+mn-lt"/>
              </a:rPr>
              <a:t>sanad walba</a:t>
            </a:r>
            <a:r>
              <a:rPr lang="so" sz="1200" b="0" i="0" u="none" strike="noStrike" dirty="0">
                <a:highlight>
                  <a:srgbClr val="000000">
                    <a:alpha val="0"/>
                  </a:srgbClr>
                </a:highlight>
                <a:latin typeface="+mn-lt"/>
              </a:rPr>
              <a:t>. </a:t>
            </a:r>
          </a:p>
          <a:p>
            <a:pPr defTabSz="910651" rtl="0">
              <a:defRPr/>
            </a:pPr>
            <a:r>
              <a:rPr lang="so" sz="1200" b="0" i="0" u="none" strike="noStrike" dirty="0">
                <a:highlight>
                  <a:srgbClr val="000000">
                    <a:alpha val="0"/>
                  </a:srgbClr>
                </a:highlight>
                <a:latin typeface="+mn-lt"/>
              </a:rPr>
              <a:t>Kalamiidiya waxay kugu adkeyn kartaa inaad uur yeelato. Inta badan haweenka qabo kalamiidiya ma laha calaamado, markaa ma oga inay qabaan. </a:t>
            </a:r>
          </a:p>
          <a:p>
            <a:pPr defTabSz="910651">
              <a:defRPr/>
            </a:pPr>
            <a:endParaRPr lang="en-AU" dirty="0">
              <a:latin typeface="+mn-lt"/>
            </a:endParaRPr>
          </a:p>
          <a:p>
            <a:pPr lvl="0" rtl="0"/>
            <a:r>
              <a:rPr lang="so" sz="1200" b="0" i="0" u="none" strike="noStrike" dirty="0">
                <a:highlight>
                  <a:srgbClr val="000000">
                    <a:alpha val="0"/>
                  </a:srgbClr>
                </a:highlight>
                <a:latin typeface="+mn-lt"/>
              </a:rPr>
              <a:t>*</a:t>
            </a:r>
            <a:r>
              <a:rPr lang="so" sz="1200" b="0" i="1" u="none" strike="noStrike" dirty="0">
                <a:highlight>
                  <a:srgbClr val="000000">
                    <a:alpha val="0"/>
                  </a:srgbClr>
                </a:highlight>
                <a:latin typeface="+mn-lt"/>
              </a:rPr>
              <a:t> Qoraal ku socota fududeeyaha: tilmaan meelaha baarista caafimaadka galmada laga helayo deegaankaan.</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30</a:t>
            </a:fld>
            <a:endParaRPr lang="en-AU"/>
          </a:p>
        </p:txBody>
      </p:sp>
    </p:spTree>
    <p:extLst>
      <p:ext uri="{BB962C8B-B14F-4D97-AF65-F5344CB8AC3E}">
        <p14:creationId xmlns:p14="http://schemas.microsoft.com/office/powerpoint/2010/main" val="1212795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4 siyaabood oo lagu joojin karo qaadista STI:</a:t>
            </a:r>
            <a:endParaRPr lang="en-AU" dirty="0">
              <a:latin typeface="+mn-lt"/>
            </a:endParaRPr>
          </a:p>
          <a:p>
            <a:pPr marL="227663" indent="-227663" rtl="0">
              <a:buFont typeface="+mj-lt"/>
              <a:buAutoNum type="arabicPeriod"/>
            </a:pPr>
            <a:r>
              <a:rPr lang="so" sz="1200" b="0" i="0" u="none" strike="noStrike" dirty="0">
                <a:highlight>
                  <a:srgbClr val="000000">
                    <a:alpha val="0"/>
                  </a:srgbClr>
                </a:highlight>
                <a:latin typeface="+mn-lt"/>
              </a:rPr>
              <a:t>Samee </a:t>
            </a:r>
            <a:r>
              <a:rPr lang="so" sz="1200" b="1" i="0" u="none" strike="noStrike" dirty="0">
                <a:highlight>
                  <a:srgbClr val="000000">
                    <a:alpha val="0"/>
                  </a:srgbClr>
                </a:highlight>
                <a:latin typeface="+mn-lt"/>
              </a:rPr>
              <a:t>galmo badbaado leh</a:t>
            </a:r>
            <a:r>
              <a:rPr lang="so" sz="1200" b="0" i="0" u="none" strike="noStrike" dirty="0">
                <a:highlight>
                  <a:srgbClr val="000000">
                    <a:alpha val="0"/>
                  </a:srgbClr>
                </a:highlight>
                <a:latin typeface="+mn-lt"/>
              </a:rPr>
              <a:t> - ha u oggolaan in lammaanahaaga shahwadiisa, dhiigga, ama dheecaannada siilka ay galaan jirkaaga. Isticmaal cinjir, cinjirka dumarka ama cinjir loo isticmaalo afka iyo siilka mar kasta oo aad galmo samaynayso, xataa haddii ay caadadaadu kugu dhacadey (caado)</a:t>
            </a:r>
          </a:p>
          <a:p>
            <a:pPr marL="227663" marR="0" lvl="0" indent="-227663" algn="l" defTabSz="914400" rtl="0" eaLnBrk="1" fontAlgn="auto" latinLnBrk="0" hangingPunct="1">
              <a:lnSpc>
                <a:spcPct val="100000"/>
              </a:lnSpc>
              <a:spcBef>
                <a:spcPct val="0"/>
              </a:spcBef>
              <a:spcAft>
                <a:spcPct val="0"/>
              </a:spcAft>
              <a:buClrTx/>
              <a:buSzTx/>
              <a:buFont typeface="+mj-lt"/>
              <a:buAutoNum type="arabicPeriod"/>
              <a:defRPr/>
            </a:pPr>
            <a:r>
              <a:rPr lang="so" sz="1200" b="0" i="0" u="none" strike="noStrike" dirty="0">
                <a:highlight>
                  <a:srgbClr val="000000">
                    <a:alpha val="0"/>
                  </a:srgbClr>
                </a:highlight>
                <a:latin typeface="+mn-lt"/>
              </a:rPr>
              <a:t>Haddii aad galmo samayso, had iyo jeer samee baaritaanada caafimaadka galmada oo joogto ah</a:t>
            </a:r>
            <a:r>
              <a:rPr lang="so" sz="1200" b="1" i="0" u="none" strike="noStrike" dirty="0">
                <a:highlight>
                  <a:srgbClr val="000000">
                    <a:alpha val="0"/>
                  </a:srgbClr>
                </a:highlight>
                <a:latin typeface="+mn-lt"/>
              </a:rPr>
              <a:t> </a:t>
            </a:r>
            <a:endParaRPr lang="en-AU" dirty="0">
              <a:latin typeface="+mn-lt"/>
            </a:endParaRPr>
          </a:p>
          <a:p>
            <a:pPr marL="227663" indent="-227663" rtl="0">
              <a:buFont typeface="+mj-lt"/>
              <a:buAutoNum type="arabicPeriod"/>
            </a:pPr>
            <a:r>
              <a:rPr lang="so" sz="1200" b="0" i="0" u="none" strike="noStrike" dirty="0">
                <a:highlight>
                  <a:srgbClr val="000000">
                    <a:alpha val="0"/>
                  </a:srgbClr>
                </a:highlight>
                <a:latin typeface="+mn-lt"/>
              </a:rPr>
              <a:t>Kahor intaadan galmo la samayn qof cusub, iska hubi caafimaadka galmo oo weydii inay iyaguna baaritaan sameeyaan</a:t>
            </a:r>
          </a:p>
          <a:p>
            <a:pPr marL="227663" marR="0" lvl="0" indent="-227663" algn="l" defTabSz="914400" rtl="0" eaLnBrk="1" fontAlgn="auto" latinLnBrk="0" hangingPunct="1">
              <a:lnSpc>
                <a:spcPct val="100000"/>
              </a:lnSpc>
              <a:spcBef>
                <a:spcPct val="0"/>
              </a:spcBef>
              <a:spcAft>
                <a:spcPct val="0"/>
              </a:spcAft>
              <a:buClrTx/>
              <a:buSzTx/>
              <a:buFont typeface="+mj-lt"/>
              <a:buAutoNum type="arabicPeriod"/>
              <a:defRPr/>
            </a:pPr>
            <a:r>
              <a:rPr lang="so" sz="1200" b="0" i="0" u="none" strike="noStrike" dirty="0">
                <a:highlight>
                  <a:srgbClr val="000000">
                    <a:alpha val="0"/>
                  </a:srgbClr>
                </a:highlight>
                <a:latin typeface="+mn-lt"/>
              </a:rPr>
              <a:t>Hala wadaagin cirbadaha, qalabka tattoo-ga, sakiimaha, ama waxyaabo kale oo laga yaabo inay dhiig qof kale qabaan. </a:t>
            </a:r>
          </a:p>
          <a:p>
            <a:pPr marL="0" indent="0">
              <a:buFont typeface="+mj-lt"/>
              <a:buNone/>
            </a:pPr>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31</a:t>
            </a:fld>
            <a:endParaRPr lang="en-AU"/>
          </a:p>
        </p:txBody>
      </p:sp>
    </p:spTree>
    <p:extLst>
      <p:ext uri="{BB962C8B-B14F-4D97-AF65-F5344CB8AC3E}">
        <p14:creationId xmlns:p14="http://schemas.microsoft.com/office/powerpoint/2010/main" val="41205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Bef>
                <a:spcPts val="996"/>
              </a:spcBef>
            </a:pPr>
            <a:r>
              <a:rPr lang="so" sz="1200" b="1" i="0" u="none" strike="noStrike" dirty="0">
                <a:highlight>
                  <a:srgbClr val="000000">
                    <a:alpha val="0"/>
                  </a:srgbClr>
                </a:highlight>
                <a:latin typeface="+mn-lt"/>
              </a:rPr>
              <a:t>Ku bilow casharka dood kooxeed ku saabsan sida ka qaybgalayaashu u fahmaan ‘caafimaadka’ iyo waxa ay ka-qaybgalayaashu aaminsan yihiin ee ku saabsan caafimaadka iyo xanuunada. </a:t>
            </a:r>
            <a:endParaRPr lang="en-US" sz="1200" b="1" i="0" u="none" strike="noStrike" dirty="0">
              <a:highlight>
                <a:srgbClr val="000000">
                  <a:alpha val="0"/>
                </a:srgbClr>
              </a:highlight>
              <a:latin typeface="+mn-lt"/>
            </a:endParaRPr>
          </a:p>
          <a:p>
            <a:pPr rtl="0">
              <a:lnSpc>
                <a:spcPct val="100000"/>
              </a:lnSpc>
              <a:spcBef>
                <a:spcPts val="996"/>
              </a:spcBef>
            </a:pPr>
            <a:endParaRPr lang="en-AU" sz="1200" dirty="0">
              <a:latin typeface="+mn-lt"/>
            </a:endParaRPr>
          </a:p>
          <a:p>
            <a:pPr rtl="0">
              <a:lnSpc>
                <a:spcPct val="100000"/>
              </a:lnSpc>
              <a:spcBef>
                <a:spcPts val="996"/>
              </a:spcBef>
            </a:pPr>
            <a:r>
              <a:rPr lang="so" sz="1200" b="0" i="0" u="none" strike="noStrike" dirty="0">
                <a:highlight>
                  <a:srgbClr val="000000">
                    <a:alpha val="0"/>
                  </a:srgbClr>
                </a:highlight>
                <a:latin typeface="+mn-lt"/>
              </a:rPr>
              <a:t>Su'aalaha ay tahay in la tixgeliyo*:</a:t>
            </a:r>
          </a:p>
          <a:p>
            <a:pPr marL="170747" indent="-170747" rtl="0">
              <a:lnSpc>
                <a:spcPct val="100000"/>
              </a:lnSpc>
              <a:spcBef>
                <a:spcPts val="996"/>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Waa maxay xanuun? Xaggee ayuu ka yimaada?  Qof kasta ma bukoon karaa?</a:t>
            </a:r>
          </a:p>
          <a:p>
            <a:pPr marL="170747" indent="-170747" rtl="0">
              <a:lnSpc>
                <a:spcPct val="100000"/>
              </a:lnSpc>
              <a:spcBef>
                <a:spcPts val="996"/>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Wax maka sameyn kartaa si aad uga hortagto xanuunada, gaar ahaan kan halista ah sida kansarka?</a:t>
            </a:r>
          </a:p>
          <a:p>
            <a:pPr marL="170747" indent="-170747" rtl="0">
              <a:lnSpc>
                <a:spcPct val="100000"/>
              </a:lnSpc>
              <a:spcBef>
                <a:spcPts val="996"/>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Caafimaadkaagu muhiim ma kuu yahay?</a:t>
            </a:r>
          </a:p>
          <a:p>
            <a:pPr marL="170747" indent="-170747" rtl="0">
              <a:lnSpc>
                <a:spcPct val="100000"/>
              </a:lnSpc>
              <a:spcBef>
                <a:spcPts val="996"/>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Sidee dadku u daryeelaan caafimaadkooda gudaha dalkaaga hooyo?</a:t>
            </a:r>
          </a:p>
          <a:p>
            <a:pPr marL="170747" marR="0" lvl="0" indent="-170747" algn="l" defTabSz="914400" rtl="0" eaLnBrk="1" fontAlgn="auto" latinLnBrk="0" hangingPunct="1">
              <a:lnSpc>
                <a:spcPct val="100000"/>
              </a:lnSpc>
              <a:spcBef>
                <a:spcPts val="996"/>
              </a:spcBef>
              <a:spcAft>
                <a:spcPct val="0"/>
              </a:spcAft>
              <a:buClrTx/>
              <a:buSzTx/>
              <a:buFont typeface="Arial" panose="020B0604020202020204" pitchFamily="34" charset="0"/>
              <a:buChar char="•"/>
              <a:defRPr/>
            </a:pPr>
            <a:r>
              <a:rPr lang="so" sz="1200" b="0" i="0" u="none" strike="noStrike" dirty="0">
                <a:solidFill>
                  <a:srgbClr val="000000"/>
                </a:solidFill>
                <a:highlight>
                  <a:srgbClr val="000000">
                    <a:alpha val="0"/>
                  </a:srgbClr>
                </a:highlight>
                <a:latin typeface="+mn-lt"/>
              </a:rPr>
              <a:t>Maxay ka dhigan tahay inaad daryeesho caafimaadkaaga?</a:t>
            </a:r>
          </a:p>
          <a:p>
            <a:pPr marL="170747" marR="0" lvl="0" indent="-170747" algn="l" defTabSz="914400" rtl="0" eaLnBrk="1" fontAlgn="auto" latinLnBrk="0" hangingPunct="1">
              <a:lnSpc>
                <a:spcPct val="100000"/>
              </a:lnSpc>
              <a:spcBef>
                <a:spcPts val="996"/>
              </a:spcBef>
              <a:spcAft>
                <a:spcPct val="0"/>
              </a:spcAft>
              <a:buClrTx/>
              <a:buSzTx/>
              <a:buFont typeface="Arial" panose="020B0604020202020204" pitchFamily="34" charset="0"/>
              <a:buChar char="•"/>
              <a:defRPr/>
            </a:pPr>
            <a:r>
              <a:rPr lang="so" sz="1200" b="0" i="0" u="none" strike="noStrike" dirty="0">
                <a:solidFill>
                  <a:srgbClr val="000000"/>
                </a:solidFill>
                <a:highlight>
                  <a:srgbClr val="000000">
                    <a:alpha val="0"/>
                  </a:srgbClr>
                </a:highlight>
                <a:latin typeface="+mn-lt"/>
              </a:rPr>
              <a:t>Sideed u daryeeshaa caafimaadkaaga?</a:t>
            </a:r>
          </a:p>
          <a:p>
            <a:pPr marL="170747" indent="-170747" rtl="0">
              <a:lnSpc>
                <a:spcPct val="100000"/>
              </a:lnSpc>
              <a:spcBef>
                <a:spcPts val="996"/>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Ma u tagtaa dhakhtarka ama kalkaalisada keliya marka aad dareento xanuun ama dhibaato? </a:t>
            </a:r>
          </a:p>
          <a:p>
            <a:pPr marL="170747" indent="-170747" rtl="0">
              <a:lnSpc>
                <a:spcPct val="100000"/>
              </a:lnSpc>
              <a:spcBef>
                <a:spcPts val="996"/>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Ugu horeyn wax miya jira aad sameyso si AADAN u xanuunsan? </a:t>
            </a:r>
          </a:p>
          <a:p>
            <a:pPr marL="170747" indent="-170747" rtl="0">
              <a:lnSpc>
                <a:spcPct val="100000"/>
              </a:lnSpc>
              <a:spcBef>
                <a:spcPts val="996"/>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Ma ogtahay inay jiraan waxyaabo aad sameyn karto si aad uga hortagto xanuunka?</a:t>
            </a:r>
            <a:br>
              <a:rPr lang="so" sz="1200" b="0" i="0" u="none" strike="noStrike" dirty="0">
                <a:solidFill>
                  <a:srgbClr val="000000"/>
                </a:solidFill>
                <a:highlight>
                  <a:srgbClr val="000000">
                    <a:alpha val="0"/>
                  </a:srgbClr>
                </a:highlight>
                <a:latin typeface="+mn-lt"/>
              </a:rPr>
            </a:br>
            <a:endParaRPr lang="en-AU" sz="1200" dirty="0">
              <a:solidFill>
                <a:srgbClr val="000000"/>
              </a:solidFill>
              <a:latin typeface="+mn-lt"/>
            </a:endParaRPr>
          </a:p>
          <a:p>
            <a:pPr rtl="0">
              <a:lnSpc>
                <a:spcPct val="100000"/>
              </a:lnSpc>
            </a:pPr>
            <a:r>
              <a:rPr lang="so" sz="1200" b="0" i="1" u="none" strike="noStrike" dirty="0">
                <a:solidFill>
                  <a:srgbClr val="000000"/>
                </a:solidFill>
                <a:highlight>
                  <a:srgbClr val="000000">
                    <a:alpha val="0"/>
                  </a:srgbClr>
                </a:highlight>
                <a:latin typeface="+mn-lt"/>
              </a:rPr>
              <a:t>*Qoraal ku socota fududeeyaha: xulo dhowr su'aalood si aad u hogaamiso dood kooban.</a:t>
            </a:r>
            <a:endParaRPr lang="en-AU" sz="1200" u="none" dirty="0">
              <a:latin typeface="+mn-lt"/>
            </a:endParaRPr>
          </a:p>
          <a:p>
            <a:endParaRPr lang="en-AU" dirty="0">
              <a:latin typeface="+mn-lt"/>
            </a:endParaRPr>
          </a:p>
        </p:txBody>
      </p:sp>
      <p:sp>
        <p:nvSpPr>
          <p:cNvPr id="4" name="Slide Number Placeholder 3"/>
          <p:cNvSpPr>
            <a:spLocks noGrp="1"/>
          </p:cNvSpPr>
          <p:nvPr>
            <p:ph type="sldNum" sz="quarter" idx="5"/>
          </p:nvPr>
        </p:nvSpPr>
        <p:spPr/>
        <p:txBody>
          <a:bodyPr/>
          <a:lstStyle/>
          <a:p>
            <a:fld id="{DC62CAA7-A3CB-4B1D-8D5C-AA2B77AFD65D}" type="slidenum">
              <a:rPr lang="en-AU" smtClean="0"/>
              <a:t>4</a:t>
            </a:fld>
            <a:endParaRPr lang="en-AU"/>
          </a:p>
        </p:txBody>
      </p:sp>
    </p:spTree>
    <p:extLst>
      <p:ext uri="{BB962C8B-B14F-4D97-AF65-F5344CB8AC3E}">
        <p14:creationId xmlns:p14="http://schemas.microsoft.com/office/powerpoint/2010/main" val="3041920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so" sz="1200" b="0" i="0" u="none" strike="noStrike" dirty="0">
                <a:highlight>
                  <a:srgbClr val="000000">
                    <a:alpha val="0"/>
                  </a:srgbClr>
                </a:highlight>
                <a:latin typeface="+mn-lt"/>
              </a:rPr>
              <a:t>Haddii adiga ama qoyskaagu aad u baahan tihiin inaad aragtid dhakhtar, isla markaaba ballan samayso waayo waxay qaadan kartaa dhawr maalmood ka hor inta aanu dhakhtarku ku arkin. </a:t>
            </a:r>
          </a:p>
          <a:p>
            <a:pPr defTabSz="910651" rtl="0">
              <a:defRPr/>
            </a:pPr>
            <a:r>
              <a:rPr lang="so" sz="1200" b="0" i="0" u="none" strike="noStrike" dirty="0">
                <a:highlight>
                  <a:srgbClr val="000000">
                    <a:alpha val="0"/>
                  </a:srgbClr>
                </a:highlight>
                <a:latin typeface="+mn-lt"/>
              </a:rPr>
              <a:t>Haddii ay tahay xaalad degdeg ah, wac 000. </a:t>
            </a:r>
          </a:p>
          <a:p>
            <a:pPr defTabSz="910651">
              <a:defRPr/>
            </a:pPr>
            <a:endParaRPr lang="en-AU" dirty="0">
              <a:latin typeface="+mn-lt"/>
            </a:endParaRPr>
          </a:p>
          <a:p>
            <a:pPr rtl="0"/>
            <a:r>
              <a:rPr lang="so" sz="1200" b="1" i="0" u="none" strike="noStrike" dirty="0">
                <a:highlight>
                  <a:srgbClr val="000000">
                    <a:alpha val="0"/>
                  </a:srgbClr>
                </a:highlight>
                <a:latin typeface="+mn-lt"/>
              </a:rPr>
              <a:t>Sideen ballan ku qabsan karaa?</a:t>
            </a:r>
          </a:p>
          <a:p>
            <a:pPr rtl="0"/>
            <a:r>
              <a:rPr lang="so" sz="1200" b="0" i="0" u="none" strike="noStrike" dirty="0">
                <a:highlight>
                  <a:srgbClr val="000000">
                    <a:alpha val="0"/>
                  </a:srgbClr>
                </a:highlight>
                <a:latin typeface="+mn-lt"/>
              </a:rPr>
              <a:t>Waxaad ballan ka qabsan kartaa dhakhtarkaaga:</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wac xarunta caafimaadka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booqashada xarunta qof ahaan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ballanta laga samaysto internetka haddii xaruntu ay leedahay bogga.</a:t>
            </a:r>
          </a:p>
          <a:p>
            <a:pPr defTabSz="910651">
              <a:defRPr/>
            </a:pPr>
            <a:endParaRPr lang="en-AU" dirty="0">
              <a:latin typeface="+mn-lt"/>
            </a:endParaRPr>
          </a:p>
          <a:p>
            <a:pPr defTabSz="910651" rtl="0">
              <a:defRPr/>
            </a:pPr>
            <a:r>
              <a:rPr lang="so" sz="1200" b="1" i="0" u="none" strike="noStrike" dirty="0">
                <a:highlight>
                  <a:srgbClr val="000000">
                    <a:alpha val="0"/>
                  </a:srgbClr>
                </a:highlight>
                <a:latin typeface="+mn-lt"/>
              </a:rPr>
              <a:t>Markaad ballan samaysato, waxaad awoodaa:</a:t>
            </a:r>
          </a:p>
          <a:p>
            <a:pPr marL="170747" indent="-170747" defTabSz="910651" rtl="0">
              <a:buFont typeface="Arial" panose="020B0604020202020204" pitchFamily="34" charset="0"/>
              <a:buChar char="•"/>
              <a:defRPr/>
            </a:pPr>
            <a:r>
              <a:rPr lang="en-US" sz="1200" b="0" i="0" u="none" strike="noStrike" dirty="0" err="1">
                <a:highlight>
                  <a:srgbClr val="000000">
                    <a:alpha val="0"/>
                  </a:srgbClr>
                </a:highlight>
                <a:latin typeface="+mn-lt"/>
              </a:rPr>
              <a:t>i</a:t>
            </a:r>
            <a:r>
              <a:rPr lang="so" sz="1200" b="0" i="0" u="none" strike="noStrike" dirty="0">
                <a:highlight>
                  <a:srgbClr val="000000">
                    <a:alpha val="0"/>
                  </a:srgbClr>
                </a:highlight>
                <a:latin typeface="+mn-lt"/>
              </a:rPr>
              <a:t>naad weydiisato dhakhtar dumar ah</a:t>
            </a:r>
          </a:p>
          <a:p>
            <a:pPr marL="170747" marR="0" lvl="0" indent="-170747" algn="l" defTabSz="910651"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b="0" i="0" u="none" strike="noStrike" dirty="0" err="1">
                <a:highlight>
                  <a:srgbClr val="000000">
                    <a:alpha val="0"/>
                  </a:srgbClr>
                </a:highlight>
                <a:latin typeface="+mn-lt"/>
              </a:rPr>
              <a:t>i</a:t>
            </a:r>
            <a:r>
              <a:rPr lang="so" sz="1200" b="0" i="0" u="none" strike="noStrike" dirty="0">
                <a:highlight>
                  <a:srgbClr val="000000">
                    <a:alpha val="0"/>
                  </a:srgbClr>
                </a:highlight>
                <a:latin typeface="+mn-lt"/>
              </a:rPr>
              <a:t>naad codsato turjumaan – waxaad codsan kartaa turjubaan taleefoon, turjubaan dumar ah, ama turjubaan ku sugan gobol kale. Adeegga Turjubaanka (TIS National) 131 450</a:t>
            </a:r>
          </a:p>
          <a:p>
            <a:pPr marL="170747" marR="0" lvl="0" indent="-170747" algn="l" defTabSz="910651"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b="0" i="0" u="none" strike="noStrike" dirty="0">
                <a:highlight>
                  <a:srgbClr val="000000">
                    <a:alpha val="0"/>
                  </a:srgbClr>
                </a:highlight>
                <a:latin typeface="+mn-lt"/>
              </a:rPr>
              <a:t>c</a:t>
            </a:r>
            <a:r>
              <a:rPr lang="so" sz="1200" b="0" i="0" u="none" strike="noStrike" dirty="0">
                <a:highlight>
                  <a:srgbClr val="000000">
                    <a:alpha val="0"/>
                  </a:srgbClr>
                </a:highlight>
                <a:latin typeface="+mn-lt"/>
              </a:rPr>
              <a:t>odso ballan degdeg ah haddii aad u baahan tahay daryeel degdeg ah oo arrin caafimaad oo halis ah</a:t>
            </a:r>
          </a:p>
          <a:p>
            <a:pPr marL="170747" indent="-170747" defTabSz="910651" rtl="0">
              <a:buFont typeface="Arial" panose="020B0604020202020204" pitchFamily="34" charset="0"/>
              <a:buChar char="•"/>
              <a:defRPr/>
            </a:pPr>
            <a:r>
              <a:rPr lang="en-US" sz="1200" b="0" i="0" u="none" strike="noStrike" dirty="0">
                <a:highlight>
                  <a:srgbClr val="000000">
                    <a:alpha val="0"/>
                  </a:srgbClr>
                </a:highlight>
                <a:latin typeface="+mn-lt"/>
              </a:rPr>
              <a:t>w</a:t>
            </a:r>
            <a:r>
              <a:rPr lang="so" sz="1200" b="0" i="0" u="none" strike="noStrike" dirty="0">
                <a:highlight>
                  <a:srgbClr val="000000">
                    <a:alpha val="0"/>
                  </a:srgbClr>
                </a:highlight>
                <a:latin typeface="+mn-lt"/>
              </a:rPr>
              <a:t>eydii inta aad u baahan tahay inaad ku bixiso ballanta</a:t>
            </a:r>
          </a:p>
          <a:p>
            <a:pPr marL="170747" indent="-170747" defTabSz="910651" rtl="0">
              <a:buFont typeface="Arial" panose="020B0604020202020204" pitchFamily="34" charset="0"/>
              <a:buChar char="•"/>
              <a:defRPr/>
            </a:pPr>
            <a:r>
              <a:rPr lang="so" sz="1200" b="0" i="0" u="none" strike="noStrike" dirty="0">
                <a:highlight>
                  <a:srgbClr val="000000">
                    <a:alpha val="0"/>
                  </a:srgbClr>
                </a:highlight>
                <a:latin typeface="+mn-lt"/>
              </a:rPr>
              <a:t>qabso ballan gaaban ama dheer:</a:t>
            </a:r>
          </a:p>
          <a:p>
            <a:pPr marL="468000" lvl="1" indent="-171450" defTabSz="910651" rtl="0">
              <a:buFont typeface="Calibri" panose="020F0502020204030204" pitchFamily="34" charset="0"/>
              <a:buChar char="‒"/>
              <a:defRPr/>
            </a:pPr>
            <a:r>
              <a:rPr lang="en-US" sz="1200" b="0" i="0" u="none" strike="noStrike" dirty="0">
                <a:highlight>
                  <a:srgbClr val="000000">
                    <a:alpha val="0"/>
                  </a:srgbClr>
                </a:highlight>
                <a:latin typeface="+mn-lt"/>
              </a:rPr>
              <a:t>c</a:t>
            </a:r>
            <a:r>
              <a:rPr lang="so" sz="1200" b="0" i="0" u="none" strike="noStrike" dirty="0">
                <a:highlight>
                  <a:srgbClr val="000000">
                    <a:alpha val="0"/>
                  </a:srgbClr>
                </a:highlight>
                <a:latin typeface="+mn-lt"/>
              </a:rPr>
              <a:t>odso ballan gaaban haddii aad u baahan tahay warqad daaweyn cusub </a:t>
            </a:r>
          </a:p>
          <a:p>
            <a:pPr marL="468000" lvl="1" indent="-171450" defTabSz="910651" rtl="0">
              <a:buFont typeface="Calibri" panose="020F0502020204030204" pitchFamily="34" charset="0"/>
              <a:buChar char="‒"/>
              <a:defRPr/>
            </a:pPr>
            <a:r>
              <a:rPr lang="en-US" sz="1200" b="0" i="0" u="none" strike="noStrike" dirty="0">
                <a:highlight>
                  <a:srgbClr val="000000">
                    <a:alpha val="0"/>
                  </a:srgbClr>
                </a:highlight>
                <a:latin typeface="+mn-lt"/>
              </a:rPr>
              <a:t>c</a:t>
            </a:r>
            <a:r>
              <a:rPr lang="so" sz="1200" b="0" i="0" u="none" strike="noStrike" dirty="0">
                <a:highlight>
                  <a:srgbClr val="000000">
                    <a:alpha val="0"/>
                  </a:srgbClr>
                </a:highlight>
                <a:latin typeface="+mn-lt"/>
              </a:rPr>
              <a:t>odso ballan dheer haddii ay jiraan dhawr waxyaabood oo aad ka hadleyso. </a:t>
            </a:r>
          </a:p>
          <a:p>
            <a:pPr marL="170747" indent="-170747" defTabSz="910651">
              <a:buFont typeface="Arial" panose="020B0604020202020204" pitchFamily="34" charset="0"/>
              <a:buChar char="•"/>
              <a:defRPr/>
            </a:pPr>
            <a:endParaRPr lang="en-AU" dirty="0">
              <a:latin typeface="+mn-lt"/>
            </a:endParaRPr>
          </a:p>
          <a:p>
            <a:pPr defTabSz="910651" rtl="0">
              <a:defRPr/>
            </a:pPr>
            <a:r>
              <a:rPr lang="so" sz="1200" b="0" i="0" u="none" strike="noStrike" dirty="0">
                <a:highlight>
                  <a:srgbClr val="000000">
                    <a:alpha val="0"/>
                  </a:srgbClr>
                </a:highlight>
                <a:latin typeface="+mn-lt"/>
              </a:rPr>
              <a:t>Waxaad u baahan doontaa inaad ballan gooni ah u samaysato xubin kasta oo qoyska ka mid ah oo u baahan inuu la kulmo dhakhtarka. </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33</a:t>
            </a:fld>
            <a:endParaRPr lang="en-AU"/>
          </a:p>
        </p:txBody>
      </p:sp>
    </p:spTree>
    <p:extLst>
      <p:ext uri="{BB962C8B-B14F-4D97-AF65-F5344CB8AC3E}">
        <p14:creationId xmlns:p14="http://schemas.microsoft.com/office/powerpoint/2010/main" val="2543123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Maxaa dhacaya haddii aanan ku faraxsanayn inaad aado dhakhtar?</a:t>
            </a:r>
          </a:p>
          <a:p>
            <a:pPr rtl="0"/>
            <a:r>
              <a:rPr lang="so" sz="1200" b="0" i="0" u="none" strike="noStrike" dirty="0">
                <a:highlight>
                  <a:srgbClr val="000000">
                    <a:alpha val="0"/>
                  </a:srgbClr>
                </a:highlight>
                <a:latin typeface="+mn-lt"/>
              </a:rPr>
              <a:t>Waxaa jira waxyaabo aad samayn karto si aad naftaada uu farxad geliso oo aad ugu kalsoonaato marka aad aragto dhakhtarka:</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Waxaad </a:t>
            </a:r>
            <a:r>
              <a:rPr lang="so" sz="1200" b="1" i="0" u="none" strike="noStrike" dirty="0">
                <a:highlight>
                  <a:srgbClr val="000000">
                    <a:alpha val="0"/>
                  </a:srgbClr>
                </a:highlight>
                <a:latin typeface="+mn-lt"/>
              </a:rPr>
              <a:t>codsan kartaa inaad aragto dhakhtar dumar ah </a:t>
            </a:r>
            <a:r>
              <a:rPr lang="so" sz="1200" b="0" i="0" u="none" strike="noStrike" dirty="0">
                <a:highlight>
                  <a:srgbClr val="000000">
                    <a:alpha val="0"/>
                  </a:srgbClr>
                </a:highlight>
                <a:latin typeface="+mn-lt"/>
              </a:rPr>
              <a:t>ama kalkaaliye</a:t>
            </a:r>
          </a:p>
          <a:p>
            <a:pPr marL="170747" marR="0" lvl="0" indent="-170747"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Waxaad </a:t>
            </a:r>
            <a:r>
              <a:rPr lang="so" sz="1200" b="1" i="0" u="none" strike="noStrike" dirty="0">
                <a:highlight>
                  <a:srgbClr val="000000">
                    <a:alpha val="0"/>
                  </a:srgbClr>
                </a:highlight>
                <a:latin typeface="+mn-lt"/>
              </a:rPr>
              <a:t>isticmaali kartaa turjubaanka</a:t>
            </a:r>
            <a:r>
              <a:rPr lang="so" sz="1200" b="0" i="0" u="none" strike="noStrike" dirty="0">
                <a:highlight>
                  <a:srgbClr val="000000">
                    <a:alpha val="0"/>
                  </a:srgbClr>
                </a:highlight>
                <a:latin typeface="+mn-lt"/>
              </a:rPr>
              <a:t> adeeggiisa - turjubaanadu dadka kale kalama hadli karaan waxaad tiraahdo marka aad ballanta qabsato</a:t>
            </a:r>
          </a:p>
          <a:p>
            <a:pPr marL="170747" marR="0" lvl="0" indent="-170747"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rPr>
              <a:t>Waxaad </a:t>
            </a:r>
            <a:r>
              <a:rPr lang="so" sz="1200" b="1" i="0" u="none" strike="noStrike" dirty="0">
                <a:highlight>
                  <a:srgbClr val="000000">
                    <a:alpha val="0"/>
                  </a:srgbClr>
                </a:highlight>
                <a:latin typeface="+mn-lt"/>
              </a:rPr>
              <a:t>kaxaysan kartaa xubin qoyska ka mid ah, saaxiib</a:t>
            </a:r>
            <a:r>
              <a:rPr lang="so" sz="1200" b="0" i="0" u="none" strike="noStrike" dirty="0">
                <a:highlight>
                  <a:srgbClr val="000000">
                    <a:alpha val="0"/>
                  </a:srgbClr>
                </a:highlight>
                <a:latin typeface="+mn-lt"/>
              </a:rPr>
              <a:t> ama shaqaale taageero ah, laakiin waa inaanay kuu turjumin</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Waxaad isku</a:t>
            </a:r>
            <a:r>
              <a:rPr lang="so" sz="1200" b="1" i="0" u="none" strike="noStrike" dirty="0">
                <a:highlight>
                  <a:srgbClr val="000000">
                    <a:alpha val="0"/>
                  </a:srgbClr>
                </a:highlight>
                <a:latin typeface="+mn-lt"/>
              </a:rPr>
              <a:t> diyaarin kartaa ballantaada </a:t>
            </a:r>
            <a:r>
              <a:rPr lang="so" sz="1200" b="0" i="0" u="none" strike="noStrike" dirty="0">
                <a:highlight>
                  <a:srgbClr val="000000">
                    <a:alpha val="0"/>
                  </a:srgbClr>
                </a:highlight>
                <a:latin typeface="+mn-lt"/>
              </a:rPr>
              <a:t>ka hor intaadan tagin.</a:t>
            </a:r>
          </a:p>
          <a:p>
            <a:endParaRPr lang="en-AU" dirty="0">
              <a:latin typeface="+mn-lt"/>
            </a:endParaRPr>
          </a:p>
          <a:p>
            <a:pPr rtl="0"/>
            <a:r>
              <a:rPr lang="so" sz="1200" b="0" i="0" u="none" strike="noStrike" dirty="0">
                <a:highlight>
                  <a:srgbClr val="000000">
                    <a:alpha val="0"/>
                  </a:srgbClr>
                </a:highlight>
                <a:latin typeface="+mn-lt"/>
              </a:rPr>
              <a:t>Haddii Ingiriisigu aanu ahayn luqadaada koowaad, rugtu waxay ku diyaarin kartaa turjubaano iyagoo wacaya Adeegga Turjumaada (TIS National) 131 450.</a:t>
            </a:r>
          </a:p>
          <a:p>
            <a:endParaRPr lang="en-AU" dirty="0"/>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34</a:t>
            </a:fld>
            <a:endParaRPr lang="en-AU"/>
          </a:p>
        </p:txBody>
      </p:sp>
    </p:spTree>
    <p:extLst>
      <p:ext uri="{BB962C8B-B14F-4D97-AF65-F5344CB8AC3E}">
        <p14:creationId xmlns:p14="http://schemas.microsoft.com/office/powerpoint/2010/main" val="902152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Sideen isugu diyaarin karaa ballankayga?</a:t>
            </a:r>
          </a:p>
          <a:p>
            <a:pPr rtl="0"/>
            <a:r>
              <a:rPr lang="so" sz="1200" b="0" i="0" u="none" strike="noStrike" dirty="0">
                <a:highlight>
                  <a:srgbClr val="000000">
                    <a:alpha val="0"/>
                  </a:srgbClr>
                </a:highlight>
                <a:latin typeface="+mn-lt"/>
              </a:rPr>
              <a:t>Si aad ugu diyaargarowdo booqashadaada dhakhtarka, qor: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liiska waxyaabaha aad rabto in aad ka hadasho</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calaamad kasta oo jirro ah oo aad leedahay; markay bilaabeen, inta ay jireen, inta jeer ay dhacaan</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dhammaan daawooyinka, fiitamiinnada iyo dawooyinka dhirta ee aad qaadanayso</a:t>
            </a:r>
            <a:endParaRPr lang="en-AU" strike="sngStrike" dirty="0">
              <a:latin typeface="+mn-lt"/>
            </a:endParaRPr>
          </a:p>
          <a:p>
            <a:pPr marL="180000" indent="-180000" rtl="0">
              <a:buFont typeface="Arial" panose="020B0604020202020204" pitchFamily="34" charset="0"/>
              <a:buChar char="•"/>
            </a:pPr>
            <a:r>
              <a:rPr lang="so" sz="1200" b="0" i="0" u="none" strike="noStrike" dirty="0">
                <a:highlight>
                  <a:srgbClr val="000000">
                    <a:alpha val="0"/>
                  </a:srgbClr>
                </a:highlight>
                <a:latin typeface="+mn-lt"/>
              </a:rPr>
              <a:t>daawo kasta oo aadan qaadan karin, tusaale ahaan asbiriin, penisillin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cudur kasta oo halis ah oo aad adiga ama xubnaha kale ee qoyskaaga ku dhacay.</a:t>
            </a:r>
          </a:p>
          <a:p>
            <a:endParaRPr lang="en-AU" dirty="0">
              <a:latin typeface="+mn-lt"/>
            </a:endParaRPr>
          </a:p>
          <a:p>
            <a:pPr rtl="0"/>
            <a:r>
              <a:rPr lang="so" sz="1200" b="1" i="0" u="none" strike="noStrike" dirty="0">
                <a:highlight>
                  <a:srgbClr val="000000">
                    <a:alpha val="0"/>
                  </a:srgbClr>
                </a:highlight>
                <a:latin typeface="+mn-lt"/>
              </a:rPr>
              <a:t>Xusuusnow inaad keento:</a:t>
            </a:r>
          </a:p>
          <a:p>
            <a:pPr marL="170747" indent="-170747" defTabSz="910651" rtl="0">
              <a:buFont typeface="Arial" panose="020B0604020202020204" pitchFamily="34" charset="0"/>
              <a:buChar char="•"/>
              <a:defRPr/>
            </a:pPr>
            <a:r>
              <a:rPr lang="en-US" sz="1200" b="0" i="0" u="none" strike="noStrike" dirty="0">
                <a:highlight>
                  <a:srgbClr val="000000">
                    <a:alpha val="0"/>
                  </a:srgbClr>
                </a:highlight>
                <a:latin typeface="+mn-lt"/>
              </a:rPr>
              <a:t>k</a:t>
            </a:r>
            <a:r>
              <a:rPr lang="so" sz="1200" b="0" i="0" u="none" strike="noStrike" dirty="0">
                <a:highlight>
                  <a:srgbClr val="000000">
                    <a:alpha val="0"/>
                  </a:srgbClr>
                </a:highlight>
                <a:latin typeface="+mn-lt"/>
              </a:rPr>
              <a:t>aarkaada Medicare iyo kaarka daryeelka caafimaadka/kaarka lacag dhimista haddii aad haysato</a:t>
            </a:r>
          </a:p>
          <a:p>
            <a:pPr marL="170747" indent="-170747" rtl="0">
              <a:buFont typeface="Arial" panose="020B0604020202020204" pitchFamily="34" charset="0"/>
              <a:buChar char="•"/>
            </a:pPr>
            <a:r>
              <a:rPr lang="en-US" sz="1200" b="0" i="0" u="none" strike="noStrike" dirty="0">
                <a:highlight>
                  <a:srgbClr val="000000">
                    <a:alpha val="0"/>
                  </a:srgbClr>
                </a:highlight>
                <a:latin typeface="+mn-lt"/>
              </a:rPr>
              <a:t>k</a:t>
            </a:r>
            <a:r>
              <a:rPr lang="so" sz="1200" b="0" i="0" u="none" strike="noStrike" dirty="0">
                <a:highlight>
                  <a:srgbClr val="000000">
                    <a:alpha val="0"/>
                  </a:srgbClr>
                </a:highlight>
                <a:latin typeface="+mn-lt"/>
              </a:rPr>
              <a:t>oobiyo ama warbixino baaritaanadii ugu dambeeyay</a:t>
            </a:r>
          </a:p>
          <a:p>
            <a:pPr marL="170747" indent="-170747" rtl="0">
              <a:buFont typeface="Arial" panose="020B0604020202020204" pitchFamily="34" charset="0"/>
              <a:buChar char="•"/>
            </a:pPr>
            <a:r>
              <a:rPr lang="en-US" sz="1200" b="0" i="0" u="none" strike="noStrike" dirty="0">
                <a:highlight>
                  <a:srgbClr val="000000">
                    <a:alpha val="0"/>
                  </a:srgbClr>
                </a:highlight>
                <a:latin typeface="+mn-lt"/>
              </a:rPr>
              <a:t>q</a:t>
            </a:r>
            <a:r>
              <a:rPr lang="so" sz="1200" b="0" i="0" u="none" strike="noStrike" dirty="0">
                <a:highlight>
                  <a:srgbClr val="000000">
                    <a:alpha val="0"/>
                  </a:srgbClr>
                </a:highlight>
                <a:latin typeface="+mn-lt"/>
              </a:rPr>
              <a:t>oraaladaada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qof ku taageera haddii aad u baahan tahay.</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35</a:t>
            </a:fld>
            <a:endParaRPr lang="en-AU"/>
          </a:p>
        </p:txBody>
      </p:sp>
    </p:spTree>
    <p:extLst>
      <p:ext uri="{BB962C8B-B14F-4D97-AF65-F5344CB8AC3E}">
        <p14:creationId xmlns:p14="http://schemas.microsoft.com/office/powerpoint/2010/main" val="2226822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Maxaan kala hadli karaa dhakhtarkayga ama kalkaalisadeyda?</a:t>
            </a:r>
          </a:p>
          <a:p>
            <a:pPr rtl="0"/>
            <a:r>
              <a:rPr lang="so" sz="1200" b="0" i="0" u="none" strike="noStrike" dirty="0">
                <a:highlight>
                  <a:srgbClr val="000000">
                    <a:alpha val="0"/>
                  </a:srgbClr>
                </a:highlight>
                <a:latin typeface="+mn-lt"/>
              </a:rPr>
              <a:t>Waxa ugu muhiimsan markaad la hadlayso dhakhtarkaaga ama kalkaalisadaada waa inaad </a:t>
            </a:r>
            <a:r>
              <a:rPr lang="so" sz="1200" b="1" i="0" u="none" strike="noStrike" dirty="0">
                <a:highlight>
                  <a:srgbClr val="000000">
                    <a:alpha val="0"/>
                  </a:srgbClr>
                </a:highlight>
                <a:latin typeface="+mn-lt"/>
              </a:rPr>
              <a:t>had iyo jeer runta sheegto</a:t>
            </a:r>
            <a:r>
              <a:rPr lang="so" sz="1200" b="0" i="0" u="none" strike="noStrike" dirty="0">
                <a:highlight>
                  <a:srgbClr val="000000">
                    <a:alpha val="0"/>
                  </a:srgbClr>
                </a:highlight>
                <a:latin typeface="+mn-lt"/>
              </a:rPr>
              <a:t>.</a:t>
            </a:r>
          </a:p>
          <a:p>
            <a:pPr defTabSz="910651" rtl="0">
              <a:defRPr/>
            </a:pPr>
            <a:r>
              <a:rPr lang="so" sz="1200" b="0" i="0" u="none" strike="noStrike" dirty="0">
                <a:highlight>
                  <a:srgbClr val="000000">
                    <a:alpha val="0"/>
                  </a:srgbClr>
                </a:highlight>
                <a:latin typeface="+mn-lt"/>
              </a:rPr>
              <a:t>Caafimaadkaaga, welwelkaaga iyo xaaladdaadu waa muhiim, ee ka hadal. Dhakhaatiirta iyo kalkaaliyayaashu </a:t>
            </a:r>
            <a:r>
              <a:rPr lang="so" sz="1200" b="1" i="0" u="none" strike="noStrike" dirty="0">
                <a:highlight>
                  <a:srgbClr val="000000">
                    <a:alpha val="0"/>
                  </a:srgbClr>
                </a:highlight>
                <a:latin typeface="+mn-lt"/>
              </a:rPr>
              <a:t>kuma xukumi doonaan ama ku dhaliili maayaan</a:t>
            </a:r>
            <a:r>
              <a:rPr lang="so" sz="1200" b="0" i="0" u="none" strike="noStrike" dirty="0">
                <a:highlight>
                  <a:srgbClr val="000000">
                    <a:alpha val="0"/>
                  </a:srgbClr>
                </a:highlight>
                <a:latin typeface="+mn-lt"/>
              </a:rPr>
              <a:t>.</a:t>
            </a:r>
          </a:p>
          <a:p>
            <a:pPr defTabSz="910651" rtl="0">
              <a:defRPr/>
            </a:pPr>
            <a:r>
              <a:rPr lang="so" sz="1200" b="0" i="0" u="none" strike="noStrike" dirty="0">
                <a:highlight>
                  <a:srgbClr val="000000">
                    <a:alpha val="0"/>
                  </a:srgbClr>
                </a:highlight>
                <a:latin typeface="+mn-lt"/>
              </a:rPr>
              <a:t>Ha u malayn in ay wax caadi yihiin ama aanay muhiim ahayn in la sheego.</a:t>
            </a:r>
          </a:p>
          <a:p>
            <a:pPr rtl="0"/>
            <a:r>
              <a:rPr lang="so" sz="1200" b="0" i="0" u="none" strike="noStrike" dirty="0">
                <a:highlight>
                  <a:srgbClr val="000000">
                    <a:alpha val="0"/>
                  </a:srgbClr>
                </a:highlight>
                <a:latin typeface="+mn-lt"/>
              </a:rPr>
              <a:t>Waxa aad kala hadasho iyaga waa gaar, markaa ha ka baqin inaad wax u sheegto. </a:t>
            </a:r>
          </a:p>
          <a:p>
            <a:r>
              <a:rPr lang="en-AU" dirty="0">
                <a:latin typeface="+mn-lt"/>
              </a:rPr>
              <a:t> </a:t>
            </a:r>
          </a:p>
          <a:p>
            <a:pPr rtl="0"/>
            <a:r>
              <a:rPr lang="so" sz="1200" b="1" i="0" u="none" strike="noStrike" dirty="0">
                <a:highlight>
                  <a:srgbClr val="000000">
                    <a:alpha val="0"/>
                  </a:srgbClr>
                </a:highlight>
                <a:latin typeface="+mn-lt"/>
              </a:rPr>
              <a:t>Si dhakhtarka ama kalkaalisada uu ku caawiyaan, waxay u baahan yihiin inay ogaadaan:</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markii hore aad xanuunsanaysay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daawooyinkee ayaad qaadanaysaa. Daawooyinka qaarkood kuma shaqeeyaan dawooyin kale waxayna kugu ridi karaan jirro ama xanuun</a:t>
            </a:r>
          </a:p>
          <a:p>
            <a:pPr marL="170747" indent="-170747" defTabSz="910651" rtl="0">
              <a:buFont typeface="Arial" panose="020B0604020202020204" pitchFamily="34" charset="0"/>
              <a:buChar char="•"/>
              <a:defRPr/>
            </a:pPr>
            <a:r>
              <a:rPr lang="so" sz="1200" b="0" i="0" u="none" strike="noStrike" dirty="0">
                <a:highlight>
                  <a:srgbClr val="000000">
                    <a:alpha val="0"/>
                  </a:srgbClr>
                </a:highlight>
                <a:latin typeface="+mn-lt"/>
              </a:rPr>
              <a:t>haddii ay wax ka duwan yihiin sida aad caadi ahaan tahay</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haddii aad jimicsi sameyso, cabto ama aad mukhaadaraad qaadato.</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36</a:t>
            </a:fld>
            <a:endParaRPr lang="en-AU"/>
          </a:p>
        </p:txBody>
      </p:sp>
    </p:spTree>
    <p:extLst>
      <p:ext uri="{BB962C8B-B14F-4D97-AF65-F5344CB8AC3E}">
        <p14:creationId xmlns:p14="http://schemas.microsoft.com/office/powerpoint/2010/main" val="2177644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so" sz="1200" b="1" i="0" u="none" strike="noStrike" dirty="0">
                <a:highlight>
                  <a:srgbClr val="000000">
                    <a:alpha val="0"/>
                  </a:srgbClr>
                </a:highlight>
                <a:latin typeface="+mn-lt"/>
              </a:rPr>
              <a:t>Dhakhaatiirta iyo kalkaaliyayaasha caafimaadku waxay ka hadli karaan macluumaad badan oo muhiim ah oo aan mar walba fududayn in la fahmo ama si fudud loo xasuusto.</a:t>
            </a:r>
          </a:p>
          <a:p>
            <a:pPr defTabSz="910651">
              <a:defRPr/>
            </a:pPr>
            <a:endParaRPr lang="en-AU" b="1" dirty="0">
              <a:latin typeface="+mn-lt"/>
            </a:endParaRPr>
          </a:p>
          <a:p>
            <a:pPr defTabSz="910651" rtl="0">
              <a:defRPr/>
            </a:pPr>
            <a:r>
              <a:rPr lang="so" sz="1200" b="1" i="0" u="none" strike="noStrike" dirty="0">
                <a:highlight>
                  <a:srgbClr val="000000">
                    <a:alpha val="0"/>
                  </a:srgbClr>
                </a:highlight>
                <a:latin typeface="+mn-lt"/>
              </a:rPr>
              <a:t>Si lagaaga caawiyo inaad fahamto waxa dhakhtarka ama kalkaalisada leeyahay, waxaad awoodaa:</a:t>
            </a:r>
          </a:p>
          <a:p>
            <a:pPr marL="170747" indent="-170747" defTabSz="910651" rtl="0">
              <a:buFont typeface="Arial" panose="020B0604020202020204" pitchFamily="34" charset="0"/>
              <a:buChar char="•"/>
              <a:defRPr/>
            </a:pPr>
            <a:r>
              <a:rPr lang="en-US" sz="1200" b="0" i="0" u="none" strike="noStrike" dirty="0" err="1">
                <a:highlight>
                  <a:srgbClr val="000000">
                    <a:alpha val="0"/>
                  </a:srgbClr>
                </a:highlight>
                <a:latin typeface="+mn-lt"/>
              </a:rPr>
              <a:t>i</a:t>
            </a:r>
            <a:r>
              <a:rPr lang="so" sz="1200" b="0" i="0" u="none" strike="noStrike" dirty="0">
                <a:highlight>
                  <a:srgbClr val="000000">
                    <a:alpha val="0"/>
                  </a:srgbClr>
                </a:highlight>
                <a:latin typeface="+mn-lt"/>
              </a:rPr>
              <a:t>naad qaadato buug xusuus qor ah oo wax qoroto</a:t>
            </a:r>
          </a:p>
          <a:p>
            <a:pPr marL="170747" indent="-170747" defTabSz="910651" rtl="0">
              <a:buFont typeface="Arial" panose="020B0604020202020204" pitchFamily="34" charset="0"/>
              <a:buChar char="•"/>
              <a:defRPr/>
            </a:pPr>
            <a:r>
              <a:rPr lang="en-US" sz="1200" b="0" i="0" u="none" strike="noStrike" dirty="0" err="1">
                <a:highlight>
                  <a:srgbClr val="000000">
                    <a:alpha val="0"/>
                  </a:srgbClr>
                </a:highlight>
                <a:latin typeface="+mn-lt"/>
              </a:rPr>
              <a:t>i</a:t>
            </a:r>
            <a:r>
              <a:rPr lang="so" sz="1200" b="0" i="0" u="none" strike="noStrike" dirty="0">
                <a:highlight>
                  <a:srgbClr val="000000">
                    <a:alpha val="0"/>
                  </a:srgbClr>
                </a:highlight>
                <a:latin typeface="+mn-lt"/>
              </a:rPr>
              <a:t>naad ka codsato dhakhtarkaaga ama kalkaalisada inay qoraan waxyaabaha muhiimka ah, gaar ahaan daawooyinka</a:t>
            </a:r>
          </a:p>
          <a:p>
            <a:pPr marL="170747" indent="-170747" defTabSz="910651" rtl="0">
              <a:buFont typeface="Arial" panose="020B0604020202020204" pitchFamily="34" charset="0"/>
              <a:buChar char="•"/>
              <a:defRPr/>
            </a:pPr>
            <a:r>
              <a:rPr lang="en-US" sz="1200" b="0" i="0" u="none" strike="noStrike" dirty="0" err="1">
                <a:highlight>
                  <a:srgbClr val="000000">
                    <a:alpha val="0"/>
                  </a:srgbClr>
                </a:highlight>
                <a:latin typeface="+mn-lt"/>
              </a:rPr>
              <a:t>i</a:t>
            </a:r>
            <a:r>
              <a:rPr lang="so" sz="1200" b="0" i="0" u="none" strike="noStrike" dirty="0">
                <a:highlight>
                  <a:srgbClr val="000000">
                    <a:alpha val="0"/>
                  </a:srgbClr>
                </a:highlight>
                <a:latin typeface="+mn-lt"/>
              </a:rPr>
              <a:t>naad weydiiso haddii ay jiraan macluumaad daabacan oo aad guriga u qaadan karto</a:t>
            </a:r>
          </a:p>
          <a:p>
            <a:pPr marL="170747" indent="-170747" defTabSz="910651" rtl="0">
              <a:buFont typeface="Arial" panose="020B0604020202020204" pitchFamily="34" charset="0"/>
              <a:buChar char="•"/>
              <a:defRPr/>
            </a:pPr>
            <a:r>
              <a:rPr lang="en-US" sz="1200" b="0" i="0" u="none" strike="noStrike" dirty="0" err="1">
                <a:highlight>
                  <a:srgbClr val="000000">
                    <a:alpha val="0"/>
                  </a:srgbClr>
                </a:highlight>
                <a:latin typeface="+mn-lt"/>
              </a:rPr>
              <a:t>i</a:t>
            </a:r>
            <a:r>
              <a:rPr lang="so" sz="1200" b="0" i="0" u="none" strike="noStrike" dirty="0">
                <a:highlight>
                  <a:srgbClr val="000000">
                    <a:alpha val="0"/>
                  </a:srgbClr>
                </a:highlight>
                <a:latin typeface="+mn-lt"/>
              </a:rPr>
              <a:t>naad ku celiso waxa aad u baahan tahay inaad samayso ka hor intaadan ka tagin balanta si aad u hubiso inaad fahantay oo aad ogtahay waxaad samaynayso</a:t>
            </a:r>
          </a:p>
          <a:p>
            <a:pPr marL="170747" indent="-170747" defTabSz="910651" rtl="0">
              <a:buFont typeface="Arial" panose="020B0604020202020204" pitchFamily="34" charset="0"/>
              <a:buChar char="•"/>
              <a:defRPr/>
            </a:pPr>
            <a:r>
              <a:rPr lang="en-US" sz="1200" b="0" i="0" u="none" strike="noStrike" dirty="0" err="1">
                <a:highlight>
                  <a:srgbClr val="000000">
                    <a:alpha val="0"/>
                  </a:srgbClr>
                </a:highlight>
                <a:latin typeface="+mn-lt"/>
              </a:rPr>
              <a:t>i</a:t>
            </a:r>
            <a:r>
              <a:rPr lang="so" sz="1200" b="0" i="0" u="none" strike="noStrike" dirty="0">
                <a:highlight>
                  <a:srgbClr val="000000">
                    <a:alpha val="0"/>
                  </a:srgbClr>
                </a:highlight>
                <a:latin typeface="+mn-lt"/>
              </a:rPr>
              <a:t>naad waydiiso dhakhtarka ama kalkaalisada inay wax ku sharxaan mar kale. </a:t>
            </a:r>
          </a:p>
          <a:p>
            <a:pPr defTabSz="910651">
              <a:defRPr/>
            </a:pPr>
            <a:endParaRPr lang="en-AU" b="1" dirty="0">
              <a:latin typeface="+mn-lt"/>
            </a:endParaRPr>
          </a:p>
          <a:p>
            <a:pPr defTabSz="910651" rtl="0">
              <a:defRPr/>
            </a:pPr>
            <a:r>
              <a:rPr lang="so" sz="1200" b="1" i="0" u="none" strike="noStrike" dirty="0">
                <a:highlight>
                  <a:srgbClr val="000000">
                    <a:alpha val="0"/>
                  </a:srgbClr>
                </a:highlight>
                <a:latin typeface="+mn-lt"/>
              </a:rPr>
              <a:t>Maxaa dhacaya haddii aanan jeclayn daaweynta?</a:t>
            </a:r>
          </a:p>
          <a:p>
            <a:pPr defTabSz="910651" rtl="0">
              <a:defRPr/>
            </a:pPr>
            <a:r>
              <a:rPr lang="so" sz="1200" b="0" i="0" u="none" strike="noStrike" dirty="0">
                <a:highlight>
                  <a:srgbClr val="000000">
                    <a:alpha val="0"/>
                  </a:srgbClr>
                </a:highlight>
                <a:latin typeface="+mn-lt"/>
              </a:rPr>
              <a:t>Haddii aadan ku qanacsanayn daawaynta dhakhtarka ama kalkaalisada ay ku siiyan, weydii haddii ay jiraan daawayn kale oo aad isku dayi karto. </a:t>
            </a:r>
          </a:p>
          <a:p>
            <a:pPr defTabSz="910651" rtl="0">
              <a:defRPr/>
            </a:pPr>
            <a:r>
              <a:rPr lang="so" sz="1200" b="0" i="0" u="none" strike="noStrike" dirty="0">
                <a:highlight>
                  <a:srgbClr val="000000">
                    <a:alpha val="0"/>
                  </a:srgbClr>
                </a:highlight>
                <a:latin typeface="+mn-lt"/>
              </a:rPr>
              <a:t>Weydii dhakhtarkaaga ama kalkaalisada inay kuu sharxaan dhammaan waxyaabaha wanaagsan iyo kuwa aan fiicnayn ee ku saabsan daaweyn kasta si aad u hesho dhammaan macluumaadka ka hor intaadan go'aansan. </a:t>
            </a:r>
          </a:p>
          <a:p>
            <a:pPr defTabSz="910651">
              <a:defRPr/>
            </a:pPr>
            <a:endParaRPr lang="en-AU" dirty="0">
              <a:latin typeface="+mn-lt"/>
            </a:endParaRPr>
          </a:p>
          <a:p>
            <a:pPr defTabSz="910651" rtl="0">
              <a:defRPr/>
            </a:pPr>
            <a:r>
              <a:rPr lang="so" sz="1200" b="1" i="0" u="none" strike="noStrike" dirty="0">
                <a:highlight>
                  <a:srgbClr val="000000">
                    <a:alpha val="0"/>
                  </a:srgbClr>
                </a:highlight>
                <a:latin typeface="+mn-lt"/>
              </a:rPr>
              <a:t>Haddii ay dhibaato kaa haysato daaweyntaada, xusuusnow: </a:t>
            </a:r>
          </a:p>
          <a:p>
            <a:pPr marL="227663" indent="-227663" rtl="0">
              <a:buFont typeface="+mj-lt"/>
              <a:buAutoNum type="arabicPeriod"/>
            </a:pPr>
            <a:r>
              <a:rPr lang="so" sz="1200" b="0" i="0" u="none" strike="noStrike" dirty="0">
                <a:highlight>
                  <a:srgbClr val="000000">
                    <a:alpha val="0"/>
                  </a:srgbClr>
                </a:highlight>
                <a:latin typeface="+mn-lt"/>
              </a:rPr>
              <a:t>ha beddelin daawaynta adoon la hadlin dhakhtarkaaga ama kalkaalisada marka hore, ama waad bukoon kartaa</a:t>
            </a:r>
          </a:p>
          <a:p>
            <a:pPr marL="227663" indent="-227663" rtl="0">
              <a:buFont typeface="+mj-lt"/>
              <a:buAutoNum type="arabicPeriod"/>
            </a:pPr>
            <a:r>
              <a:rPr lang="so" sz="1200" b="0" i="0" u="none" strike="noStrike" dirty="0">
                <a:highlight>
                  <a:srgbClr val="000000">
                    <a:alpha val="0"/>
                  </a:srgbClr>
                </a:highlight>
                <a:latin typeface="+mn-lt"/>
              </a:rPr>
              <a:t>u sheeg dhakhtarkaaga ama kalkaalisada dhammaan dhibaatooyinka aad ku qabto daaweyntaada</a:t>
            </a:r>
          </a:p>
          <a:p>
            <a:pPr marL="227663" indent="-227663" rtl="0">
              <a:buFont typeface="+mj-lt"/>
              <a:buAutoNum type="arabicPeriod"/>
            </a:pPr>
            <a:r>
              <a:rPr lang="so" sz="1200" b="0" i="0" u="none" strike="noStrike" dirty="0">
                <a:highlight>
                  <a:srgbClr val="000000">
                    <a:alpha val="0"/>
                  </a:srgbClr>
                </a:highlight>
                <a:latin typeface="+mn-lt"/>
              </a:rPr>
              <a:t>kala shaqee dhakhtarkaaga ama kalkaalisadaada si aad u heshid daaweyn adiga kuugu fiican.</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37</a:t>
            </a:fld>
            <a:endParaRPr lang="en-AU"/>
          </a:p>
        </p:txBody>
      </p:sp>
    </p:spTree>
    <p:extLst>
      <p:ext uri="{BB962C8B-B14F-4D97-AF65-F5344CB8AC3E}">
        <p14:creationId xmlns:p14="http://schemas.microsoft.com/office/powerpoint/2010/main" val="2333379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1" u="none" strike="noStrike" dirty="0">
                <a:solidFill>
                  <a:srgbClr val="000000"/>
                </a:solidFill>
                <a:highlight>
                  <a:srgbClr val="000000">
                    <a:alpha val="0"/>
                  </a:srgbClr>
                </a:highlight>
                <a:latin typeface="+mn-lt"/>
              </a:rPr>
              <a:t>Qoraal ku socota fududeeyaha: bixi faahfaahinta adeegyada caafimaadka deegaanka.</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39</a:t>
            </a:fld>
            <a:endParaRPr lang="en-AU"/>
          </a:p>
        </p:txBody>
      </p:sp>
    </p:spTree>
    <p:extLst>
      <p:ext uri="{BB962C8B-B14F-4D97-AF65-F5344CB8AC3E}">
        <p14:creationId xmlns:p14="http://schemas.microsoft.com/office/powerpoint/2010/main" val="3444198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40</a:t>
            </a:fld>
            <a:endParaRPr lang="en-AU"/>
          </a:p>
        </p:txBody>
      </p:sp>
    </p:spTree>
    <p:extLst>
      <p:ext uri="{BB962C8B-B14F-4D97-AF65-F5344CB8AC3E}">
        <p14:creationId xmlns:p14="http://schemas.microsoft.com/office/powerpoint/2010/main" val="374661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Waa maxay baaritaanka caafimaadka?</a:t>
            </a:r>
            <a:endParaRPr lang="en-AU" dirty="0">
              <a:latin typeface="+mn-lt"/>
            </a:endParaRPr>
          </a:p>
          <a:p>
            <a:pPr lvl="0" rtl="0"/>
            <a:r>
              <a:rPr lang="so" sz="1200" b="0" i="0" u="none" strike="noStrike" dirty="0">
                <a:highlight>
                  <a:srgbClr val="000000">
                    <a:alpha val="0"/>
                  </a:srgbClr>
                </a:highlight>
                <a:latin typeface="+mn-lt"/>
              </a:rPr>
              <a:t>Baaritaanka caafimaadku waa marka uu dhakhtar ama kalkaaliye caafimaad kugu baaro rugtaada caafimaadka maxalliga ah ama xarunta caafimaadka. Baaritaanno qaar ayay kugu samayn karaan, iyagoo isticmaalaya qalab gaar ah ama agab. </a:t>
            </a:r>
          </a:p>
          <a:p>
            <a:pPr lvl="0" rtl="0"/>
            <a:r>
              <a:rPr lang="so" sz="1200" b="0" i="0" u="none" strike="noStrike" dirty="0">
                <a:highlight>
                  <a:srgbClr val="000000">
                    <a:alpha val="0"/>
                  </a:srgbClr>
                </a:highlight>
                <a:latin typeface="+mn-lt"/>
              </a:rPr>
              <a:t>Dhakhaatiirta waxaa sidoo kale loo yaqaana GP-yada ama dhakhaatiirta guud.  </a:t>
            </a:r>
          </a:p>
          <a:p>
            <a:endParaRPr lang="en-AU" b="1" dirty="0">
              <a:latin typeface="+mn-lt"/>
            </a:endParaRPr>
          </a:p>
          <a:p>
            <a:pPr rtl="0"/>
            <a:r>
              <a:rPr lang="so" sz="1200" b="1" i="0" u="none" strike="noStrike" dirty="0">
                <a:highlight>
                  <a:srgbClr val="000000">
                    <a:alpha val="0"/>
                  </a:srgbClr>
                </a:highlight>
                <a:latin typeface="+mn-lt"/>
              </a:rPr>
              <a:t>Waa kuwaan lix sababood oo ay u wanaagsan tahay in aad sameeyso baaritaan caafimaad.  </a:t>
            </a:r>
            <a:endParaRPr lang="en-AU" dirty="0">
              <a:latin typeface="+mn-lt"/>
            </a:endParaRPr>
          </a:p>
          <a:p>
            <a:pPr marL="227663" indent="-227663" rtl="0">
              <a:buFont typeface="+mj-lt"/>
              <a:buAutoNum type="arabicPeriod"/>
            </a:pPr>
            <a:r>
              <a:rPr lang="so" sz="1200" b="0" i="0" u="none" strike="noStrike" dirty="0">
                <a:highlight>
                  <a:srgbClr val="000000">
                    <a:alpha val="0"/>
                  </a:srgbClr>
                </a:highlight>
                <a:latin typeface="+mn-lt"/>
              </a:rPr>
              <a:t>Si loo hubiyo inaad caafimaad qabto oo aad wanaagsan tahay</a:t>
            </a:r>
            <a:endParaRPr lang="en-US" b="1" dirty="0">
              <a:latin typeface="+mn-lt"/>
            </a:endParaRPr>
          </a:p>
          <a:p>
            <a:pPr marL="227663" indent="-227663" rtl="0">
              <a:buFont typeface="+mj-lt"/>
              <a:buAutoNum type="arabicPeriod"/>
            </a:pPr>
            <a:r>
              <a:rPr lang="so" sz="1200" b="0" i="0" u="none" strike="noStrike" dirty="0">
                <a:highlight>
                  <a:srgbClr val="000000">
                    <a:alpha val="0"/>
                  </a:srgbClr>
                </a:highlight>
                <a:latin typeface="+mn-lt"/>
              </a:rPr>
              <a:t>Si lagaaga caawiyo inaad caafimaad qabtid oo aad fiicnaato muddo dheer</a:t>
            </a:r>
            <a:endParaRPr lang="en-AU" dirty="0">
              <a:latin typeface="+mn-lt"/>
            </a:endParaRPr>
          </a:p>
          <a:p>
            <a:pPr marL="227663" indent="-227663" rtl="0">
              <a:buFont typeface="+mj-lt"/>
              <a:buAutoNum type="arabicPeriod"/>
            </a:pPr>
            <a:r>
              <a:rPr lang="so" sz="1200" b="0" i="0" u="none" strike="noStrike" dirty="0">
                <a:highlight>
                  <a:srgbClr val="000000">
                    <a:alpha val="0"/>
                  </a:srgbClr>
                </a:highlight>
                <a:latin typeface="+mn-lt"/>
              </a:rPr>
              <a:t>Si uu kaaga caawiyo in aadan xanuunsanin mustaqbalka</a:t>
            </a:r>
            <a:endParaRPr lang="en-AU" dirty="0">
              <a:latin typeface="+mn-lt"/>
            </a:endParaRPr>
          </a:p>
          <a:p>
            <a:pPr marL="227663" indent="-227663" rtl="0">
              <a:buFont typeface="+mj-lt"/>
              <a:buAutoNum type="arabicPeriod"/>
            </a:pPr>
            <a:r>
              <a:rPr lang="so" sz="1200" b="0" i="0" u="none" strike="noStrike" dirty="0">
                <a:highlight>
                  <a:srgbClr val="000000">
                    <a:alpha val="0"/>
                  </a:srgbClr>
                </a:highlight>
                <a:latin typeface="+mn-lt"/>
              </a:rPr>
              <a:t>Si aad u hesho macluumaad ku saabsan sida uu xalkaaga uu si wanaagsanaan laha, sida jimicsiga la sameeyo iyo cuntooyinka la cuno</a:t>
            </a:r>
            <a:endParaRPr lang="en-AU" dirty="0">
              <a:latin typeface="+mn-lt"/>
            </a:endParaRPr>
          </a:p>
          <a:p>
            <a:pPr marL="227663" indent="-227663" rtl="0">
              <a:buFont typeface="+mj-lt"/>
              <a:buAutoNum type="arabicPeriod"/>
            </a:pPr>
            <a:r>
              <a:rPr lang="so" sz="1200" b="0" i="0" u="none" strike="noStrike" dirty="0">
                <a:highlight>
                  <a:srgbClr val="000000">
                    <a:alpha val="0"/>
                  </a:srgbClr>
                </a:highlight>
                <a:latin typeface="+mn-lt"/>
              </a:rPr>
              <a:t>Si aad u hesho daawayn haddii aad u baahan tahay</a:t>
            </a:r>
          </a:p>
          <a:p>
            <a:pPr marL="227663" indent="-227663" rtl="0">
              <a:buFont typeface="+mj-lt"/>
              <a:buAutoNum type="arabicPeriod"/>
            </a:pPr>
            <a:r>
              <a:rPr lang="so" sz="1200" b="0" i="0" u="none" strike="noStrike" dirty="0">
                <a:highlight>
                  <a:srgbClr val="000000">
                    <a:alpha val="0"/>
                  </a:srgbClr>
                </a:highlight>
                <a:latin typeface="+mn-lt"/>
              </a:rPr>
              <a:t>Marka waad waydiin kartaa dhakhtarkaaga ama kalkaalisada wixii su'aalo ah ee ku saabsan caafimaadkaaga.</a:t>
            </a:r>
            <a:endParaRPr lang="en-AU" dirty="0">
              <a:latin typeface="+mn-lt"/>
            </a:endParaRP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5</a:t>
            </a:fld>
            <a:endParaRPr lang="en-AU"/>
          </a:p>
        </p:txBody>
      </p:sp>
    </p:spTree>
    <p:extLst>
      <p:ext uri="{BB962C8B-B14F-4D97-AF65-F5344CB8AC3E}">
        <p14:creationId xmlns:p14="http://schemas.microsoft.com/office/powerpoint/2010/main" val="135599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Immisa jeer ayaan u baahanahay in la igu sameeyo baaritaan caafimaad? </a:t>
            </a:r>
          </a:p>
          <a:p>
            <a:pPr rtl="0"/>
            <a:r>
              <a:rPr lang="so" sz="1200" b="0" i="0" u="none" strike="noStrike" dirty="0">
                <a:highlight>
                  <a:srgbClr val="000000">
                    <a:alpha val="0"/>
                  </a:srgbClr>
                </a:highlight>
                <a:latin typeface="+mn-lt"/>
              </a:rPr>
              <a:t>Waxa aad u baahan tahay in dhakhtarkaaga ama kalkaalisada uu ku baaro sannadkiiba hal mar.  Waa inaad tan samaysaa xitaa haddii aad caafimaad dareemayso. Marka lagugu sameeyo baaritaano caafimaad oo joogto ah, waxa aad si dhakhso ah ku ogaan kartaa dhibaatooyinka caafimaadka, ka hor inta aanay ka sii darin. </a:t>
            </a:r>
          </a:p>
          <a:p>
            <a:endParaRPr lang="en-AU" b="1" dirty="0">
              <a:latin typeface="+mn-lt"/>
            </a:endParaRPr>
          </a:p>
          <a:p>
            <a:pPr defTabSz="910651" rtl="0">
              <a:defRPr/>
            </a:pPr>
            <a:r>
              <a:rPr lang="so" sz="1200" b="1" i="0" u="none" strike="noStrike" dirty="0">
                <a:highlight>
                  <a:srgbClr val="000000">
                    <a:alpha val="0"/>
                  </a:srgbClr>
                </a:highlight>
                <a:latin typeface="+mn-lt"/>
              </a:rPr>
              <a:t>Marka la eego caafimaadka, dhakhtarka ama kalkaalisada ayaa ku weydiin doona: </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Jirro kasta ama daaweyn kasta oo aad qabtey ama aad qaadatay.  Tan waxaa la yirahdaa taariikhdaada caafimaad</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Taariikhda caafimaadka qoyskaaga - hooyadaa, aabbahaa, iyo walaalahaa. Haddii dadka kale ee qoyskaaga ay qabaan cudurro gaar ah, baaritaannadan caafimaad ayaa aad uu sii muhiimsan</a:t>
            </a:r>
          </a:p>
          <a:p>
            <a:pPr marL="170747" indent="-170747" rtl="0">
              <a:buFont typeface="Arial" panose="020B0604020202020204" pitchFamily="34" charset="0"/>
              <a:buChar char="•"/>
            </a:pPr>
            <a:r>
              <a:rPr lang="so" sz="1200" b="0" i="0" u="none" strike="noStrike" dirty="0">
                <a:highlight>
                  <a:srgbClr val="000000">
                    <a:alpha val="0"/>
                  </a:srgbClr>
                </a:highlight>
                <a:latin typeface="+mn-lt"/>
              </a:rPr>
              <a:t>Waxaad cunto, inta aad jimicsi samayso, iyo haddii aad sigaar cabto ama aad cabto khamri.  </a:t>
            </a:r>
          </a:p>
          <a:p>
            <a:endParaRPr lang="en-AU" dirty="0">
              <a:latin typeface="+mn-lt"/>
            </a:endParaRPr>
          </a:p>
          <a:p>
            <a:pPr rtl="0"/>
            <a:r>
              <a:rPr lang="so" sz="1200" b="1" i="0" u="none" strike="noStrike" dirty="0">
                <a:highlight>
                  <a:srgbClr val="000000">
                    <a:alpha val="0"/>
                  </a:srgbClr>
                </a:highlight>
                <a:latin typeface="+mn-lt"/>
              </a:rPr>
              <a:t>Miyuu qof kastaa helaa baaritaan caafimaad oo isku mid ah?</a:t>
            </a:r>
          </a:p>
          <a:p>
            <a:pPr rtl="0"/>
            <a:r>
              <a:rPr lang="so" sz="1200" b="0" i="0" u="none" strike="noStrike" dirty="0">
                <a:highlight>
                  <a:srgbClr val="000000">
                    <a:alpha val="0"/>
                  </a:srgbClr>
                </a:highlight>
                <a:latin typeface="+mn-lt"/>
              </a:rPr>
              <a:t>Maya. Waxaad u baahan doontaa baaritaanno caafimaad ama baaritaanno kala duwan waqtiyo kala duwan oo noloshaada ah. Sababtoo ah waxyaabo kala duwan ayaa ku dhici kara jirka waqtiyo kala duwan.</a:t>
            </a:r>
            <a:endParaRPr lang="en-AU" b="1" dirty="0">
              <a:latin typeface="+mn-lt"/>
            </a:endParaRPr>
          </a:p>
          <a:p>
            <a:pPr rtl="0"/>
            <a:r>
              <a:rPr lang="so" sz="1200" b="0" i="0" u="none" strike="noStrike" dirty="0">
                <a:highlight>
                  <a:srgbClr val="000000">
                    <a:alpha val="0"/>
                  </a:srgbClr>
                </a:highlight>
                <a:latin typeface="+mn-lt"/>
              </a:rPr>
              <a:t>Dhakhtarkaaga ama kalkaalisadaada ayaa kuu sheegi doona baaritaannada aad u baahan tahay.  </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6</a:t>
            </a:fld>
            <a:endParaRPr lang="en-AU"/>
          </a:p>
        </p:txBody>
      </p:sp>
    </p:spTree>
    <p:extLst>
      <p:ext uri="{BB962C8B-B14F-4D97-AF65-F5344CB8AC3E}">
        <p14:creationId xmlns:p14="http://schemas.microsoft.com/office/powerpoint/2010/main" val="2032475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Maxaan kala hadli karaa dhakhtarkayga ama kalkaalisadada markaan u tago baaritaanka caafimaadkayga?</a:t>
            </a:r>
            <a:endParaRPr lang="en-AU" sz="1200" dirty="0">
              <a:latin typeface="+mn-lt"/>
            </a:endParaRPr>
          </a:p>
          <a:p>
            <a:pPr lvl="0" rtl="0"/>
            <a:r>
              <a:rPr lang="so" sz="1200" b="0" i="0" u="none" strike="noStrike" dirty="0">
                <a:highlight>
                  <a:srgbClr val="000000">
                    <a:alpha val="0"/>
                  </a:srgbClr>
                </a:highlight>
                <a:latin typeface="+mn-lt"/>
              </a:rPr>
              <a:t>Ostraliya gudaheeda, dhakhtarkaaga ama kalkaalisadaadu waxay kaa filanayaan inaad ka hadasho wax kasta oo aad ka welweleysid.  Dhakhtarkaaga ama kalkaalisadaada ayaa laga yaabaa inaysan ogaan inaad dhibaato qabto haddii aadan waxba sheegin. </a:t>
            </a:r>
          </a:p>
          <a:p>
            <a:pPr lvl="0"/>
            <a:endParaRPr lang="en-AU" sz="1200" dirty="0">
              <a:latin typeface="+mn-lt"/>
            </a:endParaRPr>
          </a:p>
          <a:p>
            <a:pPr lvl="0" rtl="0"/>
            <a:r>
              <a:rPr lang="so" sz="1200" b="0" i="0" u="none" strike="noStrike" dirty="0">
                <a:highlight>
                  <a:srgbClr val="000000">
                    <a:alpha val="0"/>
                  </a:srgbClr>
                </a:highlight>
                <a:latin typeface="+mn-lt"/>
              </a:rPr>
              <a:t>Waa kuwan waxyaabo caadi ah oo aad kala hadli karto dhakhtarkaaga ama kalkaalisadaada:</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xanuun kasta oo aad ka dareemeyso jirkaaga</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dhibaato kasta oo aad ka qabto dhanka musqusha  </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sida aad dareemayso; haddi aad muddo dheer murugaysaneyd ama aad welwelsaneyd, iyo wixii lamid ah  </a:t>
            </a:r>
          </a:p>
          <a:p>
            <a:pPr marL="180000" indent="-180000" defTabSz="910651" rtl="0">
              <a:buFont typeface="Arial" panose="020B0604020202020204" pitchFamily="34" charset="0"/>
              <a:buChar char="•"/>
              <a:defRPr/>
            </a:pPr>
            <a:r>
              <a:rPr lang="so" sz="1200" b="0" i="0" u="none" strike="noStrike" dirty="0">
                <a:highlight>
                  <a:srgbClr val="000000">
                    <a:alpha val="0"/>
                  </a:srgbClr>
                </a:highlight>
                <a:latin typeface="+mn-lt"/>
              </a:rPr>
              <a:t>taariikhda qoyska, sida haddii hooyadaa ama aabbahaa ay qabeen dhibaato caafimaad, sida wadne istaag ama kansar ama niyad-jab</a:t>
            </a:r>
          </a:p>
          <a:p>
            <a:pPr marL="180000" indent="-180000" rtl="0">
              <a:buFont typeface="Arial" panose="020B0604020202020204" pitchFamily="34" charset="0"/>
              <a:buChar char="•"/>
            </a:pPr>
            <a:r>
              <a:rPr lang="so" sz="1200" b="0" i="0" u="none" strike="noStrike" dirty="0">
                <a:highlight>
                  <a:srgbClr val="000000">
                    <a:alpha val="0"/>
                  </a:srgbClr>
                </a:highlight>
                <a:latin typeface="+mn-lt"/>
              </a:rPr>
              <a:t>waxaad cunto, inta aad jimicsi samayso, iyo haddii aad sigaar cabto ama aad cabto khamri</a:t>
            </a:r>
          </a:p>
          <a:p>
            <a:pPr marL="227663" indent="-227663">
              <a:buFont typeface="+mj-lt"/>
              <a:buAutoNum type="arabicPeriod"/>
            </a:pPr>
            <a:endParaRPr lang="en-AU" sz="1200" dirty="0">
              <a:latin typeface="+mn-lt"/>
            </a:endParaRPr>
          </a:p>
          <a:p>
            <a:pPr lvl="0" rtl="0"/>
            <a:r>
              <a:rPr lang="so" sz="1200" b="0" i="0" u="none" strike="noStrike" dirty="0">
                <a:highlight>
                  <a:srgbClr val="000000">
                    <a:alpha val="0"/>
                  </a:srgbClr>
                </a:highlight>
                <a:latin typeface="+mn-lt"/>
              </a:rPr>
              <a:t>Waa inaad sidoo kale kala hadashaa dhakhtarkaaga ama kalkaalisadaada wixii ku saabsan </a:t>
            </a:r>
            <a:r>
              <a:rPr lang="so" sz="1200" b="1" i="0" u="none" strike="noStrike" dirty="0">
                <a:highlight>
                  <a:srgbClr val="000000">
                    <a:alpha val="0"/>
                  </a:srgbClr>
                </a:highlight>
                <a:latin typeface="+mn-lt"/>
              </a:rPr>
              <a:t>baaritaanada kansarka</a:t>
            </a:r>
            <a:r>
              <a:rPr lang="so" sz="1200" b="0" i="0" u="none" strike="noStrike" dirty="0">
                <a:highlight>
                  <a:srgbClr val="000000">
                    <a:alpha val="0"/>
                  </a:srgbClr>
                </a:highlight>
                <a:latin typeface="+mn-lt"/>
              </a:rPr>
              <a:t> ee aad u baahan tahay inaad samayso. </a:t>
            </a:r>
            <a:endParaRPr lang="en-AU" sz="1200" b="0" i="0" u="none" strike="noStrike" dirty="0">
              <a:highlight>
                <a:srgbClr val="000000">
                  <a:alpha val="0"/>
                </a:srgbClr>
              </a:highlight>
              <a:latin typeface="+mn-lt"/>
            </a:endParaRP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7</a:t>
            </a:fld>
            <a:endParaRPr lang="en-AU"/>
          </a:p>
        </p:txBody>
      </p:sp>
    </p:spTree>
    <p:extLst>
      <p:ext uri="{BB962C8B-B14F-4D97-AF65-F5344CB8AC3E}">
        <p14:creationId xmlns:p14="http://schemas.microsoft.com/office/powerpoint/2010/main" val="160307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Waa maxay baaritaanada kansarka ee laga heli karo Ostraliya?</a:t>
            </a:r>
          </a:p>
          <a:p>
            <a:pPr defTabSz="910651" rtl="0">
              <a:defRPr/>
            </a:pPr>
            <a:r>
              <a:rPr lang="so" sz="1200" b="0" i="0" u="none" strike="noStrike" dirty="0">
                <a:highlight>
                  <a:srgbClr val="000000">
                    <a:alpha val="0"/>
                  </a:srgbClr>
                </a:highlight>
                <a:latin typeface="+mn-lt"/>
              </a:rPr>
              <a:t>Waxaa jira saddex baaritaan oo kansarka ah oo loogu talla galay haweenka:</a:t>
            </a:r>
          </a:p>
          <a:p>
            <a:pPr marL="227663" indent="-227663" defTabSz="910651" rtl="0">
              <a:buFontTx/>
              <a:buAutoNum type="arabicPeriod"/>
              <a:defRPr/>
            </a:pPr>
            <a:r>
              <a:rPr lang="so" sz="1200" b="0" i="0" u="none" strike="noStrike" dirty="0">
                <a:highlight>
                  <a:srgbClr val="000000">
                    <a:alpha val="0"/>
                  </a:srgbClr>
                </a:highlight>
                <a:latin typeface="+mn-lt"/>
              </a:rPr>
              <a:t>baaritaanka farjiga</a:t>
            </a:r>
          </a:p>
          <a:p>
            <a:pPr marL="227663" indent="-227663" defTabSz="910651" rtl="0">
              <a:buFontTx/>
              <a:buAutoNum type="arabicPeriod"/>
              <a:defRPr/>
            </a:pPr>
            <a:r>
              <a:rPr lang="so" sz="1200" b="0" i="0" u="none" strike="noStrike" dirty="0">
                <a:highlight>
                  <a:srgbClr val="000000">
                    <a:alpha val="0"/>
                  </a:srgbClr>
                </a:highlight>
                <a:latin typeface="+mn-lt"/>
              </a:rPr>
              <a:t>baaritaanka naasaha</a:t>
            </a:r>
          </a:p>
          <a:p>
            <a:pPr marL="227663" indent="-227663" defTabSz="910651" rtl="0">
              <a:buFontTx/>
              <a:buAutoNum type="arabicPeriod"/>
              <a:defRPr/>
            </a:pPr>
            <a:r>
              <a:rPr lang="so" sz="1200" b="0" i="0" u="none" strike="noStrike" dirty="0">
                <a:highlight>
                  <a:srgbClr val="000000">
                    <a:alpha val="0"/>
                  </a:srgbClr>
                </a:highlight>
                <a:latin typeface="+mn-lt"/>
              </a:rPr>
              <a:t>baaritaanka mindhicirka. </a:t>
            </a:r>
          </a:p>
          <a:p>
            <a:endParaRPr lang="en-AU" dirty="0">
              <a:latin typeface="+mn-lt"/>
            </a:endParaRPr>
          </a:p>
          <a:p>
            <a:pPr rtl="0"/>
            <a:r>
              <a:rPr lang="en-US" sz="1200" b="0" i="0" u="none" strike="noStrike" dirty="0">
                <a:highlight>
                  <a:srgbClr val="000000">
                    <a:alpha val="0"/>
                  </a:srgbClr>
                </a:highlight>
                <a:latin typeface="+mn-lt"/>
              </a:rPr>
              <a:t>B</a:t>
            </a:r>
            <a:r>
              <a:rPr lang="so" sz="1200" b="0" i="0" u="none" strike="noStrike" dirty="0">
                <a:highlight>
                  <a:srgbClr val="000000">
                    <a:alpha val="0"/>
                  </a:srgbClr>
                </a:highlight>
                <a:latin typeface="+mn-lt"/>
              </a:rPr>
              <a:t>aaritaanadan waxay kaa caawiyaan in la ogaado cudurro halis ah, sida kansarka.</a:t>
            </a:r>
          </a:p>
          <a:p>
            <a:pPr rtl="0"/>
            <a:r>
              <a:rPr lang="so" sz="1200" b="0" i="0" u="none" strike="noStrike" dirty="0">
                <a:highlight>
                  <a:srgbClr val="000000">
                    <a:alpha val="0"/>
                  </a:srgbClr>
                </a:highlight>
                <a:latin typeface="+mn-lt"/>
              </a:rPr>
              <a:t>Haddii aad hore u ogaan karto inaad jirran tahay, waxaad haysataa fursad fiican oo aad ku bogsato.</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8</a:t>
            </a:fld>
            <a:endParaRPr lang="en-AU"/>
          </a:p>
        </p:txBody>
      </p:sp>
    </p:spTree>
    <p:extLst>
      <p:ext uri="{BB962C8B-B14F-4D97-AF65-F5344CB8AC3E}">
        <p14:creationId xmlns:p14="http://schemas.microsoft.com/office/powerpoint/2010/main" val="131694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Baaritaanka farjiga waa baaritaan lagu sameeyo qaybta hoose ee ilmo-galeenka. </a:t>
            </a: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9</a:t>
            </a:fld>
            <a:endParaRPr lang="en-AU"/>
          </a:p>
        </p:txBody>
      </p:sp>
    </p:spTree>
    <p:extLst>
      <p:ext uri="{BB962C8B-B14F-4D97-AF65-F5344CB8AC3E}">
        <p14:creationId xmlns:p14="http://schemas.microsoft.com/office/powerpoint/2010/main" val="160249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kern="1200" baseline="0" dirty="0">
                <a:solidFill>
                  <a:srgbClr val="000000"/>
                </a:solidFill>
                <a:highlight>
                  <a:srgbClr val="000000">
                    <a:alpha val="0"/>
                  </a:srgbClr>
                </a:highlight>
                <a:latin typeface="+mn-lt"/>
                <a:ea typeface="+mn-ea"/>
                <a:cs typeface="+mn-cs"/>
              </a:rPr>
              <a:t>Waa maxay farjiga?</a:t>
            </a:r>
          </a:p>
          <a:p>
            <a:pPr rtl="0"/>
            <a:r>
              <a:rPr lang="so" sz="1200" b="0" i="0" u="none" strike="noStrike" kern="1200" baseline="0" dirty="0">
                <a:solidFill>
                  <a:srgbClr val="000000"/>
                </a:solidFill>
                <a:highlight>
                  <a:srgbClr val="000000">
                    <a:alpha val="0"/>
                  </a:srgbClr>
                </a:highlight>
                <a:latin typeface="+mn-lt"/>
                <a:ea typeface="+mn-ea"/>
                <a:cs typeface="+mn-cs"/>
              </a:rPr>
              <a:t>Farjiga waa albaabka laga soo galo ilmo galeenka.</a:t>
            </a:r>
            <a:endParaRPr lang="en-AU" b="1" dirty="0">
              <a:latin typeface="+mn-lt"/>
            </a:endParaRPr>
          </a:p>
          <a:p>
            <a:pPr defTabSz="910651">
              <a:defRPr/>
            </a:pPr>
            <a:endParaRPr lang="en-AU" b="1" dirty="0">
              <a:latin typeface="+mn-lt"/>
            </a:endParaRPr>
          </a:p>
          <a:p>
            <a:pPr defTabSz="910651" rtl="0">
              <a:defRPr/>
            </a:pPr>
            <a:r>
              <a:rPr lang="so" sz="1200" b="1" i="0" u="none" strike="noStrike" dirty="0">
                <a:highlight>
                  <a:srgbClr val="000000">
                    <a:alpha val="0"/>
                  </a:srgbClr>
                </a:highlight>
                <a:latin typeface="+mn-lt"/>
              </a:rPr>
              <a:t>Waa maxay kansarka farjiga?</a:t>
            </a:r>
          </a:p>
          <a:p>
            <a:pPr defTabSz="910651" rtl="0">
              <a:defRPr/>
            </a:pPr>
            <a:r>
              <a:rPr lang="so" sz="1200" b="0" i="0" u="none" strike="noStrike" dirty="0">
                <a:highlight>
                  <a:srgbClr val="000000">
                    <a:alpha val="0"/>
                  </a:srgbClr>
                </a:highlight>
                <a:latin typeface="+mn-lt"/>
              </a:rPr>
              <a:t>Kansarka farjiga waa kansar ka soo baxa farjiga - qaybta hoose ee ilmo-galeenka.   Naag kasta wuu ku dhici karaa kansarkan.  Waa mid ka mid ah noocyada ugu fudud ee kansarka ee laga hortagi karo.  Waxa kale oo ay noqon kartaa mid fudud in la daweeyo.</a:t>
            </a:r>
            <a:endParaRPr lang="en-AU" strike="sngStrike" dirty="0">
              <a:latin typeface="+mn-lt"/>
            </a:endParaRPr>
          </a:p>
          <a:p>
            <a:pPr defTabSz="910651">
              <a:defRPr/>
            </a:pPr>
            <a:endParaRPr lang="en-AU" dirty="0">
              <a:latin typeface="+mn-lt"/>
            </a:endParaRPr>
          </a:p>
          <a:p>
            <a:pPr defTabSz="910651" rtl="0">
              <a:defRPr/>
            </a:pPr>
            <a:r>
              <a:rPr lang="so" sz="1200" b="1" i="0" u="none" strike="noStrike" dirty="0">
                <a:highlight>
                  <a:srgbClr val="000000">
                    <a:alpha val="0"/>
                  </a:srgbClr>
                </a:highlight>
                <a:latin typeface="+mn-lt"/>
              </a:rPr>
              <a:t>Maxaa sababa kansarka farjiga? </a:t>
            </a:r>
          </a:p>
          <a:p>
            <a:pPr defTabSz="910651" rtl="0">
              <a:defRPr/>
            </a:pPr>
            <a:r>
              <a:rPr lang="so" sz="1200" b="0" i="0" u="none" strike="noStrike" dirty="0">
                <a:highlight>
                  <a:srgbClr val="000000">
                    <a:alpha val="0"/>
                  </a:srgbClr>
                </a:highlight>
                <a:latin typeface="+mn-lt"/>
              </a:rPr>
              <a:t>Caadiyan, kansarkan waxaa keena fayraska caadiga ah ee HPV. Waxaad HPV ku qaadi kartaa markaad taabato xubinta taranka ee qof kale xilliga galmada.  Mararka qaarkood HPV wuxuu keeni karaa kansar.  </a:t>
            </a:r>
          </a:p>
          <a:p>
            <a:pPr defTabSz="910651">
              <a:defRPr/>
            </a:pPr>
            <a:endParaRPr lang="en-AU" dirty="0">
              <a:latin typeface="+mn-lt"/>
            </a:endParaRPr>
          </a:p>
          <a:p>
            <a:pPr defTabSz="910651" rtl="0">
              <a:defRPr/>
            </a:pPr>
            <a:r>
              <a:rPr lang="so" sz="1200" b="0" i="1" u="none" strike="noStrike" dirty="0">
                <a:highlight>
                  <a:srgbClr val="000000">
                    <a:alpha val="0"/>
                  </a:srgbClr>
                </a:highlight>
                <a:latin typeface="+mn-lt"/>
              </a:rPr>
              <a:t>*Qoraal ku socota fududeeyaha: </a:t>
            </a:r>
            <a:r>
              <a:rPr lang="so" sz="1200" b="0" i="1" u="none" strike="noStrike" kern="1200" baseline="0" dirty="0">
                <a:solidFill>
                  <a:srgbClr val="000000"/>
                </a:solidFill>
                <a:highlight>
                  <a:srgbClr val="000000">
                    <a:alpha val="0"/>
                  </a:srgbClr>
                </a:highlight>
                <a:latin typeface="+mn-lt"/>
                <a:ea typeface="+mn-ea"/>
                <a:cs typeface="+mn-cs"/>
              </a:rPr>
              <a:t>tixraac sawirka.</a:t>
            </a:r>
            <a:endParaRPr lang="en-AU" dirty="0">
              <a:latin typeface="+mn-lt"/>
            </a:endParaRPr>
          </a:p>
          <a:p>
            <a:endParaRPr lang="en-AU" dirty="0"/>
          </a:p>
        </p:txBody>
      </p:sp>
      <p:sp>
        <p:nvSpPr>
          <p:cNvPr id="4" name="Slide Number Placeholder 3"/>
          <p:cNvSpPr>
            <a:spLocks noGrp="1"/>
          </p:cNvSpPr>
          <p:nvPr>
            <p:ph type="sldNum" sz="quarter" idx="5"/>
          </p:nvPr>
        </p:nvSpPr>
        <p:spPr/>
        <p:txBody>
          <a:bodyPr/>
          <a:lstStyle/>
          <a:p>
            <a:fld id="{DC62CAA7-A3CB-4B1D-8D5C-AA2B77AFD65D}" type="slidenum">
              <a:rPr lang="en-AU" smtClean="0"/>
              <a:t>10</a:t>
            </a:fld>
            <a:endParaRPr lang="en-AU"/>
          </a:p>
        </p:txBody>
      </p:sp>
    </p:spTree>
    <p:extLst>
      <p:ext uri="{BB962C8B-B14F-4D97-AF65-F5344CB8AC3E}">
        <p14:creationId xmlns:p14="http://schemas.microsoft.com/office/powerpoint/2010/main" val="149598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A33B-7CFC-80F1-05C1-C541CF6DF95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822045B-8040-9385-8CFC-64D0ECF4C814}"/>
              </a:ext>
            </a:extLst>
          </p:cNvPr>
          <p:cNvSpPr>
            <a:spLocks noGrp="1"/>
          </p:cNvSpPr>
          <p:nvPr>
            <p:ph type="dt" sz="half" idx="10"/>
          </p:nvPr>
        </p:nvSpPr>
        <p:spPr/>
        <p:txBody>
          <a:bodyPr/>
          <a:lstStyle/>
          <a:p>
            <a:fld id="{4EE77282-090A-4FB9-BAF6-D4CC9B8FABFD}" type="datetimeFigureOut">
              <a:rPr lang="en-AU" smtClean="0"/>
              <a:t>18/09/2024</a:t>
            </a:fld>
            <a:endParaRPr lang="en-AU"/>
          </a:p>
        </p:txBody>
      </p:sp>
      <p:sp>
        <p:nvSpPr>
          <p:cNvPr id="4" name="Footer Placeholder 3">
            <a:extLst>
              <a:ext uri="{FF2B5EF4-FFF2-40B4-BE49-F238E27FC236}">
                <a16:creationId xmlns:a16="http://schemas.microsoft.com/office/drawing/2014/main" id="{EAE12BEB-FEF8-5538-1D57-869CA75C550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518EA13-2F88-5752-65FC-98D7C5BAE7A8}"/>
              </a:ext>
            </a:extLst>
          </p:cNvPr>
          <p:cNvSpPr>
            <a:spLocks noGrp="1"/>
          </p:cNvSpPr>
          <p:nvPr>
            <p:ph type="sldNum" sz="quarter" idx="12"/>
          </p:nvPr>
        </p:nvSpPr>
        <p:spPr/>
        <p:txBody>
          <a:bodyPr/>
          <a:lstStyle/>
          <a:p>
            <a:fld id="{780DD31D-9250-4129-BABA-FCA43AFCE7F8}" type="slidenum">
              <a:rPr lang="en-AU" smtClean="0"/>
              <a:t>‹#›</a:t>
            </a:fld>
            <a:endParaRPr lang="en-AU"/>
          </a:p>
        </p:txBody>
      </p:sp>
    </p:spTree>
    <p:extLst>
      <p:ext uri="{BB962C8B-B14F-4D97-AF65-F5344CB8AC3E}">
        <p14:creationId xmlns:p14="http://schemas.microsoft.com/office/powerpoint/2010/main" val="8861837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ABC606-7621-5A2B-B4B5-29E21AA796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9D0A5E-F5EE-DEA0-D026-4E6ED69F98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6A940AF-BC6D-D95D-01F3-E7A4561C2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E77282-090A-4FB9-BAF6-D4CC9B8FABFD}" type="datetimeFigureOut">
              <a:rPr lang="en-AU" smtClean="0"/>
              <a:t>18/09/2024</a:t>
            </a:fld>
            <a:endParaRPr lang="en-AU"/>
          </a:p>
        </p:txBody>
      </p:sp>
      <p:sp>
        <p:nvSpPr>
          <p:cNvPr id="5" name="Footer Placeholder 4">
            <a:extLst>
              <a:ext uri="{FF2B5EF4-FFF2-40B4-BE49-F238E27FC236}">
                <a16:creationId xmlns:a16="http://schemas.microsoft.com/office/drawing/2014/main" id="{7545C656-74AA-BDD0-48B3-914DB24AE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8630B881-4C9C-C247-86D0-B53E17AA7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0DD31D-9250-4129-BABA-FCA43AFCE7F8}" type="slidenum">
              <a:rPr lang="en-AU" smtClean="0"/>
              <a:t>‹#›</a:t>
            </a:fld>
            <a:endParaRPr lang="en-AU"/>
          </a:p>
        </p:txBody>
      </p:sp>
    </p:spTree>
    <p:extLst>
      <p:ext uri="{BB962C8B-B14F-4D97-AF65-F5344CB8AC3E}">
        <p14:creationId xmlns:p14="http://schemas.microsoft.com/office/powerpoint/2010/main" val="139113971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B9F722-4186-3578-FF73-3EDCCB3391EB}"/>
              </a:ext>
            </a:extLst>
          </p:cNvPr>
          <p:cNvSpPr>
            <a:spLocks noGrp="1"/>
          </p:cNvSpPr>
          <p:nvPr>
            <p:ph type="title"/>
          </p:nvPr>
        </p:nvSpPr>
        <p:spPr/>
        <p:txBody>
          <a:bodyPr/>
          <a:lstStyle/>
          <a:p>
            <a:r>
              <a:rPr lang="so" sz="4800" b="1" i="0" u="none" strike="noStrike">
                <a:highlight>
                  <a:srgbClr val="000000">
                    <a:alpha val="0"/>
                  </a:srgbClr>
                </a:highlight>
                <a:latin typeface="Arial"/>
              </a:rPr>
              <a:t>Baaritaanada</a:t>
            </a:r>
            <a:endParaRPr lang="en-AU" dirty="0"/>
          </a:p>
        </p:txBody>
      </p:sp>
      <p:pic>
        <p:nvPicPr>
          <p:cNvPr id="3" name="Picture 2">
            <a:extLst>
              <a:ext uri="{FF2B5EF4-FFF2-40B4-BE49-F238E27FC236}">
                <a16:creationId xmlns:a16="http://schemas.microsoft.com/office/drawing/2014/main" id="{3422D923-5E00-35AF-9FCF-CFFAD429645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20509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203B2F-F3BE-7864-C7D8-AF9BCA78FC7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AC78ED3-99EC-FC7D-C562-1E9505DE846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2112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7FFCB9-7560-4AE4-4974-2C42180C68B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27348BE-C36E-98F1-03EB-FF2F425D275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4520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10DB3F-27F7-4574-3FC8-E7C7161A4C5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E01009D-E377-BBD4-7998-B7A5B235DF5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4338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45D955-39DF-5F4C-3B25-3F5E42C7352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02FA459-0CE4-DF1C-8130-AFA470E0F5E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3957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DB02D1-CE50-71F6-ED78-3D2C1AEE844D}"/>
              </a:ext>
            </a:extLst>
          </p:cNvPr>
          <p:cNvSpPr>
            <a:spLocks noGrp="1"/>
          </p:cNvSpPr>
          <p:nvPr>
            <p:ph type="title"/>
          </p:nvPr>
        </p:nvSpPr>
        <p:spPr/>
        <p:txBody>
          <a:bodyPr/>
          <a:lstStyle/>
          <a:p>
            <a:pPr rtl="0"/>
            <a:r>
              <a:rPr lang="so" i="0" u="none" strike="noStrike">
                <a:highlight>
                  <a:srgbClr val="000000">
                    <a:alpha val="0"/>
                  </a:srgbClr>
                </a:highlight>
                <a:latin typeface="Arial"/>
              </a:rPr>
              <a:t>Baaritaanka Naaska</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92B5F92C-39F5-8DBF-FE55-AD36C52DE5B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8272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5FB2B8-0D08-A3AD-2B06-A8D00877E75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C337FEF-9543-FCE0-503C-CA47BA1E713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75884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D4A444-C185-D384-7832-C3C6832FF8E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45CAD19-B59D-77AB-3372-1C28E1EDA9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5809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0CEC53B-CB36-899E-A4F7-57F38A97CE4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BD54793-3189-3FFC-48E3-5D52CFB1AB0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4209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30EAA44-956A-4625-6B67-20A3837B91F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11D4C87-F9B5-82D0-B102-EE3F8EFF60E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95723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530D44-F73D-3138-A8C0-D3EE3C3A102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4BAE114-F304-30BB-9F92-5B147739C8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488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55E846-D014-BB3A-981D-25CF048367EB}"/>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448CC958-C1C9-5538-4DA5-27C52B6A335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98791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A6D8AF-1F28-127F-107A-95643AD807AB}"/>
              </a:ext>
            </a:extLst>
          </p:cNvPr>
          <p:cNvSpPr>
            <a:spLocks noGrp="1"/>
          </p:cNvSpPr>
          <p:nvPr>
            <p:ph type="title"/>
          </p:nvPr>
        </p:nvSpPr>
        <p:spPr/>
        <p:txBody>
          <a:bodyPr/>
          <a:lstStyle/>
          <a:p>
            <a:pPr rtl="0"/>
            <a:r>
              <a:rPr lang="so" i="0" u="none" strike="noStrike">
                <a:highlight>
                  <a:srgbClr val="000000">
                    <a:alpha val="0"/>
                  </a:srgbClr>
                </a:highlight>
                <a:latin typeface="Arial"/>
              </a:rPr>
              <a:t>Baaritaanka Kansarka mindhicirka </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A8CF51F4-A150-D1AA-7686-05C62811CEA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49283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5274FF8-9A4C-D215-FC2D-74278AFE830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9F8C9F7-9C75-D137-93CB-11B9AFC3D86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19427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D0D03B-F92E-1D6E-7901-DD32599DF64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D356E51-8920-0043-5484-E1A4C0F225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7970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C271D2-D55B-7B57-A938-B5470F027EB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A87F69B-4907-4D44-7DF4-9ECC030D959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624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D47D12-5BEB-4DD8-EBB2-EF4C5108ECC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54C31B0-F95F-53C4-3C26-6046B72B698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5939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EEF7D0-7E00-D1E8-C950-5A8ACFFCF8A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B75ED1F-7667-2E43-175D-A91B19EAC9A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29540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CAE6949-1E8A-A335-569A-5DF0CF4F66C8}"/>
              </a:ext>
            </a:extLst>
          </p:cNvPr>
          <p:cNvSpPr>
            <a:spLocks noGrp="1"/>
          </p:cNvSpPr>
          <p:nvPr>
            <p:ph type="title"/>
          </p:nvPr>
        </p:nvSpPr>
        <p:spPr/>
        <p:txBody>
          <a:bodyPr/>
          <a:lstStyle/>
          <a:p>
            <a:pPr rtl="0"/>
            <a:r>
              <a:rPr lang="so" i="0" u="none" strike="noStrike">
                <a:highlight>
                  <a:srgbClr val="000000">
                    <a:alpha val="0"/>
                  </a:srgbClr>
                </a:highlight>
                <a:latin typeface="Arial"/>
              </a:rPr>
              <a:t>Baaritaannada caafimaadka galmada</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C27615FC-0604-C7C6-685B-4C0358D1E08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40091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25C768-DD0C-018E-202C-ABC2CD20642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227DE5B-A792-1454-B21C-05E35876F21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43157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B216AC-0B5A-CAA7-4709-17BCBA26709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7A265A9-33A7-1335-883D-4A8E88BB91D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9762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997862E-AA05-16B0-CFC0-77A65E94F51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5C0674B-8FA3-3C53-5B23-2D58B847443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8460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4B1E66-C026-5E75-D75E-36EBA162F4EF}"/>
              </a:ext>
            </a:extLst>
          </p:cNvPr>
          <p:cNvSpPr>
            <a:spLocks noGrp="1"/>
          </p:cNvSpPr>
          <p:nvPr>
            <p:ph type="title"/>
          </p:nvPr>
        </p:nvSpPr>
        <p:spPr/>
        <p:txBody>
          <a:bodyPr/>
          <a:lstStyle/>
          <a:p>
            <a:pPr rtl="0"/>
            <a:r>
              <a:rPr lang="so" sz="4000" b="1" i="0" u="none" strike="noStrike">
                <a:highlight>
                  <a:srgbClr val="000000">
                    <a:alpha val="0"/>
                  </a:srgbClr>
                </a:highlight>
                <a:latin typeface="Arial"/>
              </a:rPr>
              <a:t>Jirkayga. Caafimaadkayga.</a:t>
            </a:r>
            <a:br>
              <a:rPr lang="so" sz="4400" b="0" i="0" u="none" strike="noStrike">
                <a:highlight>
                  <a:srgbClr val="000000">
                    <a:alpha val="0"/>
                  </a:srgbClr>
                </a:highlight>
                <a:latin typeface="Arial"/>
              </a:rPr>
            </a:br>
            <a:r>
              <a:rPr lang="so" b="0" i="0" u="none" strike="noStrike">
                <a:highlight>
                  <a:srgbClr val="000000">
                    <a:alpha val="0"/>
                  </a:srgbClr>
                </a:highlight>
                <a:latin typeface="Arial"/>
              </a:rPr>
              <a:t>Qalabka waxbarashada caafimaadka.</a:t>
            </a:r>
            <a:endParaRPr lang="en-AU" dirty="0"/>
          </a:p>
        </p:txBody>
      </p:sp>
      <p:pic>
        <p:nvPicPr>
          <p:cNvPr id="3" name="Picture 2">
            <a:extLst>
              <a:ext uri="{FF2B5EF4-FFF2-40B4-BE49-F238E27FC236}">
                <a16:creationId xmlns:a16="http://schemas.microsoft.com/office/drawing/2014/main" id="{6530E61F-C5C5-09C2-09F8-47DF65FA1E2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85945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CF3FECA-C44A-0AA8-4AF7-2059F8ABC63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E48BA79-5613-3706-F925-2E9E1D26F94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66174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2CB7F9-C5B6-1753-5ABD-24CB24A091B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2228B9E-48C2-B002-9A48-52F9CE1200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67339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BAE8E0-6B3E-9223-A8B3-5A00702C96CD}"/>
              </a:ext>
            </a:extLst>
          </p:cNvPr>
          <p:cNvSpPr>
            <a:spLocks noGrp="1"/>
          </p:cNvSpPr>
          <p:nvPr>
            <p:ph type="title"/>
          </p:nvPr>
        </p:nvSpPr>
        <p:spPr/>
        <p:txBody>
          <a:bodyPr/>
          <a:lstStyle/>
          <a:p>
            <a:pPr rtl="0"/>
            <a:r>
              <a:rPr lang="so" i="0" u="none" strike="noStrike">
                <a:highlight>
                  <a:srgbClr val="000000">
                    <a:alpha val="0"/>
                  </a:srgbClr>
                </a:highlight>
                <a:latin typeface="Arial"/>
              </a:rPr>
              <a:t>Qabsashada ballan iyo</a:t>
            </a:r>
            <a:r>
              <a:rPr lang="en-US" i="0" u="none" strike="noStrike">
                <a:highlight>
                  <a:srgbClr val="000000">
                    <a:alpha val="0"/>
                  </a:srgbClr>
                </a:highlight>
                <a:latin typeface="Arial"/>
              </a:rPr>
              <a:t> </a:t>
            </a:r>
            <a:r>
              <a:rPr lang="so" i="0" u="none" strike="noStrike">
                <a:highlight>
                  <a:srgbClr val="000000">
                    <a:alpha val="0"/>
                  </a:srgbClr>
                </a:highlight>
                <a:latin typeface="Arial"/>
              </a:rPr>
              <a:t>aragtida dhakhtarkaaga</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1C32B0AC-0EDD-7545-1116-DA81F7DDE17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0080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8A6B4B-01A4-3E16-A2FB-C732F57A3E6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3D42E27-B6EA-DDFB-99F7-A1B379C1D1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3329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315F09-FE72-8274-DDF2-E02E8AC3A81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50992AD-6F8A-68CC-0BC4-B385EB6CAAA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83404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551A4F-0116-788A-C67A-7450FA55755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0678B60-8CF2-5A5E-5FC6-6CEDCEE8B69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73160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7080444-7ABA-E000-88B7-42BB1DAA6AB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DA781E6-1020-82D9-30E2-7E6F3CB300A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39504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2B58F8-3A5F-5BC3-3657-9ECBC5E49FA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0E6C08F-CC76-CAE6-B5AD-C5AAEF15568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1604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9EEAC7-FB79-0DE0-AC27-FC34EB6A038D}"/>
              </a:ext>
            </a:extLst>
          </p:cNvPr>
          <p:cNvSpPr>
            <a:spLocks noGrp="1"/>
          </p:cNvSpPr>
          <p:nvPr>
            <p:ph type="title"/>
          </p:nvPr>
        </p:nvSpPr>
        <p:spPr/>
        <p:txBody>
          <a:bodyPr/>
          <a:lstStyle/>
          <a:p>
            <a:pPr rtl="0"/>
            <a:r>
              <a:rPr lang="so" b="1" i="0" u="none" strike="noStrike">
                <a:highlight>
                  <a:srgbClr val="000000">
                    <a:alpha val="0"/>
                  </a:srgbClr>
                </a:highlight>
                <a:latin typeface="Arial"/>
              </a:rPr>
              <a:t>Xusuusnow…</a:t>
            </a:r>
            <a:r>
              <a:rPr lang="so" b="0" i="0" u="none" strike="noStrike">
                <a:highlight>
                  <a:srgbClr val="000000">
                    <a:alpha val="0"/>
                  </a:srgbClr>
                </a:highlight>
                <a:latin typeface="Arial"/>
              </a:rPr>
              <a:t>	</a:t>
            </a:r>
            <a:endParaRPr lang="so" b="0"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0031C9F4-4B4C-2013-BEF2-EF977EB34F5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64276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17C5AA-BD92-E105-99E6-4E4C977EFEA2}"/>
              </a:ext>
            </a:extLst>
          </p:cNvPr>
          <p:cNvSpPr>
            <a:spLocks noGrp="1"/>
          </p:cNvSpPr>
          <p:nvPr>
            <p:ph type="title"/>
          </p:nvPr>
        </p:nvSpPr>
        <p:spPr/>
        <p:txBody>
          <a:bodyPr/>
          <a:lstStyle/>
          <a:p>
            <a:pPr rtl="0"/>
            <a:r>
              <a:rPr lang="so" b="1" i="0" u="none" strike="noStrike">
                <a:highlight>
                  <a:srgbClr val="000000">
                    <a:alpha val="0"/>
                  </a:srgbClr>
                </a:highlight>
                <a:latin typeface="Arial"/>
              </a:rPr>
              <a:t>Adeegyada deegaanka </a:t>
            </a:r>
            <a:endParaRPr lang="so"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FFCD5661-D210-6E17-27A4-81A59AF1612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5017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F33229-EEAF-CF52-2B0C-8054D84438D5}"/>
              </a:ext>
            </a:extLst>
          </p:cNvPr>
          <p:cNvSpPr>
            <a:spLocks noGrp="1"/>
          </p:cNvSpPr>
          <p:nvPr>
            <p:ph type="title"/>
          </p:nvPr>
        </p:nvSpPr>
        <p:spPr/>
        <p:txBody>
          <a:bodyPr/>
          <a:lstStyle/>
          <a:p>
            <a:pPr algn="ctr"/>
            <a:r>
              <a:rPr lang="so" sz="3800" b="1">
                <a:solidFill>
                  <a:srgbClr val="000000"/>
                </a:solidFill>
                <a:highlight>
                  <a:srgbClr val="000000">
                    <a:alpha val="0"/>
                  </a:srgbClr>
                </a:highlight>
                <a:latin typeface="Lucida Handwriting"/>
              </a:rPr>
              <a:t>Aynu</a:t>
            </a:r>
            <a:endParaRPr lang="so" sz="3800" b="1" dirty="0">
              <a:solidFill>
                <a:srgbClr val="000000"/>
              </a:solidFill>
              <a:highlight>
                <a:srgbClr val="000000">
                  <a:alpha val="0"/>
                </a:srgbClr>
              </a:highlight>
              <a:latin typeface="Lucida Handwriting"/>
            </a:endParaRPr>
          </a:p>
        </p:txBody>
      </p:sp>
      <p:pic>
        <p:nvPicPr>
          <p:cNvPr id="3" name="Picture 2">
            <a:extLst>
              <a:ext uri="{FF2B5EF4-FFF2-40B4-BE49-F238E27FC236}">
                <a16:creationId xmlns:a16="http://schemas.microsoft.com/office/drawing/2014/main" id="{9D9749DE-ADA0-CB56-CBFA-EE514A35262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5980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08C415-997D-3B7C-836D-0935C8B4796C}"/>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0353AD60-B82B-81A3-EFC5-9D441B987060}"/>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342986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BFDDE6-7C4F-1D2F-3E5A-48A6697258B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C9D3099-F8A6-B282-8D73-C65A8275498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8363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D57BF27-FD80-78E4-B564-826ED37AB44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AE81E04-285B-5EB8-7415-8298B7E617B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1668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6D6882-3383-51C3-C65D-887727A3B39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6F8C8CE-A780-08C7-E0F8-05C4F04630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615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6AB06B-89A2-14A7-45AE-04CF2B78AE1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4CEACA8-E096-35FA-4C19-CA9B17DCCEA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18092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9CFADA5-29F3-0FD9-1686-110A80A064A1}"/>
              </a:ext>
            </a:extLst>
          </p:cNvPr>
          <p:cNvSpPr>
            <a:spLocks noGrp="1"/>
          </p:cNvSpPr>
          <p:nvPr>
            <p:ph type="title"/>
          </p:nvPr>
        </p:nvSpPr>
        <p:spPr/>
        <p:txBody>
          <a:bodyPr/>
          <a:lstStyle/>
          <a:p>
            <a:pPr rtl="0"/>
            <a:r>
              <a:rPr lang="so" i="0" u="none" strike="noStrike">
                <a:highlight>
                  <a:srgbClr val="000000">
                    <a:alpha val="0"/>
                  </a:srgbClr>
                </a:highlight>
                <a:latin typeface="Arial"/>
              </a:rPr>
              <a:t>Baaritaanka farjiga </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2D69E61C-1428-2AE1-6F25-E80EF75D04B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06233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4075</Words>
  <Application>Microsoft Office PowerPoint</Application>
  <PresentationFormat>Widescreen</PresentationFormat>
  <Paragraphs>385</Paragraphs>
  <Slides>40</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Aptos Display</vt:lpstr>
      <vt:lpstr>Arial</vt:lpstr>
      <vt:lpstr>Calibri</vt:lpstr>
      <vt:lpstr>Lucida Handwriting</vt:lpstr>
      <vt:lpstr>Office Theme</vt:lpstr>
      <vt:lpstr>Baaritaanada</vt:lpstr>
      <vt:lpstr>PowerPoint Presentation</vt:lpstr>
      <vt:lpstr>Jirkayga. Caafimaadkayga. Qalabka waxbarashada caafimaadka.</vt:lpstr>
      <vt:lpstr>Aynu</vt:lpstr>
      <vt:lpstr>PowerPoint Presentation</vt:lpstr>
      <vt:lpstr>PowerPoint Presentation</vt:lpstr>
      <vt:lpstr>PowerPoint Presentation</vt:lpstr>
      <vt:lpstr>PowerPoint Presentation</vt:lpstr>
      <vt:lpstr>Baaritaanka farjiga </vt:lpstr>
      <vt:lpstr>PowerPoint Presentation</vt:lpstr>
      <vt:lpstr>PowerPoint Presentation</vt:lpstr>
      <vt:lpstr>PowerPoint Presentation</vt:lpstr>
      <vt:lpstr>PowerPoint Presentation</vt:lpstr>
      <vt:lpstr>Baaritaanka Naaska</vt:lpstr>
      <vt:lpstr>PowerPoint Presentation</vt:lpstr>
      <vt:lpstr>PowerPoint Presentation</vt:lpstr>
      <vt:lpstr>PowerPoint Presentation</vt:lpstr>
      <vt:lpstr>PowerPoint Presentation</vt:lpstr>
      <vt:lpstr>PowerPoint Presentation</vt:lpstr>
      <vt:lpstr>Baaritaanka Kansarka mindhicirka </vt:lpstr>
      <vt:lpstr>PowerPoint Presentation</vt:lpstr>
      <vt:lpstr>PowerPoint Presentation</vt:lpstr>
      <vt:lpstr>PowerPoint Presentation</vt:lpstr>
      <vt:lpstr>PowerPoint Presentation</vt:lpstr>
      <vt:lpstr>PowerPoint Presentation</vt:lpstr>
      <vt:lpstr>Baaritaannada caafimaadka galmada</vt:lpstr>
      <vt:lpstr>PowerPoint Presentation</vt:lpstr>
      <vt:lpstr>PowerPoint Presentation</vt:lpstr>
      <vt:lpstr>PowerPoint Presentation</vt:lpstr>
      <vt:lpstr>PowerPoint Presentation</vt:lpstr>
      <vt:lpstr>PowerPoint Presentation</vt:lpstr>
      <vt:lpstr>Qabsashada ballan iyo aragtida dhakhtarkaaga</vt:lpstr>
      <vt:lpstr>PowerPoint Presentation</vt:lpstr>
      <vt:lpstr>PowerPoint Presentation</vt:lpstr>
      <vt:lpstr>PowerPoint Presentation</vt:lpstr>
      <vt:lpstr>PowerPoint Presentation</vt:lpstr>
      <vt:lpstr>PowerPoint Presentation</vt:lpstr>
      <vt:lpstr>Xusuusnow… </vt:lpstr>
      <vt:lpstr>Adeegyada deegaanka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6</cp:revision>
  <dcterms:created xsi:type="dcterms:W3CDTF">2024-08-01T05:19:44Z</dcterms:created>
  <dcterms:modified xsi:type="dcterms:W3CDTF">2024-09-17T23:59:14Z</dcterms:modified>
</cp:coreProperties>
</file>