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2"/>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Lst>
  <p:sldSz cx="12192000" cy="6858000"/>
  <p:notesSz cx="7315200" cy="9601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6695" autoAdjust="0"/>
  </p:normalViewPr>
  <p:slideViewPr>
    <p:cSldViewPr snapToGrid="0">
      <p:cViewPr varScale="1">
        <p:scale>
          <a:sx n="56" d="100"/>
          <a:sy n="56" d="100"/>
        </p:scale>
        <p:origin x="1044" y="40"/>
      </p:cViewPr>
      <p:guideLst/>
    </p:cSldViewPr>
  </p:slideViewPr>
  <p:notesTextViewPr>
    <p:cViewPr>
      <p:scale>
        <a:sx n="1" d="1"/>
        <a:sy n="1" d="1"/>
      </p:scale>
      <p:origin x="0" y="0"/>
    </p:cViewPr>
  </p:notesTextViewPr>
  <p:notesViewPr>
    <p:cSldViewPr snapToGrid="0">
      <p:cViewPr varScale="1">
        <p:scale>
          <a:sx n="116" d="100"/>
          <a:sy n="116" d="100"/>
        </p:scale>
        <p:origin x="1122" y="84"/>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70238" cy="481013"/>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idx="1"/>
          </p:nvPr>
        </p:nvSpPr>
        <p:spPr>
          <a:xfrm>
            <a:off x="4143375" y="0"/>
            <a:ext cx="3170238" cy="481013"/>
          </a:xfrm>
          <a:prstGeom prst="rect">
            <a:avLst/>
          </a:prstGeom>
        </p:spPr>
        <p:txBody>
          <a:bodyPr vert="horz" lIns="91440" tIns="45720" rIns="91440" bIns="45720" rtlCol="0"/>
          <a:lstStyle>
            <a:lvl1pPr algn="r">
              <a:defRPr sz="1200"/>
            </a:lvl1pPr>
          </a:lstStyle>
          <a:p>
            <a:fld id="{BA7DA594-63E8-4F35-9522-A1E5FF2D837C}" type="datetimeFigureOut">
              <a:rPr lang="en-AU" smtClean="0"/>
              <a:t>17/09/2024</a:t>
            </a:fld>
            <a:endParaRPr lang="en-AU"/>
          </a:p>
        </p:txBody>
      </p:sp>
      <p:sp>
        <p:nvSpPr>
          <p:cNvPr id="4" name="Slide Image Placeholder 3"/>
          <p:cNvSpPr>
            <a:spLocks noGrp="1" noRot="1" noChangeAspect="1"/>
          </p:cNvSpPr>
          <p:nvPr>
            <p:ph type="sldImg" idx="2"/>
          </p:nvPr>
        </p:nvSpPr>
        <p:spPr>
          <a:xfrm>
            <a:off x="777875" y="1200150"/>
            <a:ext cx="5759450" cy="3240088"/>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731838" y="4621213"/>
            <a:ext cx="5851525" cy="3779837"/>
          </a:xfrm>
          <a:prstGeom prst="rect">
            <a:avLst/>
          </a:prstGeom>
        </p:spPr>
        <p:txBody>
          <a:bodyPr vert="horz" lIns="91440" tIns="45720" rIns="91440" bIns="45720"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6" name="Footer Placeholder 5"/>
          <p:cNvSpPr>
            <a:spLocks noGrp="1"/>
          </p:cNvSpPr>
          <p:nvPr>
            <p:ph type="ftr" sz="quarter" idx="4"/>
          </p:nvPr>
        </p:nvSpPr>
        <p:spPr>
          <a:xfrm>
            <a:off x="0" y="9120188"/>
            <a:ext cx="3170238" cy="481012"/>
          </a:xfrm>
          <a:prstGeom prst="rect">
            <a:avLst/>
          </a:prstGeom>
        </p:spPr>
        <p:txBody>
          <a:bodyPr vert="horz" lIns="91440" tIns="45720" rIns="91440" bIns="45720" rtlCol="0" anchor="b"/>
          <a:lstStyle>
            <a:lvl1pPr algn="l">
              <a:defRPr sz="1200"/>
            </a:lvl1pPr>
          </a:lstStyle>
          <a:p>
            <a:endParaRPr lang="en-AU"/>
          </a:p>
        </p:txBody>
      </p:sp>
      <p:sp>
        <p:nvSpPr>
          <p:cNvPr id="7" name="Slide Number Placeholder 6"/>
          <p:cNvSpPr>
            <a:spLocks noGrp="1"/>
          </p:cNvSpPr>
          <p:nvPr>
            <p:ph type="sldNum" sz="quarter" idx="5"/>
          </p:nvPr>
        </p:nvSpPr>
        <p:spPr>
          <a:xfrm>
            <a:off x="4143375" y="9120188"/>
            <a:ext cx="3170238" cy="481012"/>
          </a:xfrm>
          <a:prstGeom prst="rect">
            <a:avLst/>
          </a:prstGeom>
        </p:spPr>
        <p:txBody>
          <a:bodyPr vert="horz" lIns="91440" tIns="45720" rIns="91440" bIns="45720" rtlCol="0" anchor="b"/>
          <a:lstStyle>
            <a:lvl1pPr algn="r">
              <a:defRPr sz="1200"/>
            </a:lvl1pPr>
          </a:lstStyle>
          <a:p>
            <a:fld id="{C4C5F0EA-2985-4F6E-84E2-4623713770D7}" type="slidenum">
              <a:rPr lang="en-AU" smtClean="0"/>
              <a:t>‹#›</a:t>
            </a:fld>
            <a:endParaRPr lang="en-AU"/>
          </a:p>
        </p:txBody>
      </p:sp>
    </p:spTree>
    <p:extLst>
      <p:ext uri="{BB962C8B-B14F-4D97-AF65-F5344CB8AC3E}">
        <p14:creationId xmlns:p14="http://schemas.microsoft.com/office/powerpoint/2010/main" val="232549964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Dubai" panose="020B0503030403030204" pitchFamily="34" charset="-78"/>
        <a:ea typeface="+mn-ea"/>
        <a:cs typeface="Dubai" panose="020B0503030403030204" pitchFamily="34" charset="-78"/>
      </a:defRPr>
    </a:lvl1pPr>
    <a:lvl2pPr marL="457200" algn="l" defTabSz="914400" rtl="0" eaLnBrk="1" latinLnBrk="0" hangingPunct="1">
      <a:defRPr sz="1200" kern="1200">
        <a:solidFill>
          <a:schemeClr val="tx1"/>
        </a:solidFill>
        <a:latin typeface="Dubai" panose="020B0503030403030204" pitchFamily="34" charset="-78"/>
        <a:ea typeface="+mn-ea"/>
        <a:cs typeface="Dubai" panose="020B0503030403030204" pitchFamily="34" charset="-78"/>
      </a:defRPr>
    </a:lvl2pPr>
    <a:lvl3pPr marL="914400" algn="l" defTabSz="914400" rtl="0" eaLnBrk="1" latinLnBrk="0" hangingPunct="1">
      <a:defRPr sz="1200" kern="1200">
        <a:solidFill>
          <a:schemeClr val="tx1"/>
        </a:solidFill>
        <a:latin typeface="Dubai" panose="020B0503030403030204" pitchFamily="34" charset="-78"/>
        <a:ea typeface="+mn-ea"/>
        <a:cs typeface="Dubai" panose="020B0503030403030204" pitchFamily="34" charset="-78"/>
      </a:defRPr>
    </a:lvl3pPr>
    <a:lvl4pPr marL="1371600" algn="l" defTabSz="914400" rtl="0" eaLnBrk="1" latinLnBrk="0" hangingPunct="1">
      <a:defRPr sz="1200" kern="1200">
        <a:solidFill>
          <a:schemeClr val="tx1"/>
        </a:solidFill>
        <a:latin typeface="Dubai" panose="020B0503030403030204" pitchFamily="34" charset="-78"/>
        <a:ea typeface="+mn-ea"/>
        <a:cs typeface="Dubai" panose="020B0503030403030204" pitchFamily="34" charset="-78"/>
      </a:defRPr>
    </a:lvl4pPr>
    <a:lvl5pPr marL="1828800" algn="l" defTabSz="914400" rtl="0" eaLnBrk="1" latinLnBrk="0" hangingPunct="1">
      <a:defRPr sz="1200" kern="1200">
        <a:solidFill>
          <a:schemeClr val="tx1"/>
        </a:solidFill>
        <a:latin typeface="Dubai" panose="020B0503030403030204" pitchFamily="34" charset="-78"/>
        <a:ea typeface="+mn-ea"/>
        <a:cs typeface="Dubai" panose="020B0503030403030204" pitchFamily="34" charset="-78"/>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r" rtl="1"/>
            <a:r>
              <a:rPr lang="fa-IR" sz="1200" b="0" i="0" u="none" strike="noStrike" dirty="0">
                <a:highlight>
                  <a:srgbClr val="000000">
                    <a:alpha val="0"/>
                  </a:srgbClr>
                </a:highlight>
                <a:latin typeface="Dubai" panose="020B0503030403030204" pitchFamily="34" charset="-78"/>
                <a:cs typeface="Dubai" panose="020B0503030403030204" pitchFamily="34" charset="-78"/>
              </a:rPr>
              <a:t>امروز در مورد </a:t>
            </a:r>
            <a:r>
              <a:rPr lang="fa-IR" sz="1200" b="1" i="0" u="none" strike="noStrike" dirty="0">
                <a:highlight>
                  <a:srgbClr val="000000">
                    <a:alpha val="0"/>
                  </a:srgbClr>
                </a:highlight>
                <a:latin typeface="Dubai" panose="020B0503030403030204" pitchFamily="34" charset="-78"/>
                <a:cs typeface="Dubai" panose="020B0503030403030204" pitchFamily="34" charset="-78"/>
              </a:rPr>
              <a:t>بررسی‌های سلامت در استرالیا </a:t>
            </a:r>
            <a:r>
              <a:rPr lang="fa-IR" sz="1200" b="0" i="0" u="none" strike="noStrike" dirty="0">
                <a:highlight>
                  <a:srgbClr val="000000">
                    <a:alpha val="0"/>
                  </a:srgbClr>
                </a:highlight>
                <a:latin typeface="Dubai" panose="020B0503030403030204" pitchFamily="34" charset="-78"/>
                <a:cs typeface="Dubai" panose="020B0503030403030204" pitchFamily="34" charset="-78"/>
              </a:rPr>
              <a:t>صحبت خواهیم کرد:</a:t>
            </a:r>
          </a:p>
          <a:p>
            <a:pPr marL="170747" indent="-170747" algn="r" rtl="1">
              <a:buFont typeface="Arial" panose="020B0604020202020204" pitchFamily="34" charset="0"/>
              <a:buChar char="•"/>
            </a:pPr>
            <a:r>
              <a:rPr lang="fa-IR" sz="1200" b="0" i="0" u="none" strike="noStrike" dirty="0">
                <a:highlight>
                  <a:srgbClr val="000000">
                    <a:alpha val="0"/>
                  </a:srgbClr>
                </a:highlight>
                <a:latin typeface="Dubai" panose="020B0503030403030204" pitchFamily="34" charset="-78"/>
                <a:cs typeface="Dubai" panose="020B0503030403030204" pitchFamily="34" charset="-78"/>
              </a:rPr>
              <a:t>بررسی‌های سلامت (چکاپ) چه هستند</a:t>
            </a:r>
          </a:p>
          <a:p>
            <a:pPr marL="170747" indent="-170747" algn="r" rtl="1">
              <a:buFont typeface="Arial" panose="020B0604020202020204" pitchFamily="34" charset="0"/>
              <a:buChar char="•"/>
            </a:pPr>
            <a:r>
              <a:rPr lang="fa-IR" sz="1200" b="0" i="0" u="none" strike="noStrike" dirty="0">
                <a:highlight>
                  <a:srgbClr val="000000">
                    <a:alpha val="0"/>
                  </a:srgbClr>
                </a:highlight>
                <a:latin typeface="Dubai" panose="020B0503030403030204" pitchFamily="34" charset="-78"/>
                <a:cs typeface="Dubai" panose="020B0503030403030204" pitchFamily="34" charset="-78"/>
              </a:rPr>
              <a:t>چرا به بررسی‌های سلامت نیاز دارید </a:t>
            </a:r>
          </a:p>
          <a:p>
            <a:pPr marL="170747" indent="-170747" algn="r" rtl="1">
              <a:buFont typeface="Arial" panose="020B0604020202020204" pitchFamily="34" charset="0"/>
              <a:buChar char="•"/>
            </a:pPr>
            <a:r>
              <a:rPr lang="fa-IR" sz="1200" b="0" i="0" u="none" strike="noStrike" dirty="0">
                <a:highlight>
                  <a:srgbClr val="000000">
                    <a:alpha val="0"/>
                  </a:srgbClr>
                </a:highlight>
                <a:latin typeface="Dubai" panose="020B0503030403030204" pitchFamily="34" charset="-78"/>
                <a:cs typeface="Dubai" panose="020B0503030403030204" pitchFamily="34" charset="-78"/>
              </a:rPr>
              <a:t>چه زمانی نیاز دارید که بررسی‌های سلامت را انجام دهید  </a:t>
            </a:r>
          </a:p>
          <a:p>
            <a:pPr marL="170747" indent="-170747" algn="r" rtl="1">
              <a:buFont typeface="Arial" panose="020B0604020202020204" pitchFamily="34" charset="0"/>
              <a:buChar char="•"/>
            </a:pPr>
            <a:r>
              <a:rPr lang="fa-IR" sz="1200" b="0" i="0" u="none" strike="noStrike" dirty="0">
                <a:highlight>
                  <a:srgbClr val="000000">
                    <a:alpha val="0"/>
                  </a:srgbClr>
                </a:highlight>
                <a:latin typeface="Dubai" panose="020B0503030403030204" pitchFamily="34" charset="-78"/>
                <a:cs typeface="Dubai" panose="020B0503030403030204" pitchFamily="34" charset="-78"/>
              </a:rPr>
              <a:t>چگونه می‌توانید ازیک پزشک وقت ملاقات بگیرید.</a:t>
            </a:r>
            <a:endParaRPr lang="en-AU" dirty="0">
              <a:latin typeface="Dubai" panose="020B0503030403030204" pitchFamily="34" charset="-78"/>
              <a:cs typeface="Dubai" panose="020B0503030403030204" pitchFamily="34" charset="-78"/>
            </a:endParaRPr>
          </a:p>
          <a:p>
            <a:pPr algn="r" rtl="1"/>
            <a:endParaRPr lang="en-AU" dirty="0">
              <a:latin typeface="Dubai" panose="020B0503030403030204" pitchFamily="34" charset="-78"/>
              <a:cs typeface="Dubai" panose="020B0503030403030204" pitchFamily="34" charset="-78"/>
            </a:endParaRPr>
          </a:p>
          <a:p>
            <a:pPr algn="r" rtl="1"/>
            <a:r>
              <a:rPr lang="fa-IR" sz="1200" b="0" i="0" u="none" strike="noStrike" dirty="0">
                <a:highlight>
                  <a:srgbClr val="000000">
                    <a:alpha val="0"/>
                  </a:srgbClr>
                </a:highlight>
                <a:latin typeface="Dubai" panose="020B0503030403030204" pitchFamily="34" charset="-78"/>
                <a:cs typeface="Dubai" panose="020B0503030403030204" pitchFamily="34" charset="-78"/>
              </a:rPr>
              <a:t>امروز با </a:t>
            </a:r>
            <a:r>
              <a:rPr lang="fa-IR" sz="1200" b="1" i="0" u="none" strike="noStrike" dirty="0">
                <a:highlight>
                  <a:srgbClr val="000000">
                    <a:alpha val="0"/>
                  </a:srgbClr>
                </a:highlight>
                <a:latin typeface="Dubai" panose="020B0503030403030204" pitchFamily="34" charset="-78"/>
                <a:cs typeface="Dubai" panose="020B0503030403030204" pitchFamily="34" charset="-78"/>
              </a:rPr>
              <a:t>چهار بررسی‌ مهم سلامت</a:t>
            </a:r>
            <a:r>
              <a:rPr lang="fa-IR" sz="1200" b="0" i="0" u="none" strike="noStrike" dirty="0">
                <a:highlight>
                  <a:srgbClr val="000000">
                    <a:alpha val="0"/>
                  </a:srgbClr>
                </a:highlight>
                <a:latin typeface="Dubai" panose="020B0503030403030204" pitchFamily="34" charset="-78"/>
                <a:cs typeface="Dubai" panose="020B0503030403030204" pitchFamily="34" charset="-78"/>
              </a:rPr>
              <a:t> برای زنان آشنا خواهید شد.</a:t>
            </a:r>
          </a:p>
          <a:p>
            <a:pPr algn="r" rtl="1"/>
            <a:endParaRPr lang="en-AU" dirty="0">
              <a:latin typeface="Dubai" panose="020B0503030403030204" pitchFamily="34" charset="-78"/>
              <a:cs typeface="Dubai" panose="020B0503030403030204" pitchFamily="34" charset="-78"/>
            </a:endParaRPr>
          </a:p>
        </p:txBody>
      </p:sp>
      <p:sp>
        <p:nvSpPr>
          <p:cNvPr id="4" name="Slide Number Placeholder 3"/>
          <p:cNvSpPr>
            <a:spLocks noGrp="1"/>
          </p:cNvSpPr>
          <p:nvPr>
            <p:ph type="sldNum" sz="quarter" idx="5"/>
          </p:nvPr>
        </p:nvSpPr>
        <p:spPr/>
        <p:txBody>
          <a:bodyPr/>
          <a:lstStyle/>
          <a:p>
            <a:fld id="{C4C5F0EA-2985-4F6E-84E2-4623713770D7}" type="slidenum">
              <a:rPr lang="en-AU" smtClean="0"/>
              <a:t>1</a:t>
            </a:fld>
            <a:endParaRPr lang="en-AU"/>
          </a:p>
        </p:txBody>
      </p:sp>
    </p:spTree>
    <p:extLst>
      <p:ext uri="{BB962C8B-B14F-4D97-AF65-F5344CB8AC3E}">
        <p14:creationId xmlns:p14="http://schemas.microsoft.com/office/powerpoint/2010/main" val="118550184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r" rtl="1"/>
            <a:r>
              <a:rPr lang="fa-IR" sz="1200" b="1" i="0" u="none" strike="noStrike" kern="1200" baseline="0" dirty="0">
                <a:solidFill>
                  <a:srgbClr val="000000"/>
                </a:solidFill>
                <a:highlight>
                  <a:srgbClr val="000000">
                    <a:alpha val="0"/>
                  </a:srgbClr>
                </a:highlight>
                <a:latin typeface="Dubai" panose="020B0503030403030204" pitchFamily="34" charset="-78"/>
                <a:ea typeface="+mn-ea"/>
                <a:cs typeface="Dubai" panose="020B0503030403030204" pitchFamily="34" charset="-78"/>
              </a:rPr>
              <a:t>دهانه رحم چیست؟*</a:t>
            </a:r>
          </a:p>
          <a:p>
            <a:pPr algn="r" rtl="1"/>
            <a:r>
              <a:rPr lang="fa-IR" sz="1200" b="0" i="0" u="none" strike="noStrike" kern="1200" baseline="0" dirty="0">
                <a:solidFill>
                  <a:srgbClr val="000000"/>
                </a:solidFill>
                <a:highlight>
                  <a:srgbClr val="000000">
                    <a:alpha val="0"/>
                  </a:srgbClr>
                </a:highlight>
                <a:latin typeface="Dubai" panose="020B0503030403030204" pitchFamily="34" charset="-78"/>
                <a:ea typeface="+mn-ea"/>
                <a:cs typeface="Dubai" panose="020B0503030403030204" pitchFamily="34" charset="-78"/>
              </a:rPr>
              <a:t>دهانه رحم، ورودی رحم است.</a:t>
            </a:r>
            <a:endParaRPr lang="en-AU" b="1" dirty="0">
              <a:latin typeface="Dubai" panose="020B0503030403030204" pitchFamily="34" charset="-78"/>
              <a:cs typeface="Dubai" panose="020B0503030403030204" pitchFamily="34" charset="-78"/>
            </a:endParaRPr>
          </a:p>
          <a:p>
            <a:pPr algn="r" defTabSz="910651">
              <a:defRPr/>
            </a:pPr>
            <a:endParaRPr lang="en-AU" b="1" dirty="0">
              <a:latin typeface="Dubai" panose="020B0503030403030204" pitchFamily="34" charset="-78"/>
              <a:cs typeface="Dubai" panose="020B0503030403030204" pitchFamily="34" charset="-78"/>
            </a:endParaRPr>
          </a:p>
          <a:p>
            <a:pPr algn="r" defTabSz="910651" rtl="1">
              <a:defRPr/>
            </a:pPr>
            <a:r>
              <a:rPr lang="fa-IR" sz="1200" b="1" i="0" u="none" strike="noStrike" dirty="0">
                <a:highlight>
                  <a:srgbClr val="000000">
                    <a:alpha val="0"/>
                  </a:srgbClr>
                </a:highlight>
                <a:latin typeface="Dubai" panose="020B0503030403030204" pitchFamily="34" charset="-78"/>
                <a:cs typeface="Dubai" panose="020B0503030403030204" pitchFamily="34" charset="-78"/>
              </a:rPr>
              <a:t>سرطان دهانه رحم چیست؟</a:t>
            </a:r>
          </a:p>
          <a:p>
            <a:pPr algn="r" defTabSz="910651" rtl="1">
              <a:defRPr/>
            </a:pPr>
            <a:r>
              <a:rPr lang="fa-IR" sz="1200" b="0" i="0" u="none" strike="noStrike" dirty="0">
                <a:highlight>
                  <a:srgbClr val="000000">
                    <a:alpha val="0"/>
                  </a:srgbClr>
                </a:highlight>
                <a:latin typeface="Dubai" panose="020B0503030403030204" pitchFamily="34" charset="-78"/>
                <a:cs typeface="Dubai" panose="020B0503030403030204" pitchFamily="34" charset="-78"/>
              </a:rPr>
              <a:t>سرطان دهانه رحم سرطانی است که در دهانه رحم - قسمت پایین رحم رشد می کند. هر زنی ممکن است به این سرطان مبتلا شود. این یکی از ساده ترین انواع سرطان قابل پیشگیری است. همچنین می تواند به راحتی قابل درمان باشد.</a:t>
            </a:r>
            <a:endParaRPr lang="en-AU" strike="sngStrike" dirty="0">
              <a:latin typeface="Dubai" panose="020B0503030403030204" pitchFamily="34" charset="-78"/>
              <a:cs typeface="Dubai" panose="020B0503030403030204" pitchFamily="34" charset="-78"/>
            </a:endParaRPr>
          </a:p>
          <a:p>
            <a:pPr algn="r" defTabSz="910651">
              <a:defRPr/>
            </a:pPr>
            <a:endParaRPr lang="en-AU" dirty="0">
              <a:latin typeface="Dubai" panose="020B0503030403030204" pitchFamily="34" charset="-78"/>
              <a:cs typeface="Dubai" panose="020B0503030403030204" pitchFamily="34" charset="-78"/>
            </a:endParaRPr>
          </a:p>
          <a:p>
            <a:pPr algn="r" defTabSz="910651" rtl="1">
              <a:defRPr/>
            </a:pPr>
            <a:r>
              <a:rPr lang="fa-IR" sz="1200" b="1" i="0" u="none" strike="noStrike" dirty="0">
                <a:highlight>
                  <a:srgbClr val="000000">
                    <a:alpha val="0"/>
                  </a:srgbClr>
                </a:highlight>
                <a:latin typeface="Dubai" panose="020B0503030403030204" pitchFamily="34" charset="-78"/>
                <a:cs typeface="Dubai" panose="020B0503030403030204" pitchFamily="34" charset="-78"/>
              </a:rPr>
              <a:t>چه چیزی باعث سرطان دهانه رحم می شود؟</a:t>
            </a:r>
          </a:p>
          <a:p>
            <a:pPr algn="r" defTabSz="910651" rtl="1">
              <a:defRPr/>
            </a:pPr>
            <a:r>
              <a:rPr lang="fa-IR" sz="1200" b="0" i="0" u="none" strike="noStrike" dirty="0">
                <a:highlight>
                  <a:srgbClr val="000000">
                    <a:alpha val="0"/>
                  </a:srgbClr>
                </a:highlight>
                <a:latin typeface="Dubai" panose="020B0503030403030204" pitchFamily="34" charset="-78"/>
                <a:cs typeface="Dubai" panose="020B0503030403030204" pitchFamily="34" charset="-78"/>
              </a:rPr>
              <a:t>معمولاً این سرطان توسط یک ویروس رایج به نام اچ پی وی (HPV) ایجاد می شود. شما ممکن است اچ پی وی (HPV) را از طریق تماس با اعضای خصوصی (دستگاه تناسلی) شخص دیگری در طول رابطه جنسی دریافت کنید. گاهی اوقات اچ پی وی (HPV) می تواند باعث سرطان شود.  </a:t>
            </a:r>
          </a:p>
          <a:p>
            <a:pPr algn="r" defTabSz="910651">
              <a:defRPr/>
            </a:pPr>
            <a:endParaRPr lang="en-AU" dirty="0">
              <a:latin typeface="Dubai" panose="020B0503030403030204" pitchFamily="34" charset="-78"/>
              <a:cs typeface="Dubai" panose="020B0503030403030204" pitchFamily="34" charset="-78"/>
            </a:endParaRPr>
          </a:p>
          <a:p>
            <a:pPr algn="r" defTabSz="910651" rtl="1">
              <a:defRPr/>
            </a:pPr>
            <a:r>
              <a:rPr lang="fa-IR" sz="1200" b="0" i="0" u="none" strike="noStrike" dirty="0">
                <a:highlight>
                  <a:srgbClr val="000000">
                    <a:alpha val="0"/>
                  </a:srgbClr>
                </a:highlight>
                <a:latin typeface="Dubai" panose="020B0503030403030204" pitchFamily="34" charset="-78"/>
                <a:cs typeface="Dubai" panose="020B0503030403030204" pitchFamily="34" charset="-78"/>
              </a:rPr>
              <a:t>*یادداشت برای برگزار کننده: </a:t>
            </a:r>
            <a:r>
              <a:rPr lang="fa-IR" sz="1200" b="0" i="0" u="none" strike="noStrike" kern="1200" baseline="0" dirty="0">
                <a:solidFill>
                  <a:srgbClr val="000000"/>
                </a:solidFill>
                <a:highlight>
                  <a:srgbClr val="000000">
                    <a:alpha val="0"/>
                  </a:srgbClr>
                </a:highlight>
                <a:latin typeface="Dubai" panose="020B0503030403030204" pitchFamily="34" charset="-78"/>
                <a:ea typeface="+mn-ea"/>
                <a:cs typeface="Dubai" panose="020B0503030403030204" pitchFamily="34" charset="-78"/>
              </a:rPr>
              <a:t>به تصویر مراجعه کنید.</a:t>
            </a:r>
            <a:endParaRPr lang="en-AU" i="0" dirty="0">
              <a:latin typeface="Dubai" panose="020B0503030403030204" pitchFamily="34" charset="-78"/>
              <a:cs typeface="Dubai" panose="020B0503030403030204" pitchFamily="34" charset="-78"/>
            </a:endParaRPr>
          </a:p>
          <a:p>
            <a:endParaRPr lang="en-AU" dirty="0">
              <a:latin typeface="Dubai" panose="020B0503030403030204" pitchFamily="34" charset="-78"/>
              <a:cs typeface="Dubai" panose="020B0503030403030204" pitchFamily="34" charset="-78"/>
            </a:endParaRPr>
          </a:p>
        </p:txBody>
      </p:sp>
      <p:sp>
        <p:nvSpPr>
          <p:cNvPr id="4" name="Slide Number Placeholder 3"/>
          <p:cNvSpPr>
            <a:spLocks noGrp="1"/>
          </p:cNvSpPr>
          <p:nvPr>
            <p:ph type="sldNum" sz="quarter" idx="5"/>
          </p:nvPr>
        </p:nvSpPr>
        <p:spPr/>
        <p:txBody>
          <a:bodyPr/>
          <a:lstStyle/>
          <a:p>
            <a:fld id="{C4C5F0EA-2985-4F6E-84E2-4623713770D7}" type="slidenum">
              <a:rPr lang="en-AU" smtClean="0"/>
              <a:t>10</a:t>
            </a:fld>
            <a:endParaRPr lang="en-AU"/>
          </a:p>
        </p:txBody>
      </p:sp>
    </p:spTree>
    <p:extLst>
      <p:ext uri="{BB962C8B-B14F-4D97-AF65-F5344CB8AC3E}">
        <p14:creationId xmlns:p14="http://schemas.microsoft.com/office/powerpoint/2010/main" val="149098419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r" rtl="1"/>
            <a:r>
              <a:rPr lang="fa-IR" sz="1200" b="1" i="0" u="none" strike="noStrike" dirty="0">
                <a:highlight>
                  <a:srgbClr val="000000">
                    <a:alpha val="0"/>
                  </a:srgbClr>
                </a:highlight>
                <a:latin typeface="Dubai" panose="020B0503030403030204" pitchFamily="34" charset="-78"/>
                <a:cs typeface="Dubai" panose="020B0503030403030204" pitchFamily="34" charset="-78"/>
              </a:rPr>
              <a:t>تست غربال‌گری سرطان دهانه رحم چیست؟</a:t>
            </a:r>
            <a:endParaRPr lang="en-AU" dirty="0">
              <a:latin typeface="Dubai" panose="020B0503030403030204" pitchFamily="34" charset="-78"/>
              <a:cs typeface="Dubai" panose="020B0503030403030204" pitchFamily="34" charset="-78"/>
            </a:endParaRPr>
          </a:p>
          <a:p>
            <a:pPr lvl="0" algn="r" rtl="1"/>
            <a:r>
              <a:rPr lang="fa-IR" sz="1200" b="0" i="0" u="none" strike="noStrike" dirty="0">
                <a:highlight>
                  <a:srgbClr val="000000">
                    <a:alpha val="0"/>
                  </a:srgbClr>
                </a:highlight>
                <a:latin typeface="Dubai" panose="020B0503030403030204" pitchFamily="34" charset="-78"/>
                <a:cs typeface="Dubai" panose="020B0503030403030204" pitchFamily="34" charset="-78"/>
              </a:rPr>
              <a:t>تست غربال‌گری سرطان دهانه رحم سریع و آسان است. تست غربال‌گری سرطان دهانه رحم بررسی می‌کند که آیا اچ پی وی (HPV)، ویروسی که باعث سرطان می شود، دارید یا خیر. </a:t>
            </a:r>
          </a:p>
          <a:p>
            <a:pPr lvl="0" algn="r" rtl="1"/>
            <a:r>
              <a:rPr lang="fa-IR" sz="1200" b="0" i="0" u="none" strike="noStrike" dirty="0">
                <a:highlight>
                  <a:srgbClr val="000000">
                    <a:alpha val="0"/>
                  </a:srgbClr>
                </a:highlight>
                <a:latin typeface="Dubai" panose="020B0503030403030204" pitchFamily="34" charset="-78"/>
                <a:cs typeface="Dubai" panose="020B0503030403030204" pitchFamily="34" charset="-78"/>
              </a:rPr>
              <a:t>پرستار یا پزشک از دهانه رحم شما به آرامی نمونه برمی‌دارد. این تست نباید درد داشته باشد و فقط چند ثانیه طول می‌کشد.</a:t>
            </a:r>
          </a:p>
          <a:p>
            <a:pPr algn="r" rtl="1"/>
            <a:r>
              <a:rPr lang="fa-IR" sz="1200" b="0" i="0" u="none" strike="noStrike" dirty="0">
                <a:highlight>
                  <a:srgbClr val="000000">
                    <a:alpha val="0"/>
                  </a:srgbClr>
                </a:highlight>
                <a:latin typeface="Dubai" panose="020B0503030403030204" pitchFamily="34" charset="-78"/>
                <a:cs typeface="Dubai" panose="020B0503030403030204" pitchFamily="34" charset="-78"/>
              </a:rPr>
              <a:t>ممکن است خودتان بتوانید این تست را انجام دهید. اگر می‌خواهید این تست را خودتان انجام دهید، از پزشک یا پرستار خود در مورد آن بپرسید. </a:t>
            </a:r>
          </a:p>
          <a:p>
            <a:pPr algn="r" defTabSz="910651" rtl="1">
              <a:defRPr/>
            </a:pPr>
            <a:r>
              <a:rPr lang="fa-IR" sz="1200" b="0" i="0" u="none" strike="noStrike" dirty="0">
                <a:highlight>
                  <a:srgbClr val="000000">
                    <a:alpha val="0"/>
                  </a:srgbClr>
                </a:highlight>
                <a:latin typeface="Dubai" panose="020B0503030403030204" pitchFamily="34" charset="-78"/>
                <a:cs typeface="Dubai" panose="020B0503030403030204" pitchFamily="34" charset="-78"/>
              </a:rPr>
              <a:t>اگر این تست را به طور مرتب انجام دهید، </a:t>
            </a:r>
            <a:r>
              <a:rPr lang="fa-IR" sz="1200" b="1" i="0" u="none" strike="noStrike" dirty="0">
                <a:highlight>
                  <a:srgbClr val="000000">
                    <a:alpha val="0"/>
                  </a:srgbClr>
                </a:highlight>
                <a:latin typeface="Dubai" panose="020B0503030403030204" pitchFamily="34" charset="-78"/>
                <a:cs typeface="Dubai" panose="020B0503030403030204" pitchFamily="34" charset="-78"/>
              </a:rPr>
              <a:t>بهترین محافظ </a:t>
            </a:r>
            <a:r>
              <a:rPr lang="fa-IR" sz="1200" b="0" i="0" u="none" strike="noStrike" dirty="0">
                <a:highlight>
                  <a:srgbClr val="000000">
                    <a:alpha val="0"/>
                  </a:srgbClr>
                </a:highlight>
                <a:latin typeface="Dubai" panose="020B0503030403030204" pitchFamily="34" charset="-78"/>
                <a:cs typeface="Dubai" panose="020B0503030403030204" pitchFamily="34" charset="-78"/>
              </a:rPr>
              <a:t>شما در برابر ابتلا به سرطان دهانه رحم است.</a:t>
            </a:r>
          </a:p>
          <a:p>
            <a:pPr algn="r"/>
            <a:endParaRPr lang="en-AU" baseline="0" dirty="0">
              <a:latin typeface="Dubai" panose="020B0503030403030204" pitchFamily="34" charset="-78"/>
              <a:cs typeface="Dubai" panose="020B0503030403030204" pitchFamily="34" charset="-78"/>
            </a:endParaRPr>
          </a:p>
          <a:p>
            <a:endParaRPr lang="en-AU" dirty="0">
              <a:latin typeface="Dubai" panose="020B0503030403030204" pitchFamily="34" charset="-78"/>
              <a:cs typeface="Dubai" panose="020B0503030403030204" pitchFamily="34" charset="-78"/>
            </a:endParaRPr>
          </a:p>
        </p:txBody>
      </p:sp>
      <p:sp>
        <p:nvSpPr>
          <p:cNvPr id="4" name="Slide Number Placeholder 3"/>
          <p:cNvSpPr>
            <a:spLocks noGrp="1"/>
          </p:cNvSpPr>
          <p:nvPr>
            <p:ph type="sldNum" sz="quarter" idx="5"/>
          </p:nvPr>
        </p:nvSpPr>
        <p:spPr/>
        <p:txBody>
          <a:bodyPr/>
          <a:lstStyle/>
          <a:p>
            <a:fld id="{C4C5F0EA-2985-4F6E-84E2-4623713770D7}" type="slidenum">
              <a:rPr lang="en-AU" smtClean="0"/>
              <a:t>11</a:t>
            </a:fld>
            <a:endParaRPr lang="en-AU"/>
          </a:p>
        </p:txBody>
      </p:sp>
    </p:spTree>
    <p:extLst>
      <p:ext uri="{BB962C8B-B14F-4D97-AF65-F5344CB8AC3E}">
        <p14:creationId xmlns:p14="http://schemas.microsoft.com/office/powerpoint/2010/main" val="362672561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r" rtl="1"/>
            <a:r>
              <a:rPr lang="fa-IR" sz="1200" b="1" i="0" u="none" strike="noStrike" baseline="0" dirty="0">
                <a:highlight>
                  <a:srgbClr val="000000">
                    <a:alpha val="0"/>
                  </a:srgbClr>
                </a:highlight>
                <a:latin typeface="Dubai" panose="020B0503030403030204" pitchFamily="34" charset="-78"/>
                <a:cs typeface="Dubai" panose="020B0503030403030204" pitchFamily="34" charset="-78"/>
              </a:rPr>
              <a:t>از چه زمانی شروع به انجام این تست کنم؟</a:t>
            </a:r>
            <a:endParaRPr lang="en-AU" baseline="0" dirty="0">
              <a:latin typeface="Dubai" panose="020B0503030403030204" pitchFamily="34" charset="-78"/>
              <a:cs typeface="Dubai" panose="020B0503030403030204" pitchFamily="34" charset="-78"/>
            </a:endParaRPr>
          </a:p>
          <a:p>
            <a:pPr algn="r" rtl="1"/>
            <a:r>
              <a:rPr lang="fa-IR" sz="1200" b="0" i="0" u="none" strike="noStrike" baseline="0" dirty="0">
                <a:highlight>
                  <a:srgbClr val="000000">
                    <a:alpha val="0"/>
                  </a:srgbClr>
                </a:highlight>
                <a:latin typeface="Dubai" panose="020B0503030403030204" pitchFamily="34" charset="-78"/>
                <a:cs typeface="Dubai" panose="020B0503030403030204" pitchFamily="34" charset="-78"/>
              </a:rPr>
              <a:t>اگر بین ۲۵ تا ۷۴ سال سن دارید، باید هر ۵ سال یک‌بار تست غربال‌گری سرطان دهانه رحم را انجام دهید. اگر نمی‌دانید چه زمانی به آزمایش بعدی خود نیاز دارید، از پزشک یا پرستارتان بپرسید.</a:t>
            </a:r>
          </a:p>
          <a:p>
            <a:pPr lvl="0" algn="r"/>
            <a:endParaRPr lang="en-AU" baseline="0" dirty="0">
              <a:latin typeface="Dubai" panose="020B0503030403030204" pitchFamily="34" charset="-78"/>
              <a:cs typeface="Dubai" panose="020B0503030403030204" pitchFamily="34" charset="-78"/>
            </a:endParaRPr>
          </a:p>
          <a:p>
            <a:pPr algn="r" rtl="1"/>
            <a:r>
              <a:rPr lang="fa-IR" sz="1200" b="1" i="0" u="none" strike="noStrike" baseline="0" dirty="0">
                <a:highlight>
                  <a:srgbClr val="000000">
                    <a:alpha val="0"/>
                  </a:srgbClr>
                </a:highlight>
                <a:latin typeface="Dubai" panose="020B0503030403030204" pitchFamily="34" charset="-78"/>
                <a:cs typeface="Dubai" panose="020B0503030403030204" pitchFamily="34" charset="-78"/>
              </a:rPr>
              <a:t>این آزمایش را کجا انجام دهم؟*</a:t>
            </a:r>
            <a:endParaRPr lang="en-AU" baseline="0" dirty="0">
              <a:latin typeface="Dubai" panose="020B0503030403030204" pitchFamily="34" charset="-78"/>
              <a:cs typeface="Dubai" panose="020B0503030403030204" pitchFamily="34" charset="-78"/>
            </a:endParaRPr>
          </a:p>
          <a:p>
            <a:pPr lvl="0" algn="r" rtl="1"/>
            <a:r>
              <a:rPr lang="fa-IR" sz="1200" b="0" i="0" u="none" strike="noStrike" baseline="0" dirty="0">
                <a:highlight>
                  <a:srgbClr val="000000">
                    <a:alpha val="0"/>
                  </a:srgbClr>
                </a:highlight>
                <a:latin typeface="Dubai" panose="020B0503030403030204" pitchFamily="34" charset="-78"/>
                <a:cs typeface="Dubai" panose="020B0503030403030204" pitchFamily="34" charset="-78"/>
              </a:rPr>
              <a:t>پنج مکانی که پزشک یا پرستار می‌تواند این آزمایش را از شما بگیرد:</a:t>
            </a:r>
          </a:p>
          <a:p>
            <a:pPr marL="227663" indent="-227663" algn="r" rtl="1">
              <a:buAutoNum type="arabicPeriod"/>
            </a:pPr>
            <a:r>
              <a:rPr lang="fa-IR" sz="1200" b="0" i="0" u="none" strike="noStrike" baseline="0" dirty="0">
                <a:highlight>
                  <a:srgbClr val="000000">
                    <a:alpha val="0"/>
                  </a:srgbClr>
                </a:highlight>
                <a:latin typeface="Dubai" panose="020B0503030403030204" pitchFamily="34" charset="-78"/>
                <a:cs typeface="Dubai" panose="020B0503030403030204" pitchFamily="34" charset="-78"/>
              </a:rPr>
              <a:t>کلینیک یک پزشک</a:t>
            </a:r>
          </a:p>
          <a:p>
            <a:pPr marL="227663" indent="-227663" algn="r" rtl="1">
              <a:buAutoNum type="arabicPeriod"/>
            </a:pPr>
            <a:r>
              <a:rPr lang="fa-IR" sz="1200" b="0" i="0" u="none" strike="noStrike" baseline="0" dirty="0">
                <a:highlight>
                  <a:srgbClr val="000000">
                    <a:alpha val="0"/>
                  </a:srgbClr>
                </a:highlight>
                <a:latin typeface="Dubai" panose="020B0503030403030204" pitchFamily="34" charset="-78"/>
                <a:cs typeface="Dubai" panose="020B0503030403030204" pitchFamily="34" charset="-78"/>
              </a:rPr>
              <a:t>یک مرکز سلامت جامعه</a:t>
            </a:r>
          </a:p>
          <a:p>
            <a:pPr marL="227663" indent="-227663" algn="r" rtl="1">
              <a:buAutoNum type="arabicPeriod"/>
            </a:pPr>
            <a:r>
              <a:rPr lang="fa-IR" sz="1200" b="0" i="0" u="none" strike="noStrike" baseline="0" dirty="0">
                <a:highlight>
                  <a:srgbClr val="000000">
                    <a:alpha val="0"/>
                  </a:srgbClr>
                </a:highlight>
                <a:latin typeface="Dubai" panose="020B0503030403030204" pitchFamily="34" charset="-78"/>
                <a:cs typeface="Dubai" panose="020B0503030403030204" pitchFamily="34" charset="-78"/>
              </a:rPr>
              <a:t>یک مرکز سلامت زنان</a:t>
            </a:r>
          </a:p>
          <a:p>
            <a:pPr marL="227663" indent="-227663" algn="r" rtl="1">
              <a:buAutoNum type="arabicPeriod"/>
            </a:pPr>
            <a:r>
              <a:rPr lang="fa-IR" sz="1200" b="0" i="0" u="none" strike="noStrike" baseline="0" dirty="0">
                <a:highlight>
                  <a:srgbClr val="000000">
                    <a:alpha val="0"/>
                  </a:srgbClr>
                </a:highlight>
                <a:latin typeface="Dubai" panose="020B0503030403030204" pitchFamily="34" charset="-78"/>
                <a:cs typeface="Dubai" panose="020B0503030403030204" pitchFamily="34" charset="-78"/>
              </a:rPr>
              <a:t>یک کلینیک تنظیم خانواده</a:t>
            </a:r>
          </a:p>
          <a:p>
            <a:pPr marL="227663" indent="-227663" algn="r" rtl="1">
              <a:buAutoNum type="arabicPeriod"/>
            </a:pPr>
            <a:r>
              <a:rPr lang="fa-IR" sz="1200" b="0" i="0" u="none" strike="noStrike" baseline="0" dirty="0">
                <a:highlight>
                  <a:srgbClr val="000000">
                    <a:alpha val="0"/>
                  </a:srgbClr>
                </a:highlight>
                <a:latin typeface="Dubai" panose="020B0503030403030204" pitchFamily="34" charset="-78"/>
                <a:cs typeface="Dubai" panose="020B0503030403030204" pitchFamily="34" charset="-78"/>
              </a:rPr>
              <a:t>یک کلینیک سلامت جنسی</a:t>
            </a:r>
          </a:p>
          <a:p>
            <a:pPr algn="r"/>
            <a:endParaRPr lang="en-AU" baseline="0" dirty="0">
              <a:latin typeface="Dubai" panose="020B0503030403030204" pitchFamily="34" charset="-78"/>
              <a:cs typeface="Dubai" panose="020B0503030403030204" pitchFamily="34" charset="-78"/>
            </a:endParaRPr>
          </a:p>
          <a:p>
            <a:pPr algn="r" defTabSz="910651" rtl="1">
              <a:defRPr/>
            </a:pPr>
            <a:r>
              <a:rPr lang="fa-IR" sz="1200" b="1" i="0" u="none" strike="noStrike" baseline="0" dirty="0">
                <a:highlight>
                  <a:srgbClr val="000000">
                    <a:alpha val="0"/>
                  </a:srgbClr>
                </a:highlight>
                <a:latin typeface="Dubai" panose="020B0503030403030204" pitchFamily="34" charset="-78"/>
                <a:cs typeface="Dubai" panose="020B0503030403030204" pitchFamily="34" charset="-78"/>
              </a:rPr>
              <a:t>انجام هر پنج سال یک‌بار تست غربال‌گری سرطان دهانه رحم می‌تواند زندگی شما را نجات دهد.</a:t>
            </a:r>
          </a:p>
          <a:p>
            <a:pPr algn="r" defTabSz="910651">
              <a:defRPr/>
            </a:pPr>
            <a:endParaRPr lang="en-AU" b="1" baseline="0" dirty="0">
              <a:latin typeface="Dubai" panose="020B0503030403030204" pitchFamily="34" charset="-78"/>
              <a:cs typeface="Dubai" panose="020B0503030403030204" pitchFamily="34" charset="-78"/>
            </a:endParaRPr>
          </a:p>
          <a:p>
            <a:pPr marL="0" marR="0" lvl="0" indent="0" algn="r" defTabSz="910651" rtl="1" eaLnBrk="1" fontAlgn="auto" latinLnBrk="0" hangingPunct="1">
              <a:lnSpc>
                <a:spcPct val="100000"/>
              </a:lnSpc>
              <a:spcBef>
                <a:spcPct val="0"/>
              </a:spcBef>
              <a:spcAft>
                <a:spcPct val="0"/>
              </a:spcAft>
              <a:buClrTx/>
              <a:buSzTx/>
              <a:buFontTx/>
              <a:buNone/>
              <a:defRPr/>
            </a:pPr>
            <a:r>
              <a:rPr lang="fa-IR" sz="1200" b="0" i="0" u="none" strike="noStrike" baseline="0" dirty="0">
                <a:highlight>
                  <a:srgbClr val="000000">
                    <a:alpha val="0"/>
                  </a:srgbClr>
                </a:highlight>
                <a:latin typeface="Dubai" panose="020B0503030403030204" pitchFamily="34" charset="-78"/>
                <a:cs typeface="Dubai" panose="020B0503030403030204" pitchFamily="34" charset="-78"/>
              </a:rPr>
              <a:t>* یادداشت برای برگزارکننده: از کلینیک‌ها و مراکز محلی که زنان می‌توانند این تست را انجام دهند مثال‌هایی بزنید.</a:t>
            </a:r>
          </a:p>
          <a:p>
            <a:pPr algn="r"/>
            <a:endParaRPr lang="en-AU" baseline="0" dirty="0">
              <a:latin typeface="Dubai" panose="020B0503030403030204" pitchFamily="34" charset="-78"/>
              <a:cs typeface="Dubai" panose="020B0503030403030204" pitchFamily="34" charset="-78"/>
            </a:endParaRPr>
          </a:p>
          <a:p>
            <a:endParaRPr lang="en-AU" dirty="0">
              <a:latin typeface="Dubai" panose="020B0503030403030204" pitchFamily="34" charset="-78"/>
              <a:cs typeface="Dubai" panose="020B0503030403030204" pitchFamily="34" charset="-78"/>
            </a:endParaRPr>
          </a:p>
        </p:txBody>
      </p:sp>
      <p:sp>
        <p:nvSpPr>
          <p:cNvPr id="4" name="Slide Number Placeholder 3"/>
          <p:cNvSpPr>
            <a:spLocks noGrp="1"/>
          </p:cNvSpPr>
          <p:nvPr>
            <p:ph type="sldNum" sz="quarter" idx="5"/>
          </p:nvPr>
        </p:nvSpPr>
        <p:spPr/>
        <p:txBody>
          <a:bodyPr/>
          <a:lstStyle/>
          <a:p>
            <a:fld id="{C4C5F0EA-2985-4F6E-84E2-4623713770D7}" type="slidenum">
              <a:rPr lang="en-AU" smtClean="0"/>
              <a:t>12</a:t>
            </a:fld>
            <a:endParaRPr lang="en-AU"/>
          </a:p>
        </p:txBody>
      </p:sp>
    </p:spTree>
    <p:extLst>
      <p:ext uri="{BB962C8B-B14F-4D97-AF65-F5344CB8AC3E}">
        <p14:creationId xmlns:p14="http://schemas.microsoft.com/office/powerpoint/2010/main" val="277465713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r" rtl="1"/>
            <a:r>
              <a:rPr lang="fa-IR" sz="1200" b="1" i="0" u="none" strike="noStrike" baseline="0" dirty="0">
                <a:highlight>
                  <a:srgbClr val="000000">
                    <a:alpha val="0"/>
                  </a:srgbClr>
                </a:highlight>
                <a:latin typeface="Dubai" panose="020B0503030403030204" pitchFamily="34" charset="-78"/>
                <a:ea typeface="+mj-ea"/>
                <a:cs typeface="Dubai" panose="020B0503030403030204" pitchFamily="34" charset="-78"/>
              </a:rPr>
              <a:t>اگر فکر می‌کنم مشکلی وجود دارد، آیا باید تا وقت ملاقات بعدی با پزشک یا پرستارم صبر کنم؟</a:t>
            </a:r>
          </a:p>
          <a:p>
            <a:pPr algn="r" rtl="1"/>
            <a:r>
              <a:rPr lang="fa-IR" sz="1200" b="0" i="0" u="none" strike="noStrike" baseline="0" dirty="0">
                <a:highlight>
                  <a:srgbClr val="000000">
                    <a:alpha val="0"/>
                  </a:srgbClr>
                </a:highlight>
                <a:latin typeface="Dubai" panose="020B0503030403030204" pitchFamily="34" charset="-78"/>
                <a:ea typeface="+mj-ea"/>
                <a:cs typeface="Dubai" panose="020B0503030403030204" pitchFamily="34" charset="-78"/>
              </a:rPr>
              <a:t>خیر. اگر اتفاقی در بدن شما می‌افتد که </a:t>
            </a:r>
            <a:r>
              <a:rPr lang="fa-IR" sz="1200" b="1" i="0" u="none" strike="noStrike" baseline="0" dirty="0">
                <a:highlight>
                  <a:srgbClr val="000000">
                    <a:alpha val="0"/>
                  </a:srgbClr>
                </a:highlight>
                <a:latin typeface="Dubai" panose="020B0503030403030204" pitchFamily="34" charset="-78"/>
                <a:ea typeface="+mj-ea"/>
                <a:cs typeface="Dubai" panose="020B0503030403030204" pitchFamily="34" charset="-78"/>
              </a:rPr>
              <a:t>برای شما عادی نیست</a:t>
            </a:r>
            <a:r>
              <a:rPr lang="fa-IR" sz="1200" b="0" i="0" u="none" strike="noStrike" baseline="0" dirty="0">
                <a:highlight>
                  <a:srgbClr val="000000">
                    <a:alpha val="0"/>
                  </a:srgbClr>
                </a:highlight>
                <a:latin typeface="Dubai" panose="020B0503030403030204" pitchFamily="34" charset="-78"/>
                <a:ea typeface="+mj-ea"/>
                <a:cs typeface="Dubai" panose="020B0503030403030204" pitchFamily="34" charset="-78"/>
              </a:rPr>
              <a:t>، مانند:</a:t>
            </a:r>
          </a:p>
          <a:p>
            <a:pPr marL="170747" indent="-170747" algn="r" rtl="1">
              <a:buFont typeface="Arial" panose="020B0604020202020204" pitchFamily="34" charset="0"/>
              <a:buChar char="•"/>
            </a:pPr>
            <a:r>
              <a:rPr lang="fa-IR" sz="1200" b="0" i="0" u="none" strike="noStrike" baseline="0" dirty="0">
                <a:highlight>
                  <a:srgbClr val="000000">
                    <a:alpha val="0"/>
                  </a:srgbClr>
                </a:highlight>
                <a:latin typeface="Dubai" panose="020B0503030403030204" pitchFamily="34" charset="-78"/>
                <a:ea typeface="+mj-ea"/>
                <a:cs typeface="Dubai" panose="020B0503030403030204" pitchFamily="34" charset="-78"/>
              </a:rPr>
              <a:t>خون‌ریزی </a:t>
            </a:r>
          </a:p>
          <a:p>
            <a:pPr marL="170747" indent="-170747" algn="r" rtl="1">
              <a:buFont typeface="Arial" panose="020B0604020202020204" pitchFamily="34" charset="0"/>
              <a:buChar char="•"/>
            </a:pPr>
            <a:r>
              <a:rPr lang="fa-IR" sz="1200" b="0" i="0" u="none" strike="noStrike" baseline="0" dirty="0">
                <a:highlight>
                  <a:srgbClr val="000000">
                    <a:alpha val="0"/>
                  </a:srgbClr>
                </a:highlight>
                <a:latin typeface="Dubai" panose="020B0503030403030204" pitchFamily="34" charset="-78"/>
                <a:ea typeface="+mj-ea"/>
                <a:cs typeface="Dubai" panose="020B0503030403030204" pitchFamily="34" charset="-78"/>
              </a:rPr>
              <a:t>خروج مایعات غیرعادی از واژن شما</a:t>
            </a:r>
          </a:p>
          <a:p>
            <a:pPr marL="170747" indent="-170747" algn="r" rtl="1">
              <a:buFont typeface="Arial" panose="020B0604020202020204" pitchFamily="34" charset="0"/>
              <a:buChar char="•"/>
            </a:pPr>
            <a:r>
              <a:rPr lang="fa-IR" sz="1200" b="0" i="0" u="none" strike="noStrike" baseline="0" dirty="0">
                <a:highlight>
                  <a:srgbClr val="000000">
                    <a:alpha val="0"/>
                  </a:srgbClr>
                </a:highlight>
                <a:latin typeface="Dubai" panose="020B0503030403030204" pitchFamily="34" charset="-78"/>
                <a:ea typeface="+mj-ea"/>
                <a:cs typeface="Dubai" panose="020B0503030403030204" pitchFamily="34" charset="-78"/>
              </a:rPr>
              <a:t>درد در قسمت پایین شکم‌تان</a:t>
            </a:r>
          </a:p>
          <a:p>
            <a:pPr marL="170747" indent="-170747" algn="r" rtl="1">
              <a:buFont typeface="Arial" panose="020B0604020202020204" pitchFamily="34" charset="0"/>
              <a:buChar char="•"/>
            </a:pPr>
            <a:r>
              <a:rPr lang="fa-IR" sz="1200" b="0" i="0" u="none" strike="noStrike" baseline="0" dirty="0">
                <a:highlight>
                  <a:srgbClr val="000000">
                    <a:alpha val="0"/>
                  </a:srgbClr>
                </a:highlight>
                <a:latin typeface="Dubai" panose="020B0503030403030204" pitchFamily="34" charset="-78"/>
                <a:ea typeface="+mj-ea"/>
                <a:cs typeface="Dubai" panose="020B0503030403030204" pitchFamily="34" charset="-78"/>
              </a:rPr>
              <a:t>درد پس از رابطه جنسی</a:t>
            </a:r>
          </a:p>
          <a:p>
            <a:pPr algn="r" rtl="1"/>
            <a:r>
              <a:rPr lang="fa-IR" sz="1200" b="1" i="0" u="none" strike="noStrike" baseline="0" dirty="0">
                <a:highlight>
                  <a:srgbClr val="000000">
                    <a:alpha val="0"/>
                  </a:srgbClr>
                </a:highlight>
                <a:latin typeface="Dubai" panose="020B0503030403030204" pitchFamily="34" charset="-78"/>
                <a:ea typeface="+mj-ea"/>
                <a:cs typeface="Dubai" panose="020B0503030403030204" pitchFamily="34" charset="-78"/>
              </a:rPr>
              <a:t>شما باید در اسرع وقت به یک پزشک یا پرستار مراجعه کنید</a:t>
            </a:r>
            <a:r>
              <a:rPr lang="fa-IR" sz="1200" b="0" i="0" u="none" strike="noStrike" baseline="0" dirty="0">
                <a:highlight>
                  <a:srgbClr val="000000">
                    <a:alpha val="0"/>
                  </a:srgbClr>
                </a:highlight>
                <a:latin typeface="Dubai" panose="020B0503030403030204" pitchFamily="34" charset="-78"/>
                <a:ea typeface="+mj-ea"/>
                <a:cs typeface="Dubai" panose="020B0503030403030204" pitchFamily="34" charset="-78"/>
              </a:rPr>
              <a:t>.</a:t>
            </a:r>
          </a:p>
          <a:p>
            <a:pPr algn="r"/>
            <a:r>
              <a:rPr lang="en-AU" baseline="0" dirty="0">
                <a:latin typeface="Dubai" panose="020B0503030403030204" pitchFamily="34" charset="-78"/>
                <a:ea typeface="+mj-ea"/>
                <a:cs typeface="Dubai" panose="020B0503030403030204" pitchFamily="34" charset="-78"/>
              </a:rPr>
              <a:t> </a:t>
            </a:r>
          </a:p>
          <a:p>
            <a:endParaRPr lang="en-AU" dirty="0">
              <a:latin typeface="Dubai" panose="020B0503030403030204" pitchFamily="34" charset="-78"/>
              <a:cs typeface="Dubai" panose="020B0503030403030204" pitchFamily="34" charset="-78"/>
            </a:endParaRPr>
          </a:p>
        </p:txBody>
      </p:sp>
      <p:sp>
        <p:nvSpPr>
          <p:cNvPr id="4" name="Slide Number Placeholder 3"/>
          <p:cNvSpPr>
            <a:spLocks noGrp="1"/>
          </p:cNvSpPr>
          <p:nvPr>
            <p:ph type="sldNum" sz="quarter" idx="5"/>
          </p:nvPr>
        </p:nvSpPr>
        <p:spPr/>
        <p:txBody>
          <a:bodyPr/>
          <a:lstStyle/>
          <a:p>
            <a:fld id="{C4C5F0EA-2985-4F6E-84E2-4623713770D7}" type="slidenum">
              <a:rPr lang="en-AU" smtClean="0"/>
              <a:t>13</a:t>
            </a:fld>
            <a:endParaRPr lang="en-AU"/>
          </a:p>
        </p:txBody>
      </p:sp>
    </p:spTree>
    <p:extLst>
      <p:ext uri="{BB962C8B-B14F-4D97-AF65-F5344CB8AC3E}">
        <p14:creationId xmlns:p14="http://schemas.microsoft.com/office/powerpoint/2010/main" val="118541622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fa-IR" sz="1200" b="0" i="0" u="none" strike="noStrike" baseline="0" dirty="0">
                <a:highlight>
                  <a:srgbClr val="000000">
                    <a:alpha val="0"/>
                  </a:srgbClr>
                </a:highlight>
                <a:latin typeface="Dubai" panose="020B0503030403030204" pitchFamily="34" charset="-78"/>
                <a:cs typeface="Dubai" panose="020B0503030403030204" pitchFamily="34" charset="-78"/>
              </a:rPr>
              <a:t>آزمایش غربال‌گری سرطان پستان آزمایشی است که وجود سرطان در پستان‌های شما را بررسی می‌کند.</a:t>
            </a:r>
          </a:p>
          <a:p>
            <a:pPr algn="r"/>
            <a:endParaRPr lang="en-AU" dirty="0">
              <a:latin typeface="Dubai" panose="020B0503030403030204" pitchFamily="34" charset="-78"/>
              <a:cs typeface="Dubai" panose="020B0503030403030204" pitchFamily="34" charset="-78"/>
            </a:endParaRPr>
          </a:p>
        </p:txBody>
      </p:sp>
      <p:sp>
        <p:nvSpPr>
          <p:cNvPr id="4" name="Slide Number Placeholder 3"/>
          <p:cNvSpPr>
            <a:spLocks noGrp="1"/>
          </p:cNvSpPr>
          <p:nvPr>
            <p:ph type="sldNum" sz="quarter" idx="5"/>
          </p:nvPr>
        </p:nvSpPr>
        <p:spPr/>
        <p:txBody>
          <a:bodyPr/>
          <a:lstStyle/>
          <a:p>
            <a:fld id="{C4C5F0EA-2985-4F6E-84E2-4623713770D7}" type="slidenum">
              <a:rPr lang="en-AU" smtClean="0"/>
              <a:t>14</a:t>
            </a:fld>
            <a:endParaRPr lang="en-AU"/>
          </a:p>
        </p:txBody>
      </p:sp>
    </p:spTree>
    <p:extLst>
      <p:ext uri="{BB962C8B-B14F-4D97-AF65-F5344CB8AC3E}">
        <p14:creationId xmlns:p14="http://schemas.microsoft.com/office/powerpoint/2010/main" val="193089033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r" rtl="1"/>
            <a:r>
              <a:rPr lang="fa-IR" sz="1200" b="1" i="0" u="none" strike="noStrike" baseline="0" dirty="0">
                <a:highlight>
                  <a:srgbClr val="000000">
                    <a:alpha val="0"/>
                  </a:srgbClr>
                </a:highlight>
                <a:latin typeface="Dubai" panose="020B0503030403030204" pitchFamily="34" charset="-78"/>
                <a:cs typeface="Dubai" panose="020B0503030403030204" pitchFamily="34" charset="-78"/>
              </a:rPr>
              <a:t>سرطان پستان (Breast cancer) چیست؟</a:t>
            </a:r>
          </a:p>
          <a:p>
            <a:pPr algn="r" rtl="1"/>
            <a:r>
              <a:rPr lang="fa-IR" sz="1200" b="0" i="0" u="none" strike="noStrike" baseline="0" dirty="0">
                <a:highlight>
                  <a:srgbClr val="000000">
                    <a:alpha val="0"/>
                  </a:srgbClr>
                </a:highlight>
                <a:latin typeface="Dubai" panose="020B0503030403030204" pitchFamily="34" charset="-78"/>
                <a:cs typeface="Dubai" panose="020B0503030403030204" pitchFamily="34" charset="-78"/>
              </a:rPr>
              <a:t>سرطان پستان یک سرطان در پستان است. این شایع ترین سرطان برای زنان در استرالیاست و می‌تواند در هر سنی ایجاد شود. </a:t>
            </a:r>
          </a:p>
          <a:p>
            <a:pPr algn="r" rtl="1"/>
            <a:r>
              <a:rPr lang="fa-IR" sz="1200" b="0" i="0" u="none" strike="noStrike" baseline="0" dirty="0">
                <a:highlight>
                  <a:srgbClr val="000000">
                    <a:alpha val="0"/>
                  </a:srgbClr>
                </a:highlight>
                <a:latin typeface="Dubai" panose="020B0503030403030204" pitchFamily="34" charset="-78"/>
                <a:cs typeface="Dubai" panose="020B0503030403030204" pitchFamily="34" charset="-78"/>
              </a:rPr>
              <a:t>از هر ۷ زن در استرالیا یک نفر در زمانی از زندگی خود به سرطان پستان مبتلا می‌شود.</a:t>
            </a:r>
          </a:p>
          <a:p>
            <a:pPr algn="r"/>
            <a:endParaRPr lang="en-AU" b="1" baseline="0" dirty="0">
              <a:latin typeface="Dubai" panose="020B0503030403030204" pitchFamily="34" charset="-78"/>
              <a:cs typeface="Dubai" panose="020B0503030403030204" pitchFamily="34" charset="-78"/>
            </a:endParaRPr>
          </a:p>
          <a:p>
            <a:pPr algn="r" rtl="1"/>
            <a:r>
              <a:rPr lang="fa-IR" sz="1200" b="1" i="0" u="none" strike="noStrike" baseline="0" dirty="0">
                <a:highlight>
                  <a:srgbClr val="000000">
                    <a:alpha val="0"/>
                  </a:srgbClr>
                </a:highlight>
                <a:latin typeface="Dubai" panose="020B0503030403030204" pitchFamily="34" charset="-78"/>
                <a:cs typeface="Dubai" panose="020B0503030403030204" pitchFamily="34" charset="-78"/>
              </a:rPr>
              <a:t>چرا تشخیص زودهنگام سرطان پستان مهم است؟</a:t>
            </a:r>
          </a:p>
          <a:p>
            <a:pPr algn="r" defTabSz="910651" rtl="1">
              <a:defRPr/>
            </a:pPr>
            <a:r>
              <a:rPr lang="fa-IR" sz="1200" b="0" i="0" u="none" strike="noStrike" baseline="0" dirty="0">
                <a:highlight>
                  <a:srgbClr val="000000">
                    <a:alpha val="0"/>
                  </a:srgbClr>
                </a:highlight>
                <a:latin typeface="Dubai" panose="020B0503030403030204" pitchFamily="34" charset="-78"/>
                <a:cs typeface="Dubai" panose="020B0503030403030204" pitchFamily="34" charset="-78"/>
              </a:rPr>
              <a:t>اگر سرطان پستان را زود تشخیص دهید، شانس خوبی برای بهبودی وجود دارد. سرطان کوچکتر خواهد بود و راه‌های بیشتری برای درمان آن وجود خواهد داشت.</a:t>
            </a:r>
          </a:p>
          <a:p>
            <a:pPr algn="r"/>
            <a:endParaRPr lang="en-AU" baseline="0" dirty="0">
              <a:latin typeface="Dubai" panose="020B0503030403030204" pitchFamily="34" charset="-78"/>
              <a:cs typeface="Dubai" panose="020B0503030403030204" pitchFamily="34" charset="-78"/>
            </a:endParaRPr>
          </a:p>
          <a:p>
            <a:endParaRPr lang="en-AU" dirty="0">
              <a:latin typeface="Dubai" panose="020B0503030403030204" pitchFamily="34" charset="-78"/>
              <a:cs typeface="Dubai" panose="020B0503030403030204" pitchFamily="34" charset="-78"/>
            </a:endParaRPr>
          </a:p>
        </p:txBody>
      </p:sp>
      <p:sp>
        <p:nvSpPr>
          <p:cNvPr id="4" name="Slide Number Placeholder 3"/>
          <p:cNvSpPr>
            <a:spLocks noGrp="1"/>
          </p:cNvSpPr>
          <p:nvPr>
            <p:ph type="sldNum" sz="quarter" idx="5"/>
          </p:nvPr>
        </p:nvSpPr>
        <p:spPr/>
        <p:txBody>
          <a:bodyPr/>
          <a:lstStyle/>
          <a:p>
            <a:fld id="{C4C5F0EA-2985-4F6E-84E2-4623713770D7}" type="slidenum">
              <a:rPr lang="en-AU" smtClean="0"/>
              <a:t>15</a:t>
            </a:fld>
            <a:endParaRPr lang="en-AU"/>
          </a:p>
        </p:txBody>
      </p:sp>
    </p:spTree>
    <p:extLst>
      <p:ext uri="{BB962C8B-B14F-4D97-AF65-F5344CB8AC3E}">
        <p14:creationId xmlns:p14="http://schemas.microsoft.com/office/powerpoint/2010/main" val="231484541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r" rtl="1"/>
            <a:r>
              <a:rPr lang="fa-IR" sz="1200" b="1" i="0" u="none" strike="noStrike" baseline="0" dirty="0">
                <a:highlight>
                  <a:srgbClr val="000000">
                    <a:alpha val="0"/>
                  </a:srgbClr>
                </a:highlight>
                <a:latin typeface="Dubai" panose="020B0503030403030204" pitchFamily="34" charset="-78"/>
                <a:cs typeface="Dubai" panose="020B0503030403030204" pitchFamily="34" charset="-78"/>
              </a:rPr>
              <a:t>شما باید پستان‌های خود را به خوبی بشناسید تا بتوانید متوجه شوید که آیا تغییری در هر یک از آن‌ها وجود دارد یا خیر. </a:t>
            </a:r>
          </a:p>
          <a:p>
            <a:pPr lvl="0" algn="r"/>
            <a:endParaRPr lang="en-AU" b="1" baseline="0" dirty="0">
              <a:latin typeface="Dubai" panose="020B0503030403030204" pitchFamily="34" charset="-78"/>
              <a:cs typeface="Dubai" panose="020B0503030403030204" pitchFamily="34" charset="-78"/>
            </a:endParaRPr>
          </a:p>
          <a:p>
            <a:pPr algn="r" rtl="1"/>
            <a:r>
              <a:rPr lang="fa-IR" sz="1200" b="1" i="0" u="none" strike="noStrike" baseline="0" dirty="0">
                <a:highlight>
                  <a:srgbClr val="000000">
                    <a:alpha val="0"/>
                  </a:srgbClr>
                </a:highlight>
                <a:latin typeface="Dubai" panose="020B0503030403030204" pitchFamily="34" charset="-78"/>
                <a:cs typeface="Dubai" panose="020B0503030403030204" pitchFamily="34" charset="-78"/>
              </a:rPr>
              <a:t>درباره پستان‌های خود چه باید بدانم؟</a:t>
            </a:r>
          </a:p>
          <a:p>
            <a:pPr algn="r" defTabSz="910651" rtl="1">
              <a:defRPr/>
            </a:pPr>
            <a:r>
              <a:rPr lang="fa-IR" sz="1200" b="0" i="0" u="none" strike="noStrike" baseline="0" dirty="0">
                <a:highlight>
                  <a:srgbClr val="000000">
                    <a:alpha val="0"/>
                  </a:srgbClr>
                </a:highlight>
                <a:latin typeface="Dubai" panose="020B0503030403030204" pitchFamily="34" charset="-78"/>
                <a:cs typeface="Dubai" panose="020B0503030403030204" pitchFamily="34" charset="-78"/>
              </a:rPr>
              <a:t>بهتر است به پستان‌های خود در آینه نگاه کنید و یاد بگیرید که:</a:t>
            </a:r>
          </a:p>
          <a:p>
            <a:pPr marL="170747" indent="-170747" algn="r" rtl="1">
              <a:buFont typeface="Arial" panose="020B0604020202020204" pitchFamily="34" charset="0"/>
              <a:buChar char="•"/>
            </a:pPr>
            <a:r>
              <a:rPr lang="fa-IR" sz="1200" b="0" i="0" u="none" strike="noStrike" baseline="0" dirty="0">
                <a:highlight>
                  <a:srgbClr val="000000">
                    <a:alpha val="0"/>
                  </a:srgbClr>
                </a:highlight>
                <a:latin typeface="Dubai" panose="020B0503030403030204" pitchFamily="34" charset="-78"/>
                <a:cs typeface="Dubai" panose="020B0503030403030204" pitchFamily="34" charset="-78"/>
              </a:rPr>
              <a:t>چه شکلی هستند</a:t>
            </a:r>
          </a:p>
          <a:p>
            <a:pPr marL="170747" indent="-170747" algn="r" rtl="1">
              <a:buFont typeface="Arial" panose="020B0604020202020204" pitchFamily="34" charset="0"/>
              <a:buChar char="•"/>
            </a:pPr>
            <a:r>
              <a:rPr lang="fa-IR" sz="1200" b="0" i="0" u="none" strike="noStrike" baseline="0" dirty="0">
                <a:highlight>
                  <a:srgbClr val="000000">
                    <a:alpha val="0"/>
                  </a:srgbClr>
                </a:highlight>
                <a:latin typeface="Dubai" panose="020B0503030403030204" pitchFamily="34" charset="-78"/>
                <a:cs typeface="Dubai" panose="020B0503030403030204" pitchFamily="34" charset="-78"/>
              </a:rPr>
              <a:t>شکل، اندازه و رنگ آن‌ها</a:t>
            </a:r>
          </a:p>
          <a:p>
            <a:pPr marL="170747" indent="-170747" algn="r" rtl="1">
              <a:buFont typeface="Arial" panose="020B0604020202020204" pitchFamily="34" charset="0"/>
              <a:buChar char="•"/>
            </a:pPr>
            <a:r>
              <a:rPr lang="fa-IR" sz="1200" b="0" i="0" u="none" strike="noStrike" baseline="0" dirty="0">
                <a:highlight>
                  <a:srgbClr val="000000">
                    <a:alpha val="0"/>
                  </a:srgbClr>
                </a:highlight>
                <a:latin typeface="Dubai" panose="020B0503030403030204" pitchFamily="34" charset="-78"/>
                <a:cs typeface="Dubai" panose="020B0503030403030204" pitchFamily="34" charset="-78"/>
              </a:rPr>
              <a:t>هنگام لمس چگونه‌اند. </a:t>
            </a:r>
          </a:p>
          <a:p>
            <a:pPr algn="r"/>
            <a:endParaRPr lang="en-AU" baseline="0" dirty="0">
              <a:latin typeface="Dubai" panose="020B0503030403030204" pitchFamily="34" charset="-78"/>
              <a:cs typeface="Dubai" panose="020B0503030403030204" pitchFamily="34" charset="-78"/>
            </a:endParaRPr>
          </a:p>
          <a:p>
            <a:pPr lvl="0" algn="r" rtl="1"/>
            <a:r>
              <a:rPr lang="fa-IR" sz="1200" b="0" i="0" u="none" strike="noStrike" baseline="0" dirty="0">
                <a:highlight>
                  <a:srgbClr val="000000">
                    <a:alpha val="0"/>
                  </a:srgbClr>
                </a:highlight>
                <a:latin typeface="Dubai" panose="020B0503030403030204" pitchFamily="34" charset="-78"/>
                <a:cs typeface="Dubai" panose="020B0503030403030204" pitchFamily="34" charset="-78"/>
              </a:rPr>
              <a:t>اکثر تغییرات در پستان، سرطان پستان</a:t>
            </a:r>
            <a:r>
              <a:rPr lang="fa-IR" sz="1200" b="1" i="0" u="none" strike="noStrike" baseline="0" dirty="0">
                <a:highlight>
                  <a:srgbClr val="000000">
                    <a:alpha val="0"/>
                  </a:srgbClr>
                </a:highlight>
                <a:latin typeface="Dubai" panose="020B0503030403030204" pitchFamily="34" charset="-78"/>
                <a:cs typeface="Dubai" panose="020B0503030403030204" pitchFamily="34" charset="-78"/>
              </a:rPr>
              <a:t>نیستند</a:t>
            </a:r>
            <a:r>
              <a:rPr lang="fa-IR" sz="1200" b="0" i="0" u="none" strike="noStrike" baseline="0" dirty="0">
                <a:highlight>
                  <a:srgbClr val="000000">
                    <a:alpha val="0"/>
                  </a:srgbClr>
                </a:highlight>
                <a:latin typeface="Dubai" panose="020B0503030403030204" pitchFamily="34" charset="-78"/>
                <a:cs typeface="Dubai" panose="020B0503030403030204" pitchFamily="34" charset="-78"/>
              </a:rPr>
              <a:t>.</a:t>
            </a:r>
          </a:p>
          <a:p>
            <a:pPr lvl="0" algn="r" rtl="1"/>
            <a:r>
              <a:rPr lang="fa-IR" sz="1200" b="1" i="0" u="none" strike="noStrike" baseline="0" dirty="0">
                <a:highlight>
                  <a:srgbClr val="000000">
                    <a:alpha val="0"/>
                  </a:srgbClr>
                </a:highlight>
                <a:latin typeface="Dubai" panose="020B0503030403030204" pitchFamily="34" charset="-78"/>
                <a:cs typeface="Dubai" panose="020B0503030403030204" pitchFamily="34" charset="-78"/>
              </a:rPr>
              <a:t>اما</a:t>
            </a:r>
            <a:r>
              <a:rPr lang="fa-IR" sz="1200" b="0" i="0" u="none" strike="noStrike" baseline="0" dirty="0">
                <a:highlight>
                  <a:srgbClr val="000000">
                    <a:alpha val="0"/>
                  </a:srgbClr>
                </a:highlight>
                <a:latin typeface="Dubai" panose="020B0503030403030204" pitchFamily="34" charset="-78"/>
                <a:cs typeface="Dubai" panose="020B0503030403030204" pitchFamily="34" charset="-78"/>
              </a:rPr>
              <a:t> اگر متوجه تغییر شدید، باید در اسرع وقت توسط پزشک یا پرستار بررسی شود.</a:t>
            </a:r>
          </a:p>
          <a:p>
            <a:pPr algn="r"/>
            <a:endParaRPr lang="en-AU" baseline="0" dirty="0">
              <a:latin typeface="Dubai" panose="020B0503030403030204" pitchFamily="34" charset="-78"/>
              <a:cs typeface="Dubai" panose="020B0503030403030204" pitchFamily="34" charset="-78"/>
            </a:endParaRPr>
          </a:p>
          <a:p>
            <a:endParaRPr lang="en-AU" dirty="0">
              <a:latin typeface="Dubai" panose="020B0503030403030204" pitchFamily="34" charset="-78"/>
              <a:cs typeface="Dubai" panose="020B0503030403030204" pitchFamily="34" charset="-78"/>
            </a:endParaRPr>
          </a:p>
        </p:txBody>
      </p:sp>
      <p:sp>
        <p:nvSpPr>
          <p:cNvPr id="4" name="Slide Number Placeholder 3"/>
          <p:cNvSpPr>
            <a:spLocks noGrp="1"/>
          </p:cNvSpPr>
          <p:nvPr>
            <p:ph type="sldNum" sz="quarter" idx="5"/>
          </p:nvPr>
        </p:nvSpPr>
        <p:spPr/>
        <p:txBody>
          <a:bodyPr/>
          <a:lstStyle/>
          <a:p>
            <a:fld id="{C4C5F0EA-2985-4F6E-84E2-4623713770D7}" type="slidenum">
              <a:rPr lang="en-AU" smtClean="0"/>
              <a:t>16</a:t>
            </a:fld>
            <a:endParaRPr lang="en-AU"/>
          </a:p>
        </p:txBody>
      </p:sp>
    </p:spTree>
    <p:extLst>
      <p:ext uri="{BB962C8B-B14F-4D97-AF65-F5344CB8AC3E}">
        <p14:creationId xmlns:p14="http://schemas.microsoft.com/office/powerpoint/2010/main" val="197665990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r" rtl="1"/>
            <a:r>
              <a:rPr lang="fa-IR" sz="1200" b="1" i="0" u="none" strike="noStrike" baseline="0" dirty="0">
                <a:highlight>
                  <a:srgbClr val="000000">
                    <a:alpha val="0"/>
                  </a:srgbClr>
                </a:highlight>
                <a:latin typeface="Dubai" panose="020B0503030403030204" pitchFamily="34" charset="-78"/>
                <a:cs typeface="Dubai" panose="020B0503030403030204" pitchFamily="34" charset="-78"/>
              </a:rPr>
              <a:t>یکی از راه‌های تشخیص زودهنگام تغییرات در پستان‌ این است که پستان‌های خود را هر ماه چک کنید.</a:t>
            </a:r>
          </a:p>
          <a:p>
            <a:pPr algn="r"/>
            <a:endParaRPr lang="en-AU" b="1" baseline="0" dirty="0">
              <a:latin typeface="Dubai" panose="020B0503030403030204" pitchFamily="34" charset="-78"/>
              <a:cs typeface="Dubai" panose="020B0503030403030204" pitchFamily="34" charset="-78"/>
            </a:endParaRPr>
          </a:p>
          <a:p>
            <a:pPr algn="r" rtl="1"/>
            <a:r>
              <a:rPr lang="fa-IR" sz="1200" b="1" i="0" u="none" strike="noStrike" baseline="0" dirty="0">
                <a:highlight>
                  <a:srgbClr val="000000">
                    <a:alpha val="0"/>
                  </a:srgbClr>
                </a:highlight>
                <a:latin typeface="Dubai" panose="020B0503030403030204" pitchFamily="34" charset="-78"/>
                <a:cs typeface="Dubai" panose="020B0503030403030204" pitchFamily="34" charset="-78"/>
              </a:rPr>
              <a:t>چگونه پستان‌هایم را چک کنم؟ </a:t>
            </a:r>
            <a:endParaRPr lang="en-AU" baseline="0" dirty="0">
              <a:latin typeface="Dubai" panose="020B0503030403030204" pitchFamily="34" charset="-78"/>
              <a:cs typeface="Dubai" panose="020B0503030403030204" pitchFamily="34" charset="-78"/>
            </a:endParaRPr>
          </a:p>
          <a:p>
            <a:pPr marL="170747" indent="-170747" algn="r" rtl="1">
              <a:buFont typeface="Arial" panose="020B0604020202020204" pitchFamily="34" charset="0"/>
              <a:buChar char="•"/>
            </a:pPr>
            <a:r>
              <a:rPr lang="fa-IR" sz="1200" b="0" i="0" u="none" strike="noStrike" baseline="0" dirty="0">
                <a:highlight>
                  <a:srgbClr val="000000">
                    <a:alpha val="0"/>
                  </a:srgbClr>
                </a:highlight>
                <a:latin typeface="Dubai" panose="020B0503030403030204" pitchFamily="34" charset="-78"/>
                <a:cs typeface="Dubai" panose="020B0503030403030204" pitchFamily="34" charset="-78"/>
              </a:rPr>
              <a:t>یک بار در ماه شکل، رنگ و اندازه پستان‌های خود را بررسی کنید.</a:t>
            </a:r>
          </a:p>
          <a:p>
            <a:pPr marL="170747" indent="-170747" algn="r" rtl="1">
              <a:buFont typeface="Arial" panose="020B0604020202020204" pitchFamily="34" charset="0"/>
              <a:buChar char="•"/>
            </a:pPr>
            <a:r>
              <a:rPr lang="fa-IR" sz="1200" b="0" i="0" u="none" strike="noStrike" baseline="0" dirty="0">
                <a:highlight>
                  <a:srgbClr val="000000">
                    <a:alpha val="0"/>
                  </a:srgbClr>
                </a:highlight>
                <a:latin typeface="Dubai" panose="020B0503030403030204" pitchFamily="34" charset="-78"/>
                <a:cs typeface="Dubai" panose="020B0503030403030204" pitchFamily="34" charset="-78"/>
              </a:rPr>
              <a:t>بهتر است چند روز پس از پایان پریود (قاعدگی) پستان‌های خود را چک کنید. یک یادآوری در تلفن یا تقویم خود تنظیم کنید تا پستان‌های خود را هر ماه در همان روز بررسی کنید.</a:t>
            </a:r>
          </a:p>
          <a:p>
            <a:pPr marL="170747" indent="-170747" algn="r" rtl="1">
              <a:buFont typeface="Arial" panose="020B0604020202020204" pitchFamily="34" charset="0"/>
              <a:buChar char="•"/>
            </a:pPr>
            <a:r>
              <a:rPr lang="fa-IR" sz="1200" b="0" i="0" u="none" strike="noStrike" baseline="0" dirty="0">
                <a:highlight>
                  <a:srgbClr val="000000">
                    <a:alpha val="0"/>
                  </a:srgbClr>
                </a:highlight>
                <a:latin typeface="Dubai" panose="020B0503030403030204" pitchFamily="34" charset="-78"/>
                <a:cs typeface="Dubai" panose="020B0503030403030204" pitchFamily="34" charset="-78"/>
              </a:rPr>
              <a:t>پستان‌های خود را با دستتان، زیر دوش یا در حالی که دراز کشیده‌اید در حالیکه انگشتان خود را صاف نگه داشته‌اید لمس کنید.</a:t>
            </a:r>
          </a:p>
          <a:p>
            <a:pPr marL="170747" indent="-170747" algn="r" rtl="1">
              <a:buFont typeface="Arial" panose="020B0604020202020204" pitchFamily="34" charset="0"/>
              <a:buChar char="•"/>
            </a:pPr>
            <a:r>
              <a:rPr lang="fa-IR" sz="1200" b="0" i="0" u="none" strike="noStrike" baseline="0" dirty="0">
                <a:highlight>
                  <a:srgbClr val="000000">
                    <a:alpha val="0"/>
                  </a:srgbClr>
                </a:highlight>
                <a:latin typeface="Dubai" panose="020B0503030403030204" pitchFamily="34" charset="-78"/>
                <a:cs typeface="Dubai" panose="020B0503030403030204" pitchFamily="34" charset="-78"/>
              </a:rPr>
              <a:t>مراقب توده‌ها و تغییرات در پوست یا نوک پستان، یا هر گونه قرمزی، درد یا ترشح باشید.</a:t>
            </a:r>
          </a:p>
          <a:p>
            <a:pPr marL="170747" indent="-170747" algn="r" rtl="1">
              <a:buFont typeface="Arial" panose="020B0604020202020204" pitchFamily="34" charset="0"/>
              <a:buChar char="•"/>
            </a:pPr>
            <a:r>
              <a:rPr lang="fa-IR" sz="1200" b="0" i="0" u="none" strike="noStrike" baseline="0" dirty="0">
                <a:highlight>
                  <a:srgbClr val="000000">
                    <a:alpha val="0"/>
                  </a:srgbClr>
                </a:highlight>
                <a:latin typeface="Dubai" panose="020B0503030403030204" pitchFamily="34" charset="-78"/>
                <a:cs typeface="Dubai" panose="020B0503030403030204" pitchFamily="34" charset="-78"/>
              </a:rPr>
              <a:t>مطمئن شوید که تمام ناحیه پستان‌ از استخوان ترقوه تا شکم و زیر بغل های خود را لمس می‌کنید.</a:t>
            </a:r>
          </a:p>
          <a:p>
            <a:pPr marL="170747" indent="-170747" algn="r" rtl="1">
              <a:buFont typeface="Arial" panose="020B0604020202020204" pitchFamily="34" charset="0"/>
              <a:buChar char="•"/>
            </a:pPr>
            <a:r>
              <a:rPr lang="fa-IR" sz="1200" b="0" i="0" u="none" strike="noStrike" baseline="0" dirty="0">
                <a:highlight>
                  <a:srgbClr val="000000">
                    <a:alpha val="0"/>
                  </a:srgbClr>
                </a:highlight>
                <a:latin typeface="Dubai" panose="020B0503030403030204" pitchFamily="34" charset="-78"/>
                <a:cs typeface="Dubai" panose="020B0503030403030204" pitchFamily="34" charset="-78"/>
              </a:rPr>
              <a:t>می‌توانید</a:t>
            </a:r>
            <a:r>
              <a:rPr lang="fa-IR" sz="1200" b="0" i="0" u="none" strike="noStrike" kern="1200" baseline="0" dirty="0">
                <a:solidFill>
                  <a:srgbClr val="000000"/>
                </a:solidFill>
                <a:highlight>
                  <a:srgbClr val="000000">
                    <a:alpha val="0"/>
                  </a:srgbClr>
                </a:highlight>
                <a:latin typeface="Dubai" panose="020B0503030403030204" pitchFamily="34" charset="-78"/>
                <a:ea typeface="+mn-ea"/>
                <a:cs typeface="Dubai" panose="020B0503030403030204" pitchFamily="34" charset="-78"/>
              </a:rPr>
              <a:t> از پزشک یا پرستار خود بخواهید که به شما نشان دهد چگونه پستان‌ خود را چک کنید.</a:t>
            </a:r>
            <a:endParaRPr lang="en-AU" baseline="0" dirty="0">
              <a:latin typeface="Dubai" panose="020B0503030403030204" pitchFamily="34" charset="-78"/>
              <a:cs typeface="Dubai" panose="020B0503030403030204" pitchFamily="34" charset="-78"/>
            </a:endParaRPr>
          </a:p>
          <a:p>
            <a:pPr marL="0" indent="0" algn="r">
              <a:buFont typeface="Arial" panose="020B0604020202020204" pitchFamily="34" charset="0"/>
              <a:buNone/>
            </a:pPr>
            <a:endParaRPr lang="en-AU" sz="1200" b="0" i="0" u="sng" kern="1200" baseline="0" dirty="0">
              <a:solidFill>
                <a:schemeClr val="tx1"/>
              </a:solidFill>
              <a:effectLst/>
              <a:latin typeface="Dubai" panose="020B0503030403030204" pitchFamily="34" charset="-78"/>
              <a:ea typeface="+mn-ea"/>
              <a:cs typeface="Dubai" panose="020B0503030403030204" pitchFamily="34" charset="-78"/>
            </a:endParaRPr>
          </a:p>
          <a:p>
            <a:pPr marL="0" indent="0" algn="r" rtl="1">
              <a:buFont typeface="Arial" panose="020B0604020202020204" pitchFamily="34" charset="0"/>
              <a:buNone/>
            </a:pPr>
            <a:r>
              <a:rPr lang="fa-IR" sz="1200" b="0" i="0" u="none" strike="noStrike" kern="1200" baseline="0" dirty="0">
                <a:solidFill>
                  <a:srgbClr val="000000"/>
                </a:solidFill>
                <a:highlight>
                  <a:srgbClr val="000000">
                    <a:alpha val="0"/>
                  </a:srgbClr>
                </a:highlight>
                <a:latin typeface="Dubai" panose="020B0503030403030204" pitchFamily="34" charset="-78"/>
                <a:ea typeface="+mn-ea"/>
                <a:cs typeface="Dubai" panose="020B0503030403030204" pitchFamily="34" charset="-78"/>
              </a:rPr>
              <a:t>هیچ راه درست یا نادرستی برای لمس پستان‌هایتان وجود ندارد. مهم است که راهی را پیدا کنید که برای شما مفید باشد و آن را به طور منظم انجام دهید.</a:t>
            </a:r>
            <a:endParaRPr lang="en-AU" baseline="0" dirty="0">
              <a:latin typeface="Dubai" panose="020B0503030403030204" pitchFamily="34" charset="-78"/>
              <a:cs typeface="Dubai" panose="020B0503030403030204" pitchFamily="34" charset="-78"/>
            </a:endParaRPr>
          </a:p>
          <a:p>
            <a:pPr algn="r"/>
            <a:endParaRPr lang="en-AU" i="1" strike="sngStrike" baseline="0" dirty="0">
              <a:latin typeface="Dubai" panose="020B0503030403030204" pitchFamily="34" charset="-78"/>
              <a:cs typeface="Dubai" panose="020B0503030403030204" pitchFamily="34" charset="-78"/>
            </a:endParaRPr>
          </a:p>
          <a:p>
            <a:endParaRPr lang="en-AU" dirty="0">
              <a:latin typeface="Dubai" panose="020B0503030403030204" pitchFamily="34" charset="-78"/>
              <a:cs typeface="Dubai" panose="020B0503030403030204" pitchFamily="34" charset="-78"/>
            </a:endParaRPr>
          </a:p>
        </p:txBody>
      </p:sp>
      <p:sp>
        <p:nvSpPr>
          <p:cNvPr id="4" name="Slide Number Placeholder 3"/>
          <p:cNvSpPr>
            <a:spLocks noGrp="1"/>
          </p:cNvSpPr>
          <p:nvPr>
            <p:ph type="sldNum" sz="quarter" idx="5"/>
          </p:nvPr>
        </p:nvSpPr>
        <p:spPr/>
        <p:txBody>
          <a:bodyPr/>
          <a:lstStyle/>
          <a:p>
            <a:fld id="{C4C5F0EA-2985-4F6E-84E2-4623713770D7}" type="slidenum">
              <a:rPr lang="en-AU" smtClean="0"/>
              <a:t>17</a:t>
            </a:fld>
            <a:endParaRPr lang="en-AU"/>
          </a:p>
        </p:txBody>
      </p:sp>
    </p:spTree>
    <p:extLst>
      <p:ext uri="{BB962C8B-B14F-4D97-AF65-F5344CB8AC3E}">
        <p14:creationId xmlns:p14="http://schemas.microsoft.com/office/powerpoint/2010/main" val="333390038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r" rtl="1"/>
            <a:r>
              <a:rPr lang="fa-IR" sz="1200" b="1" i="0" u="none" strike="noStrike" baseline="0" dirty="0">
                <a:highlight>
                  <a:srgbClr val="000000">
                    <a:alpha val="0"/>
                  </a:srgbClr>
                </a:highlight>
                <a:latin typeface="Dubai" panose="020B0503030403030204" pitchFamily="34" charset="-78"/>
                <a:cs typeface="Dubai" panose="020B0503030403030204" pitchFamily="34" charset="-78"/>
              </a:rPr>
              <a:t>راه دیگر برای یافتن تغییرات در پستان انجام غربال‌گری سرطان پستان هر دو سال یکبار است.</a:t>
            </a:r>
          </a:p>
          <a:p>
            <a:pPr algn="r"/>
            <a:endParaRPr lang="en-AU" b="1" baseline="0" dirty="0">
              <a:latin typeface="Dubai" panose="020B0503030403030204" pitchFamily="34" charset="-78"/>
              <a:cs typeface="Dubai" panose="020B0503030403030204" pitchFamily="34" charset="-78"/>
            </a:endParaRPr>
          </a:p>
          <a:p>
            <a:pPr algn="r" rtl="1"/>
            <a:r>
              <a:rPr lang="fa-IR" sz="1200" b="1" i="0" u="none" strike="noStrike" baseline="0" dirty="0">
                <a:highlight>
                  <a:srgbClr val="000000">
                    <a:alpha val="0"/>
                  </a:srgbClr>
                </a:highlight>
                <a:latin typeface="Dubai" panose="020B0503030403030204" pitchFamily="34" charset="-78"/>
                <a:cs typeface="Dubai" panose="020B0503030403030204" pitchFamily="34" charset="-78"/>
              </a:rPr>
              <a:t>غربال‌گری سرطان پستان (Breast screen) چیست؟</a:t>
            </a:r>
            <a:endParaRPr lang="en-AU" baseline="0" dirty="0">
              <a:latin typeface="Dubai" panose="020B0503030403030204" pitchFamily="34" charset="-78"/>
              <a:cs typeface="Dubai" panose="020B0503030403030204" pitchFamily="34" charset="-78"/>
            </a:endParaRPr>
          </a:p>
          <a:p>
            <a:pPr lvl="0" algn="r" rtl="1"/>
            <a:r>
              <a:rPr lang="fa-IR" sz="1200" b="0" i="0" u="none" strike="noStrike" baseline="0" dirty="0">
                <a:highlight>
                  <a:srgbClr val="000000">
                    <a:alpha val="0"/>
                  </a:srgbClr>
                </a:highlight>
                <a:latin typeface="Dubai" panose="020B0503030403030204" pitchFamily="34" charset="-78"/>
                <a:cs typeface="Dubai" panose="020B0503030403030204" pitchFamily="34" charset="-78"/>
              </a:rPr>
              <a:t>غربال‌گری سرطان پستان یک ماموگرافی برای یافتن سرطان پستان است. ماموگرافی عکسی از داخل پستان شماست. ماموگرافی تغییراتی را نشان می‌دهد که برای شما یا پزشک یا پرستارتان کوچکتر از آن است که بتوانید آن‌ها را احساس یا مشاهده کنید.</a:t>
            </a:r>
          </a:p>
          <a:p>
            <a:pPr algn="r"/>
            <a:endParaRPr lang="en-AU" b="1" baseline="0" dirty="0">
              <a:latin typeface="Dubai" panose="020B0503030403030204" pitchFamily="34" charset="-78"/>
              <a:cs typeface="Dubai" panose="020B0503030403030204" pitchFamily="34" charset="-78"/>
            </a:endParaRPr>
          </a:p>
          <a:p>
            <a:pPr algn="r" rtl="1"/>
            <a:r>
              <a:rPr lang="fa-IR" sz="1200" b="1" i="0" u="none" strike="noStrike" baseline="0" dirty="0">
                <a:highlight>
                  <a:srgbClr val="000000">
                    <a:alpha val="0"/>
                  </a:srgbClr>
                </a:highlight>
                <a:latin typeface="Dubai" panose="020B0503030403030204" pitchFamily="34" charset="-78"/>
                <a:cs typeface="Dubai" panose="020B0503030403030204" pitchFamily="34" charset="-78"/>
              </a:rPr>
              <a:t>چه زمانی باید ماموگرافی انجام دهم؟</a:t>
            </a:r>
            <a:endParaRPr lang="en-AU" baseline="0" dirty="0">
              <a:latin typeface="Dubai" panose="020B0503030403030204" pitchFamily="34" charset="-78"/>
              <a:cs typeface="Dubai" panose="020B0503030403030204" pitchFamily="34" charset="-78"/>
            </a:endParaRPr>
          </a:p>
          <a:p>
            <a:pPr marL="170747" indent="-170747" algn="r" rtl="1">
              <a:buFont typeface="Arial" panose="020B0604020202020204" pitchFamily="34" charset="0"/>
              <a:buChar char="•"/>
            </a:pPr>
            <a:r>
              <a:rPr lang="fa-IR" sz="1200" b="0" i="0" u="none" strike="noStrike" baseline="0" dirty="0">
                <a:highlight>
                  <a:srgbClr val="000000">
                    <a:alpha val="0"/>
                  </a:srgbClr>
                </a:highlight>
                <a:latin typeface="Dubai" panose="020B0503030403030204" pitchFamily="34" charset="-78"/>
                <a:cs typeface="Dubai" panose="020B0503030403030204" pitchFamily="34" charset="-78"/>
              </a:rPr>
              <a:t>اگر ۵۰ تا ۷۴ سال دارید، باید </a:t>
            </a:r>
            <a:r>
              <a:rPr lang="fa-IR" sz="1200" b="1" i="0" u="none" strike="noStrike" baseline="0" dirty="0">
                <a:highlight>
                  <a:srgbClr val="000000">
                    <a:alpha val="0"/>
                  </a:srgbClr>
                </a:highlight>
                <a:latin typeface="Dubai" panose="020B0503030403030204" pitchFamily="34" charset="-78"/>
                <a:cs typeface="Dubai" panose="020B0503030403030204" pitchFamily="34" charset="-78"/>
              </a:rPr>
              <a:t>هر دو سال یک‌بار ماموگرافی</a:t>
            </a:r>
            <a:r>
              <a:rPr lang="fa-IR" sz="1200" b="0" i="0" u="none" strike="noStrike" baseline="0" dirty="0">
                <a:highlight>
                  <a:srgbClr val="000000">
                    <a:alpha val="0"/>
                  </a:srgbClr>
                </a:highlight>
                <a:latin typeface="Dubai" panose="020B0503030403030204" pitchFamily="34" charset="-78"/>
                <a:cs typeface="Dubai" panose="020B0503030403030204" pitchFamily="34" charset="-78"/>
              </a:rPr>
              <a:t> انجام دهید. در صورت نداشتن علائم در پستان، برست اسکرین استرالیا (BreastScreen Australia) این خدمات را رایگان ارائه می‌دهد. </a:t>
            </a:r>
          </a:p>
          <a:p>
            <a:pPr marL="170747" indent="-170747" algn="r" rtl="1">
              <a:buFont typeface="Arial" panose="020B0604020202020204" pitchFamily="34" charset="0"/>
              <a:buChar char="•"/>
            </a:pPr>
            <a:r>
              <a:rPr lang="fa-IR" sz="1200" b="0" i="0" u="none" strike="noStrike" baseline="0" dirty="0">
                <a:highlight>
                  <a:srgbClr val="000000">
                    <a:alpha val="0"/>
                  </a:srgbClr>
                </a:highlight>
                <a:latin typeface="Dubai" panose="020B0503030403030204" pitchFamily="34" charset="-78"/>
                <a:cs typeface="Dubai" panose="020B0503030403030204" pitchFamily="34" charset="-78"/>
              </a:rPr>
              <a:t>اگر ۴۰ تا ۴۹ ساله‌اید یا بالای ۷۴ سال سن دارید، می‌توانید </a:t>
            </a:r>
            <a:r>
              <a:rPr lang="fa-IR" sz="1200" b="1" i="0" u="none" strike="noStrike" baseline="0" dirty="0">
                <a:highlight>
                  <a:srgbClr val="000000">
                    <a:alpha val="0"/>
                  </a:srgbClr>
                </a:highlight>
                <a:latin typeface="Dubai" panose="020B0503030403030204" pitchFamily="34" charset="-78"/>
                <a:cs typeface="Dubai" panose="020B0503030403030204" pitchFamily="34" charset="-78"/>
              </a:rPr>
              <a:t>انتخاب کنید که ماموگرافی انجام دهید.</a:t>
            </a:r>
            <a:endParaRPr lang="en-AU" baseline="0" dirty="0">
              <a:latin typeface="Dubai" panose="020B0503030403030204" pitchFamily="34" charset="-78"/>
              <a:cs typeface="Dubai" panose="020B0503030403030204" pitchFamily="34" charset="-78"/>
            </a:endParaRPr>
          </a:p>
          <a:p>
            <a:pPr marL="170747" indent="-170747" algn="r" rtl="1">
              <a:buFont typeface="Arial" panose="020B0604020202020204" pitchFamily="34" charset="0"/>
              <a:buChar char="•"/>
            </a:pPr>
            <a:r>
              <a:rPr lang="fa-IR" sz="1200" b="0" i="0" u="none" strike="noStrike" baseline="0" dirty="0">
                <a:highlight>
                  <a:srgbClr val="000000">
                    <a:alpha val="0"/>
                  </a:srgbClr>
                </a:highlight>
                <a:latin typeface="Dubai" panose="020B0503030403030204" pitchFamily="34" charset="-78"/>
                <a:cs typeface="Dubai" panose="020B0503030403030204" pitchFamily="34" charset="-78"/>
              </a:rPr>
              <a:t>اگر زیر ۴۰ سال سن دارید، ممکن است پزشک از شما بخواهد که اگر فکر می‌کنید به ماموگرافی نیاز دارید، یا اگر فرد دیگری در خانواده شما سرطان پستان داشته است، ماموگرافی انجام دهید.</a:t>
            </a:r>
          </a:p>
          <a:p>
            <a:pPr marL="170747" indent="-170747" algn="r" rtl="1">
              <a:buFont typeface="Arial" panose="020B0604020202020204" pitchFamily="34" charset="0"/>
              <a:buChar char="•"/>
            </a:pPr>
            <a:r>
              <a:rPr lang="fa-IR" sz="1200" b="0" i="0" u="none" strike="noStrike" baseline="0" dirty="0">
                <a:highlight>
                  <a:srgbClr val="000000">
                    <a:alpha val="0"/>
                  </a:srgbClr>
                </a:highlight>
                <a:latin typeface="Dubai" panose="020B0503030403030204" pitchFamily="34" charset="-78"/>
                <a:cs typeface="Dubai" panose="020B0503030403030204" pitchFamily="34" charset="-78"/>
              </a:rPr>
              <a:t>ماموگرافی فقط از ۳۵ سالگی قابل انجام است.</a:t>
            </a:r>
          </a:p>
          <a:p>
            <a:pPr lvl="0" algn="r"/>
            <a:endParaRPr lang="en-AU" baseline="0" dirty="0">
              <a:latin typeface="Dubai" panose="020B0503030403030204" pitchFamily="34" charset="-78"/>
              <a:cs typeface="Dubai" panose="020B0503030403030204" pitchFamily="34" charset="-78"/>
            </a:endParaRPr>
          </a:p>
          <a:p>
            <a:pPr algn="r" rtl="1"/>
            <a:r>
              <a:rPr lang="fa-IR" sz="1200" b="1" i="0" u="none" strike="noStrike" baseline="0" dirty="0">
                <a:highlight>
                  <a:srgbClr val="000000">
                    <a:alpha val="0"/>
                  </a:srgbClr>
                </a:highlight>
                <a:latin typeface="Dubai" panose="020B0503030403030204" pitchFamily="34" charset="-78"/>
                <a:cs typeface="Dubai" panose="020B0503030403030204" pitchFamily="34" charset="-78"/>
              </a:rPr>
              <a:t>چگونه می توانم برای تست غربال‌گری سرطان پستان وقت بگیرم؟</a:t>
            </a:r>
          </a:p>
          <a:p>
            <a:pPr algn="r" rtl="1"/>
            <a:r>
              <a:rPr lang="fa-IR" sz="1200" b="0" i="0" u="none" strike="noStrike" baseline="0" dirty="0">
                <a:highlight>
                  <a:srgbClr val="000000">
                    <a:alpha val="0"/>
                  </a:srgbClr>
                </a:highlight>
                <a:latin typeface="Dubai" panose="020B0503030403030204" pitchFamily="34" charset="-78"/>
                <a:cs typeface="Dubai" panose="020B0503030403030204" pitchFamily="34" charset="-78"/>
              </a:rPr>
              <a:t>برای رزرو وقت ملاقات جهت انجام تست غربال‌گری سرطان پستان، با برست اسکرین استرالیا (BreastScreen Australia) با شماره تلفن 50 20 13 تماس بگیرید. این شماره تلفن، شما را به یک خدمات برست اسکرین (BreastScreen) در منطقه شما متصل می‌کند.</a:t>
            </a:r>
          </a:p>
          <a:p>
            <a:pPr algn="r" rtl="1"/>
            <a:r>
              <a:rPr lang="fa-IR" sz="1200" b="0" i="0" u="none" strike="noStrike" baseline="0" dirty="0">
                <a:highlight>
                  <a:srgbClr val="000000">
                    <a:alpha val="0"/>
                  </a:srgbClr>
                </a:highlight>
                <a:latin typeface="Dubai" panose="020B0503030403030204" pitchFamily="34" charset="-78"/>
                <a:cs typeface="Dubai" panose="020B0503030403030204" pitchFamily="34" charset="-78"/>
              </a:rPr>
              <a:t>شما همچنین می‌توانید به صورت آن‌لاین وقت ملاقات بگیرید: www.breastscreen.org.au</a:t>
            </a:r>
          </a:p>
          <a:p>
            <a:pPr algn="r"/>
            <a:endParaRPr lang="en-AU" b="1" baseline="0" dirty="0">
              <a:latin typeface="Dubai" panose="020B0503030403030204" pitchFamily="34" charset="-78"/>
              <a:cs typeface="Dubai" panose="020B0503030403030204" pitchFamily="34" charset="-78"/>
            </a:endParaRPr>
          </a:p>
          <a:p>
            <a:pPr algn="r" rtl="1"/>
            <a:r>
              <a:rPr lang="fa-IR" sz="1200" b="1" i="0" u="none" strike="noStrike" baseline="0" dirty="0">
                <a:highlight>
                  <a:srgbClr val="000000">
                    <a:alpha val="0"/>
                  </a:srgbClr>
                </a:highlight>
                <a:latin typeface="Dubai" panose="020B0503030403030204" pitchFamily="34" charset="-78"/>
                <a:cs typeface="Dubai" panose="020B0503030403030204" pitchFamily="34" charset="-78"/>
              </a:rPr>
              <a:t>آیا به مترجم شفاهی نیاز دارید؟</a:t>
            </a:r>
          </a:p>
          <a:p>
            <a:pPr algn="r" rtl="1"/>
            <a:r>
              <a:rPr lang="fa-IR" sz="1200" b="0" i="0" u="none" strike="noStrike" baseline="0" dirty="0">
                <a:highlight>
                  <a:srgbClr val="000000">
                    <a:alpha val="0"/>
                  </a:srgbClr>
                </a:highlight>
                <a:latin typeface="Dubai" panose="020B0503030403030204" pitchFamily="34" charset="-78"/>
                <a:cs typeface="Dubai" panose="020B0503030403030204" pitchFamily="34" charset="-78"/>
              </a:rPr>
              <a:t>اگر به مترجم شفاهی نیاز دارید، با خدمات ترجمه شفاهی و کتبی (TIS National) به شماره تلفن 450 131 تماس بگیرید و درخواست کنید که به برست اسکرین (BreastScreen) در ایالت یا قلمرو خود وصل شوید.</a:t>
            </a:r>
          </a:p>
          <a:p>
            <a:pPr lvl="0" algn="r"/>
            <a:endParaRPr lang="en-AU" baseline="0" dirty="0">
              <a:latin typeface="Dubai" panose="020B0503030403030204" pitchFamily="34" charset="-78"/>
              <a:cs typeface="Dubai" panose="020B0503030403030204" pitchFamily="34" charset="-78"/>
            </a:endParaRPr>
          </a:p>
          <a:p>
            <a:endParaRPr lang="en-AU" dirty="0">
              <a:latin typeface="Dubai" panose="020B0503030403030204" pitchFamily="34" charset="-78"/>
              <a:cs typeface="Dubai" panose="020B0503030403030204" pitchFamily="34" charset="-78"/>
            </a:endParaRPr>
          </a:p>
        </p:txBody>
      </p:sp>
      <p:sp>
        <p:nvSpPr>
          <p:cNvPr id="4" name="Slide Number Placeholder 3"/>
          <p:cNvSpPr>
            <a:spLocks noGrp="1"/>
          </p:cNvSpPr>
          <p:nvPr>
            <p:ph type="sldNum" sz="quarter" idx="5"/>
          </p:nvPr>
        </p:nvSpPr>
        <p:spPr/>
        <p:txBody>
          <a:bodyPr/>
          <a:lstStyle/>
          <a:p>
            <a:fld id="{C4C5F0EA-2985-4F6E-84E2-4623713770D7}" type="slidenum">
              <a:rPr lang="en-AU" smtClean="0"/>
              <a:t>18</a:t>
            </a:fld>
            <a:endParaRPr lang="en-AU"/>
          </a:p>
        </p:txBody>
      </p:sp>
    </p:spTree>
    <p:extLst>
      <p:ext uri="{BB962C8B-B14F-4D97-AF65-F5344CB8AC3E}">
        <p14:creationId xmlns:p14="http://schemas.microsoft.com/office/powerpoint/2010/main" val="222389855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r" rtl="1"/>
            <a:r>
              <a:rPr lang="fa-IR" sz="1200" b="1" i="0" u="none" strike="noStrike" baseline="0" dirty="0">
                <a:highlight>
                  <a:srgbClr val="000000">
                    <a:alpha val="0"/>
                  </a:srgbClr>
                </a:highlight>
                <a:latin typeface="Dubai" panose="020B0503030403030204" pitchFamily="34" charset="-78"/>
                <a:cs typeface="Dubai" panose="020B0503030403030204" pitchFamily="34" charset="-78"/>
              </a:rPr>
              <a:t>چرا انجام غربال‌گری سرطان پستان انقدر مهم است؟ </a:t>
            </a:r>
          </a:p>
          <a:p>
            <a:pPr algn="r" defTabSz="910651" rtl="1">
              <a:defRPr/>
            </a:pPr>
            <a:r>
              <a:rPr lang="fa-IR" sz="1200" b="0" i="0" u="none" strike="noStrike" baseline="0" dirty="0">
                <a:highlight>
                  <a:srgbClr val="000000">
                    <a:alpha val="0"/>
                  </a:srgbClr>
                </a:highlight>
                <a:latin typeface="Dubai" panose="020B0503030403030204" pitchFamily="34" charset="-78"/>
                <a:cs typeface="Dubai" panose="020B0503030403030204" pitchFamily="34" charset="-78"/>
              </a:rPr>
              <a:t>غربال‌گری منظم سرطان پستان بیشتر سرطان‌ها را زود تشخیص می‌دهد و از مرگ و میر جلوگیری می‌کند.</a:t>
            </a:r>
            <a:endParaRPr lang="en-AU" b="1" baseline="0" dirty="0">
              <a:latin typeface="Dubai" panose="020B0503030403030204" pitchFamily="34" charset="-78"/>
              <a:cs typeface="Dubai" panose="020B0503030403030204" pitchFamily="34" charset="-78"/>
            </a:endParaRPr>
          </a:p>
          <a:p>
            <a:pPr algn="r" rtl="1"/>
            <a:r>
              <a:rPr lang="fa-IR" sz="1200" b="0" i="0" u="none" strike="noStrike" baseline="0" dirty="0">
                <a:highlight>
                  <a:srgbClr val="000000">
                    <a:alpha val="0"/>
                  </a:srgbClr>
                </a:highlight>
                <a:latin typeface="Dubai" panose="020B0503030403030204" pitchFamily="34" charset="-78"/>
                <a:cs typeface="Dubai" panose="020B0503030403030204" pitchFamily="34" charset="-78"/>
              </a:rPr>
              <a:t>اگر سرطان پستان در مراحل اولیه تشخیص داده شود، به احتمال زیاد کوچک بوده و با موفقیت درمان می‌شود. </a:t>
            </a:r>
          </a:p>
          <a:p>
            <a:pPr algn="r" rtl="1"/>
            <a:r>
              <a:rPr lang="fa-IR" sz="1200" b="0" i="0" u="none" strike="noStrike" baseline="0" dirty="0">
                <a:highlight>
                  <a:srgbClr val="000000">
                    <a:alpha val="0"/>
                  </a:srgbClr>
                </a:highlight>
                <a:latin typeface="Dubai" panose="020B0503030403030204" pitchFamily="34" charset="-78"/>
                <a:cs typeface="Dubai" panose="020B0503030403030204" pitchFamily="34" charset="-78"/>
              </a:rPr>
              <a:t>این به شما کمک می‌کند که دوباره سالم شوید و از زندگی و خانواده خود لذت ببرید.</a:t>
            </a:r>
          </a:p>
          <a:p>
            <a:pPr algn="r"/>
            <a:endParaRPr lang="en-AU" baseline="0" dirty="0">
              <a:latin typeface="Dubai" panose="020B0503030403030204" pitchFamily="34" charset="-78"/>
              <a:cs typeface="Dubai" panose="020B0503030403030204" pitchFamily="34" charset="-78"/>
            </a:endParaRPr>
          </a:p>
          <a:p>
            <a:pPr algn="r" rtl="1"/>
            <a:r>
              <a:rPr lang="fa-IR" sz="1200" b="1" i="0" u="none" strike="noStrike" baseline="0" dirty="0">
                <a:highlight>
                  <a:srgbClr val="000000">
                    <a:alpha val="0"/>
                  </a:srgbClr>
                </a:highlight>
                <a:latin typeface="Dubai" panose="020B0503030403030204" pitchFamily="34" charset="-78"/>
                <a:cs typeface="Dubai" panose="020B0503030403030204" pitchFamily="34" charset="-78"/>
              </a:rPr>
              <a:t>در صورت مشاهده هرگونه تغییر در پستان‌های خود، در اسرع وقت به پزشک یا پرستار خود مراجعه کنید.  </a:t>
            </a:r>
          </a:p>
          <a:p>
            <a:pPr algn="r"/>
            <a:endParaRPr lang="en-AU" b="1" baseline="0" dirty="0">
              <a:latin typeface="Dubai" panose="020B0503030403030204" pitchFamily="34" charset="-78"/>
              <a:cs typeface="Dubai" panose="020B0503030403030204" pitchFamily="34" charset="-78"/>
            </a:endParaRPr>
          </a:p>
        </p:txBody>
      </p:sp>
      <p:sp>
        <p:nvSpPr>
          <p:cNvPr id="4" name="Slide Number Placeholder 3"/>
          <p:cNvSpPr>
            <a:spLocks noGrp="1"/>
          </p:cNvSpPr>
          <p:nvPr>
            <p:ph type="sldNum" sz="quarter" idx="5"/>
          </p:nvPr>
        </p:nvSpPr>
        <p:spPr/>
        <p:txBody>
          <a:bodyPr/>
          <a:lstStyle/>
          <a:p>
            <a:fld id="{C4C5F0EA-2985-4F6E-84E2-4623713770D7}" type="slidenum">
              <a:rPr lang="en-AU" smtClean="0"/>
              <a:t>19</a:t>
            </a:fld>
            <a:endParaRPr lang="en-AU"/>
          </a:p>
        </p:txBody>
      </p:sp>
    </p:spTree>
    <p:extLst>
      <p:ext uri="{BB962C8B-B14F-4D97-AF65-F5344CB8AC3E}">
        <p14:creationId xmlns:p14="http://schemas.microsoft.com/office/powerpoint/2010/main" val="47201171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C4C5F0EA-2985-4F6E-84E2-4623713770D7}" type="slidenum">
              <a:rPr lang="en-AU" smtClean="0"/>
              <a:t>2</a:t>
            </a:fld>
            <a:endParaRPr lang="en-AU"/>
          </a:p>
        </p:txBody>
      </p:sp>
    </p:spTree>
    <p:extLst>
      <p:ext uri="{BB962C8B-B14F-4D97-AF65-F5344CB8AC3E}">
        <p14:creationId xmlns:p14="http://schemas.microsoft.com/office/powerpoint/2010/main" val="345320310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fa-IR" sz="1200" b="0" i="0" u="none" strike="noStrike" baseline="0" dirty="0">
                <a:highlight>
                  <a:srgbClr val="000000">
                    <a:alpha val="0"/>
                  </a:srgbClr>
                </a:highlight>
                <a:latin typeface="Dubai" panose="020B0503030403030204" pitchFamily="34" charset="-78"/>
                <a:cs typeface="Dubai" panose="020B0503030403030204" pitchFamily="34" charset="-78"/>
              </a:rPr>
              <a:t>تست غربال‌گری سرطان روده تستی است که وجود سرطان در روده شما را بررسی می‌کند.</a:t>
            </a:r>
          </a:p>
          <a:p>
            <a:pPr algn="r"/>
            <a:endParaRPr lang="en-AU" dirty="0">
              <a:latin typeface="Dubai" panose="020B0503030403030204" pitchFamily="34" charset="-78"/>
              <a:cs typeface="Dubai" panose="020B0503030403030204" pitchFamily="34" charset="-78"/>
            </a:endParaRPr>
          </a:p>
        </p:txBody>
      </p:sp>
      <p:sp>
        <p:nvSpPr>
          <p:cNvPr id="4" name="Slide Number Placeholder 3"/>
          <p:cNvSpPr>
            <a:spLocks noGrp="1"/>
          </p:cNvSpPr>
          <p:nvPr>
            <p:ph type="sldNum" sz="quarter" idx="5"/>
          </p:nvPr>
        </p:nvSpPr>
        <p:spPr/>
        <p:txBody>
          <a:bodyPr/>
          <a:lstStyle/>
          <a:p>
            <a:fld id="{C4C5F0EA-2985-4F6E-84E2-4623713770D7}" type="slidenum">
              <a:rPr lang="en-AU" smtClean="0"/>
              <a:t>20</a:t>
            </a:fld>
            <a:endParaRPr lang="en-AU"/>
          </a:p>
        </p:txBody>
      </p:sp>
    </p:spTree>
    <p:extLst>
      <p:ext uri="{BB962C8B-B14F-4D97-AF65-F5344CB8AC3E}">
        <p14:creationId xmlns:p14="http://schemas.microsoft.com/office/powerpoint/2010/main" val="261515845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r" rtl="1"/>
            <a:r>
              <a:rPr lang="fa-IR" sz="1200" b="1" i="0" u="none" strike="noStrike" baseline="0" dirty="0">
                <a:highlight>
                  <a:srgbClr val="000000">
                    <a:alpha val="0"/>
                  </a:srgbClr>
                </a:highlight>
                <a:latin typeface="Dubai" panose="020B0503030403030204" pitchFamily="34" charset="-78"/>
                <a:cs typeface="Dubai" panose="020B0503030403030204" pitchFamily="34" charset="-78"/>
              </a:rPr>
              <a:t>روده چیست؟</a:t>
            </a:r>
          </a:p>
          <a:p>
            <a:pPr algn="r" rtl="1"/>
            <a:r>
              <a:rPr lang="fa-IR" sz="1200" b="0" i="0" u="none" strike="noStrike" baseline="0" dirty="0">
                <a:highlight>
                  <a:srgbClr val="000000">
                    <a:alpha val="0"/>
                  </a:srgbClr>
                </a:highlight>
                <a:latin typeface="Dubai" panose="020B0503030403030204" pitchFamily="34" charset="-78"/>
                <a:cs typeface="Dubai" panose="020B0503030403030204" pitchFamily="34" charset="-78"/>
              </a:rPr>
              <a:t>روده بخشی از </a:t>
            </a:r>
            <a:r>
              <a:rPr lang="fa-IR" sz="1200" b="1" i="0" u="none" strike="noStrike" baseline="0" dirty="0">
                <a:highlight>
                  <a:srgbClr val="000000">
                    <a:alpha val="0"/>
                  </a:srgbClr>
                </a:highlight>
                <a:latin typeface="Dubai" panose="020B0503030403030204" pitchFamily="34" charset="-78"/>
                <a:cs typeface="Dubai" panose="020B0503030403030204" pitchFamily="34" charset="-78"/>
              </a:rPr>
              <a:t>دستگاه گوارش</a:t>
            </a:r>
            <a:r>
              <a:rPr lang="fa-IR" sz="1200" b="0" i="0" u="none" strike="noStrike" baseline="0" dirty="0">
                <a:highlight>
                  <a:srgbClr val="000000">
                    <a:alpha val="0"/>
                  </a:srgbClr>
                </a:highlight>
                <a:latin typeface="Dubai" panose="020B0503030403030204" pitchFamily="34" charset="-78"/>
                <a:cs typeface="Dubai" panose="020B0503030403030204" pitchFamily="34" charset="-78"/>
              </a:rPr>
              <a:t> است*. روده لوله‌ای است که غذا را از معده به مقعد می‌برد، جایی که شما مدفوع می‌کنید.</a:t>
            </a:r>
          </a:p>
          <a:p>
            <a:pPr algn="r"/>
            <a:endParaRPr lang="en-AU" baseline="0" dirty="0">
              <a:latin typeface="Dubai" panose="020B0503030403030204" pitchFamily="34" charset="-78"/>
              <a:cs typeface="Dubai" panose="020B0503030403030204" pitchFamily="34" charset="-78"/>
            </a:endParaRPr>
          </a:p>
          <a:p>
            <a:pPr algn="r" defTabSz="910651" rtl="1">
              <a:defRPr/>
            </a:pPr>
            <a:r>
              <a:rPr lang="fa-IR" sz="1200" b="1" i="0" u="none" strike="noStrike" baseline="0" dirty="0">
                <a:highlight>
                  <a:srgbClr val="000000">
                    <a:alpha val="0"/>
                  </a:srgbClr>
                </a:highlight>
                <a:latin typeface="Dubai" panose="020B0503030403030204" pitchFamily="34" charset="-78"/>
                <a:cs typeface="Dubai" panose="020B0503030403030204" pitchFamily="34" charset="-78"/>
              </a:rPr>
              <a:t>سرطان روده چیست؟</a:t>
            </a:r>
          </a:p>
          <a:p>
            <a:pPr algn="r" defTabSz="910651" rtl="1">
              <a:defRPr/>
            </a:pPr>
            <a:r>
              <a:rPr lang="fa-IR" sz="1200" b="0" i="0" u="none" strike="noStrike" baseline="0" dirty="0">
                <a:highlight>
                  <a:srgbClr val="000000">
                    <a:alpha val="0"/>
                  </a:srgbClr>
                </a:highlight>
                <a:latin typeface="Dubai" panose="020B0503030403030204" pitchFamily="34" charset="-78"/>
                <a:cs typeface="Dubai" panose="020B0503030403030204" pitchFamily="34" charset="-78"/>
              </a:rPr>
              <a:t>سرطان روده سرطانی است که در روده به آن مبتلا می‌شوید. این یک سرطان شایع در استرالیاست و اگر </a:t>
            </a:r>
            <a:r>
              <a:rPr lang="fa-IR" sz="1200" b="1" i="0" u="none" strike="noStrike" baseline="0" dirty="0">
                <a:highlight>
                  <a:srgbClr val="000000">
                    <a:alpha val="0"/>
                  </a:srgbClr>
                </a:highlight>
                <a:latin typeface="Dubai" panose="020B0503030403030204" pitchFamily="34" charset="-78"/>
                <a:cs typeface="Dubai" panose="020B0503030403030204" pitchFamily="34" charset="-78"/>
              </a:rPr>
              <a:t>زود</a:t>
            </a:r>
            <a:r>
              <a:rPr lang="fa-IR" sz="1200" b="0" i="0" u="none" strike="noStrike" baseline="0" dirty="0">
                <a:highlight>
                  <a:srgbClr val="000000">
                    <a:alpha val="0"/>
                  </a:srgbClr>
                </a:highlight>
                <a:latin typeface="Dubai" panose="020B0503030403030204" pitchFamily="34" charset="-78"/>
                <a:cs typeface="Dubai" panose="020B0503030403030204" pitchFamily="34" charset="-78"/>
              </a:rPr>
              <a:t> تشخیص داده شود، بهبود و درمان آن آسان‌تر است. </a:t>
            </a:r>
          </a:p>
          <a:p>
            <a:pPr algn="r" defTabSz="910651" rtl="1">
              <a:defRPr/>
            </a:pPr>
            <a:r>
              <a:rPr lang="fa-IR" sz="1200" b="0" i="0" u="none" strike="noStrike" baseline="0" dirty="0">
                <a:highlight>
                  <a:srgbClr val="000000">
                    <a:alpha val="0"/>
                  </a:srgbClr>
                </a:highlight>
                <a:latin typeface="Dubai" panose="020B0503030403030204" pitchFamily="34" charset="-78"/>
                <a:cs typeface="Dubai" panose="020B0503030403030204" pitchFamily="34" charset="-78"/>
              </a:rPr>
              <a:t>تست غربال‌گری بهترین راه برای تشخیص زودهنگام سرطان روده است.</a:t>
            </a:r>
          </a:p>
          <a:p>
            <a:pPr algn="r" defTabSz="910651">
              <a:defRPr/>
            </a:pPr>
            <a:endParaRPr lang="en-AU" baseline="0" dirty="0">
              <a:latin typeface="Dubai" panose="020B0503030403030204" pitchFamily="34" charset="-78"/>
              <a:cs typeface="Dubai" panose="020B0503030403030204" pitchFamily="34" charset="-78"/>
            </a:endParaRPr>
          </a:p>
          <a:p>
            <a:pPr algn="r" rtl="1"/>
            <a:r>
              <a:rPr lang="fa-IR" sz="1200" b="0" i="0" u="none" strike="noStrike" baseline="0" dirty="0">
                <a:highlight>
                  <a:srgbClr val="000000">
                    <a:alpha val="0"/>
                  </a:srgbClr>
                </a:highlight>
                <a:latin typeface="Dubai" panose="020B0503030403030204" pitchFamily="34" charset="-78"/>
                <a:cs typeface="Dubai" panose="020B0503030403030204" pitchFamily="34" charset="-78"/>
              </a:rPr>
              <a:t>*یادداشت برای برگزار کننده: اگر می خواهید به طور مختصر سیستم گوارشی را توضیح دهید از تصویر استفاده کنید.</a:t>
            </a:r>
            <a:endParaRPr lang="en-AU" i="0" baseline="0" dirty="0">
              <a:latin typeface="Dubai" panose="020B0503030403030204" pitchFamily="34" charset="-78"/>
              <a:cs typeface="Dubai" panose="020B0503030403030204" pitchFamily="34" charset="-78"/>
            </a:endParaRPr>
          </a:p>
          <a:p>
            <a:endParaRPr lang="en-AU" dirty="0">
              <a:latin typeface="Dubai" panose="020B0503030403030204" pitchFamily="34" charset="-78"/>
              <a:cs typeface="Dubai" panose="020B0503030403030204" pitchFamily="34" charset="-78"/>
            </a:endParaRPr>
          </a:p>
        </p:txBody>
      </p:sp>
      <p:sp>
        <p:nvSpPr>
          <p:cNvPr id="4" name="Slide Number Placeholder 3"/>
          <p:cNvSpPr>
            <a:spLocks noGrp="1"/>
          </p:cNvSpPr>
          <p:nvPr>
            <p:ph type="sldNum" sz="quarter" idx="5"/>
          </p:nvPr>
        </p:nvSpPr>
        <p:spPr/>
        <p:txBody>
          <a:bodyPr/>
          <a:lstStyle/>
          <a:p>
            <a:fld id="{C4C5F0EA-2985-4F6E-84E2-4623713770D7}" type="slidenum">
              <a:rPr lang="en-AU" smtClean="0"/>
              <a:t>21</a:t>
            </a:fld>
            <a:endParaRPr lang="en-AU"/>
          </a:p>
        </p:txBody>
      </p:sp>
    </p:spTree>
    <p:extLst>
      <p:ext uri="{BB962C8B-B14F-4D97-AF65-F5344CB8AC3E}">
        <p14:creationId xmlns:p14="http://schemas.microsoft.com/office/powerpoint/2010/main" val="236805961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r" rtl="1"/>
            <a:r>
              <a:rPr lang="fa-IR" sz="1200" b="1" i="0" u="none" strike="noStrike" baseline="0" dirty="0">
                <a:highlight>
                  <a:srgbClr val="000000">
                    <a:alpha val="0"/>
                  </a:srgbClr>
                </a:highlight>
                <a:latin typeface="Dubai" panose="020B0503030403030204" pitchFamily="34" charset="-78"/>
                <a:cs typeface="Dubai" panose="020B0503030403030204" pitchFamily="34" charset="-78"/>
              </a:rPr>
              <a:t>آزمایش غربال‌گری سرطان روده چیست؟</a:t>
            </a:r>
          </a:p>
          <a:p>
            <a:pPr algn="r" rtl="1"/>
            <a:r>
              <a:rPr lang="fa-IR" sz="1200" b="0" i="0" u="none" strike="noStrike" baseline="0" dirty="0">
                <a:highlight>
                  <a:srgbClr val="000000">
                    <a:alpha val="0"/>
                  </a:srgbClr>
                </a:highlight>
                <a:latin typeface="Dubai" panose="020B0503030403030204" pitchFamily="34" charset="-78"/>
                <a:cs typeface="Dubai" panose="020B0503030403030204" pitchFamily="34" charset="-78"/>
              </a:rPr>
              <a:t>آزمایش غربال‌گری سرطان روده، وجود خون در مدفوع شما را بررسی می‌کند که می‌تواند یک نشانه اولیه سرطان روده باشد.</a:t>
            </a:r>
            <a:endParaRPr lang="en-AU" baseline="0" dirty="0">
              <a:latin typeface="Dubai" panose="020B0503030403030204" pitchFamily="34" charset="-78"/>
              <a:cs typeface="Dubai" panose="020B0503030403030204" pitchFamily="34" charset="-78"/>
            </a:endParaRPr>
          </a:p>
          <a:p>
            <a:pPr algn="r" defTabSz="910651" rtl="1">
              <a:defRPr/>
            </a:pPr>
            <a:r>
              <a:rPr lang="fa-IR" sz="1200" b="0" i="0" u="none" strike="noStrike" baseline="0" dirty="0">
                <a:highlight>
                  <a:srgbClr val="000000">
                    <a:alpha val="0"/>
                  </a:srgbClr>
                </a:highlight>
                <a:latin typeface="Dubai" panose="020B0503030403030204" pitchFamily="34" charset="-78"/>
                <a:cs typeface="Dubai" panose="020B0503030403030204" pitchFamily="34" charset="-78"/>
              </a:rPr>
              <a:t>این آزمایش به خانه شما ارسال می‌شود و انجام آن برای شما آسان است. </a:t>
            </a:r>
          </a:p>
          <a:p>
            <a:pPr algn="r"/>
            <a:endParaRPr lang="en-AU" baseline="0" dirty="0">
              <a:latin typeface="Dubai" panose="020B0503030403030204" pitchFamily="34" charset="-78"/>
              <a:cs typeface="Dubai" panose="020B0503030403030204" pitchFamily="34" charset="-78"/>
            </a:endParaRPr>
          </a:p>
          <a:p>
            <a:pPr algn="r" rtl="1"/>
            <a:r>
              <a:rPr lang="fa-IR" sz="1200" b="1" i="0" u="none" strike="noStrike" baseline="0" dirty="0">
                <a:highlight>
                  <a:srgbClr val="000000">
                    <a:alpha val="0"/>
                  </a:srgbClr>
                </a:highlight>
                <a:latin typeface="Dubai" panose="020B0503030403030204" pitchFamily="34" charset="-78"/>
                <a:cs typeface="Dubai" panose="020B0503030403030204" pitchFamily="34" charset="-78"/>
              </a:rPr>
              <a:t>چه زمانی باید آزمایش غربال‌گری سرطان روده را انجام دهم؟</a:t>
            </a:r>
            <a:endParaRPr lang="en-AU" baseline="0" dirty="0">
              <a:latin typeface="Dubai" panose="020B0503030403030204" pitchFamily="34" charset="-78"/>
              <a:cs typeface="Dubai" panose="020B0503030403030204" pitchFamily="34" charset="-78"/>
            </a:endParaRPr>
          </a:p>
          <a:p>
            <a:pPr lvl="0" algn="r" rtl="1"/>
            <a:r>
              <a:rPr lang="fa-IR" sz="1200" b="0" i="0" u="none" strike="noStrike" baseline="0" dirty="0">
                <a:highlight>
                  <a:srgbClr val="000000">
                    <a:alpha val="0"/>
                  </a:srgbClr>
                </a:highlight>
                <a:latin typeface="Dubai" panose="020B0503030403030204" pitchFamily="34" charset="-78"/>
                <a:cs typeface="Dubai" panose="020B0503030403030204" pitchFamily="34" charset="-78"/>
              </a:rPr>
              <a:t>شما باید از</a:t>
            </a:r>
            <a:r>
              <a:rPr lang="fa-IR" sz="1200" b="1" i="0" u="none" strike="noStrike" baseline="0" dirty="0">
                <a:highlight>
                  <a:srgbClr val="000000">
                    <a:alpha val="0"/>
                  </a:srgbClr>
                </a:highlight>
                <a:latin typeface="Dubai" panose="020B0503030403030204" pitchFamily="34" charset="-78"/>
                <a:cs typeface="Dubai" panose="020B0503030403030204" pitchFamily="34" charset="-78"/>
              </a:rPr>
              <a:t>۵۰</a:t>
            </a:r>
            <a:r>
              <a:rPr lang="fa-IR" sz="1200" b="0" i="0" u="none" strike="noStrike" baseline="0" dirty="0">
                <a:highlight>
                  <a:srgbClr val="000000">
                    <a:alpha val="0"/>
                  </a:srgbClr>
                </a:highlight>
                <a:latin typeface="Dubai" panose="020B0503030403030204" pitchFamily="34" charset="-78"/>
                <a:cs typeface="Dubai" panose="020B0503030403030204" pitchFamily="34" charset="-78"/>
              </a:rPr>
              <a:t> سالگی آزمایش غربال‌گری سرطان روده را انجام دهید. و باید </a:t>
            </a:r>
            <a:r>
              <a:rPr lang="fa-IR" sz="1200" b="1" i="0" u="none" strike="noStrike" baseline="0" dirty="0">
                <a:highlight>
                  <a:srgbClr val="000000">
                    <a:alpha val="0"/>
                  </a:srgbClr>
                </a:highlight>
                <a:latin typeface="Dubai" panose="020B0503030403030204" pitchFamily="34" charset="-78"/>
                <a:cs typeface="Dubai" panose="020B0503030403030204" pitchFamily="34" charset="-78"/>
              </a:rPr>
              <a:t>هر دو سال یک‌بار این کار را انجام دهید تا زمانی که به ۷۴ سالگی برسید</a:t>
            </a:r>
            <a:r>
              <a:rPr lang="fa-IR" sz="1200" b="0" i="0" u="none" strike="noStrike" baseline="0" dirty="0">
                <a:highlight>
                  <a:srgbClr val="000000">
                    <a:alpha val="0"/>
                  </a:srgbClr>
                </a:highlight>
                <a:latin typeface="Dubai" panose="020B0503030403030204" pitchFamily="34" charset="-78"/>
                <a:cs typeface="Dubai" panose="020B0503030403030204" pitchFamily="34" charset="-78"/>
              </a:rPr>
              <a:t>.</a:t>
            </a:r>
          </a:p>
          <a:p>
            <a:pPr algn="r"/>
            <a:endParaRPr lang="en-AU" b="1" baseline="0" dirty="0">
              <a:latin typeface="Dubai" panose="020B0503030403030204" pitchFamily="34" charset="-78"/>
              <a:cs typeface="Dubai" panose="020B0503030403030204" pitchFamily="34" charset="-78"/>
            </a:endParaRPr>
          </a:p>
          <a:p>
            <a:endParaRPr lang="en-AU" dirty="0">
              <a:latin typeface="Dubai" panose="020B0503030403030204" pitchFamily="34" charset="-78"/>
              <a:cs typeface="Dubai" panose="020B0503030403030204" pitchFamily="34" charset="-78"/>
            </a:endParaRPr>
          </a:p>
        </p:txBody>
      </p:sp>
      <p:sp>
        <p:nvSpPr>
          <p:cNvPr id="4" name="Slide Number Placeholder 3"/>
          <p:cNvSpPr>
            <a:spLocks noGrp="1"/>
          </p:cNvSpPr>
          <p:nvPr>
            <p:ph type="sldNum" sz="quarter" idx="5"/>
          </p:nvPr>
        </p:nvSpPr>
        <p:spPr/>
        <p:txBody>
          <a:bodyPr/>
          <a:lstStyle/>
          <a:p>
            <a:fld id="{C4C5F0EA-2985-4F6E-84E2-4623713770D7}" type="slidenum">
              <a:rPr lang="en-AU" smtClean="0"/>
              <a:t>22</a:t>
            </a:fld>
            <a:endParaRPr lang="en-AU"/>
          </a:p>
        </p:txBody>
      </p:sp>
    </p:spTree>
    <p:extLst>
      <p:ext uri="{BB962C8B-B14F-4D97-AF65-F5344CB8AC3E}">
        <p14:creationId xmlns:p14="http://schemas.microsoft.com/office/powerpoint/2010/main" val="232975224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r" rtl="1"/>
            <a:r>
              <a:rPr lang="fa-IR" sz="1200" b="1" i="0" u="none" strike="noStrike" dirty="0">
                <a:highlight>
                  <a:srgbClr val="000000">
                    <a:alpha val="0"/>
                  </a:srgbClr>
                </a:highlight>
                <a:latin typeface="Calibri"/>
              </a:rPr>
              <a:t>چگونه می‌توانم آزمایش را دریافت کنم؟</a:t>
            </a:r>
            <a:endParaRPr lang="en-AU" dirty="0"/>
          </a:p>
          <a:p>
            <a:pPr lvl="0" algn="r" rtl="1"/>
            <a:r>
              <a:rPr lang="fa-IR" sz="1200" b="0" i="0" u="none" strike="noStrike" dirty="0">
                <a:highlight>
                  <a:srgbClr val="000000">
                    <a:alpha val="0"/>
                  </a:srgbClr>
                </a:highlight>
                <a:latin typeface="Calibri"/>
              </a:rPr>
              <a:t>این آزمایش هنگامی که به ۵۰ سالگی برسید، هر دو سال یک بار به آدرس منزل شما ارسال می‌شود.</a:t>
            </a:r>
          </a:p>
          <a:p>
            <a:pPr lvl="0" algn="r" rtl="1"/>
            <a:r>
              <a:rPr lang="fa-IR" sz="1200" b="0" i="0" u="none" strike="noStrike" dirty="0">
                <a:highlight>
                  <a:srgbClr val="000000">
                    <a:alpha val="0"/>
                  </a:srgbClr>
                </a:highlight>
                <a:latin typeface="Calibri"/>
              </a:rPr>
              <a:t>اگر این آزمایش را دریافت نکردید، با </a:t>
            </a:r>
            <a:r>
              <a:rPr lang="fa-IR" sz="1200" b="1" i="0" u="none" strike="noStrike" dirty="0">
                <a:highlight>
                  <a:srgbClr val="000000">
                    <a:alpha val="0"/>
                  </a:srgbClr>
                </a:highlight>
                <a:latin typeface="Calibri"/>
              </a:rPr>
              <a:t>برنامه ملی غربال‌گری سرطان روده 701 627 1800 </a:t>
            </a:r>
            <a:r>
              <a:rPr lang="fa-IR" sz="1200" b="0" i="0" u="none" strike="noStrike" dirty="0">
                <a:highlight>
                  <a:srgbClr val="000000">
                    <a:alpha val="0"/>
                  </a:srgbClr>
                </a:highlight>
                <a:latin typeface="Calibri"/>
              </a:rPr>
              <a:t>تماس بگیرید یا با پزشک یا پرستار خود صحبت کنید.</a:t>
            </a:r>
          </a:p>
          <a:p>
            <a:pPr algn="r"/>
            <a:endParaRPr lang="en-AU" b="1" dirty="0"/>
          </a:p>
          <a:p>
            <a:pPr algn="r" rtl="1"/>
            <a:r>
              <a:rPr lang="fa-IR" sz="1200" b="1" i="0" u="none" strike="noStrike" dirty="0">
                <a:highlight>
                  <a:srgbClr val="000000">
                    <a:alpha val="0"/>
                  </a:srgbClr>
                </a:highlight>
                <a:latin typeface="Calibri"/>
              </a:rPr>
              <a:t>چطور بدانم که چه باید بکنم؟</a:t>
            </a:r>
          </a:p>
          <a:p>
            <a:pPr algn="r" rtl="1"/>
            <a:r>
              <a:rPr lang="fa-IR" sz="1200" b="0" i="0" u="none" strike="noStrike" dirty="0">
                <a:highlight>
                  <a:srgbClr val="000000">
                    <a:alpha val="0"/>
                  </a:srgbClr>
                </a:highlight>
                <a:latin typeface="Calibri"/>
              </a:rPr>
              <a:t>زمانی که این آزمایش به خانه شما ارسال می‌شود، به همراه آن دستورالعمل‌هایی فرستاده می شود که دقیقاً به شما نشان می‌دهد که چه کاری انجام دهید.</a:t>
            </a:r>
          </a:p>
          <a:p>
            <a:pPr algn="r" rtl="1"/>
            <a:r>
              <a:rPr lang="fa-IR" sz="1200" b="0" i="0" u="none" strike="noStrike" dirty="0">
                <a:highlight>
                  <a:srgbClr val="000000">
                    <a:alpha val="0"/>
                  </a:srgbClr>
                </a:highlight>
                <a:latin typeface="Calibri"/>
              </a:rPr>
              <a:t>انجام این تست در خانه آسان است. </a:t>
            </a:r>
          </a:p>
          <a:p>
            <a:pPr algn="r"/>
            <a:endParaRPr lang="en-AU" dirty="0"/>
          </a:p>
          <a:p>
            <a:pPr algn="r"/>
            <a:endParaRPr lang="en-AU" dirty="0"/>
          </a:p>
          <a:p>
            <a:endParaRPr lang="en-AU" dirty="0"/>
          </a:p>
        </p:txBody>
      </p:sp>
      <p:sp>
        <p:nvSpPr>
          <p:cNvPr id="4" name="Slide Number Placeholder 3"/>
          <p:cNvSpPr>
            <a:spLocks noGrp="1"/>
          </p:cNvSpPr>
          <p:nvPr>
            <p:ph type="sldNum" sz="quarter" idx="5"/>
          </p:nvPr>
        </p:nvSpPr>
        <p:spPr/>
        <p:txBody>
          <a:bodyPr/>
          <a:lstStyle/>
          <a:p>
            <a:fld id="{C4C5F0EA-2985-4F6E-84E2-4623713770D7}" type="slidenum">
              <a:rPr lang="en-AU" smtClean="0"/>
              <a:t>23</a:t>
            </a:fld>
            <a:endParaRPr lang="en-AU"/>
          </a:p>
        </p:txBody>
      </p:sp>
    </p:spTree>
    <p:extLst>
      <p:ext uri="{BB962C8B-B14F-4D97-AF65-F5344CB8AC3E}">
        <p14:creationId xmlns:p14="http://schemas.microsoft.com/office/powerpoint/2010/main" val="321158665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r" rtl="1"/>
            <a:r>
              <a:rPr lang="fa-IR" sz="1200" b="1" i="0" u="none" strike="noStrike" dirty="0">
                <a:highlight>
                  <a:srgbClr val="000000">
                    <a:alpha val="0"/>
                  </a:srgbClr>
                </a:highlight>
                <a:latin typeface="Calibri"/>
              </a:rPr>
              <a:t>سرطان روده معمولاً در مراحل اولیه هیچ علائمی ندارد. </a:t>
            </a:r>
          </a:p>
          <a:p>
            <a:pPr algn="r" rtl="1"/>
            <a:r>
              <a:rPr lang="fa-IR" sz="1200" b="0" i="0" u="none" strike="noStrike" dirty="0">
                <a:highlight>
                  <a:srgbClr val="000000">
                    <a:alpha val="0"/>
                  </a:srgbClr>
                </a:highlight>
                <a:latin typeface="Calibri"/>
              </a:rPr>
              <a:t>به همین دلیل مهم است که در صورت مشاهده </a:t>
            </a:r>
            <a:r>
              <a:rPr lang="fa-IR" sz="1200" b="1" i="0" u="none" strike="noStrike" dirty="0">
                <a:highlight>
                  <a:srgbClr val="000000">
                    <a:alpha val="0"/>
                  </a:srgbClr>
                </a:highlight>
                <a:latin typeface="Calibri"/>
              </a:rPr>
              <a:t>هر یک</a:t>
            </a:r>
            <a:r>
              <a:rPr lang="fa-IR" sz="1200" b="0" i="0" u="none" strike="noStrike" dirty="0">
                <a:highlight>
                  <a:srgbClr val="000000">
                    <a:alpha val="0"/>
                  </a:srgbClr>
                </a:highlight>
                <a:latin typeface="Calibri"/>
              </a:rPr>
              <a:t> از این تغییرات فوراً به پزشک یا پرستار خود مراجعه کنید:</a:t>
            </a:r>
          </a:p>
          <a:p>
            <a:pPr marL="169200" indent="-169200" algn="r" rtl="1">
              <a:buFont typeface="Arial" panose="020B0604020202020204" pitchFamily="34" charset="0"/>
              <a:buChar char="•"/>
            </a:pPr>
            <a:r>
              <a:rPr lang="fa-IR" sz="1200" b="0" i="0" u="none" strike="noStrike" dirty="0">
                <a:highlight>
                  <a:srgbClr val="000000">
                    <a:alpha val="0"/>
                  </a:srgbClr>
                </a:highlight>
                <a:latin typeface="Calibri"/>
              </a:rPr>
              <a:t>اگر در مدفوع شما خون وجود دارد.</a:t>
            </a:r>
          </a:p>
          <a:p>
            <a:pPr marL="169200" indent="-169200" algn="r" rtl="1">
              <a:buFont typeface="Arial" panose="020B0604020202020204" pitchFamily="34" charset="0"/>
              <a:buChar char="•"/>
            </a:pPr>
            <a:r>
              <a:rPr lang="fa-IR" sz="1200" b="0" i="0" u="none" strike="noStrike" dirty="0">
                <a:highlight>
                  <a:srgbClr val="000000">
                    <a:alpha val="0"/>
                  </a:srgbClr>
                </a:highlight>
                <a:latin typeface="Calibri"/>
              </a:rPr>
              <a:t>اگر مدفوع شما متفاوت از حالت معمول شده است. مثلا سفت‌تریا شل‌تر شده یا شکل آن متفاوت شده است. </a:t>
            </a:r>
          </a:p>
          <a:p>
            <a:pPr marL="169200" indent="-169200" algn="r" rtl="1">
              <a:buFont typeface="Arial" panose="020B0604020202020204" pitchFamily="34" charset="0"/>
              <a:buChar char="•"/>
            </a:pPr>
            <a:r>
              <a:rPr lang="fa-IR" sz="1200" b="0" i="0" u="none" strike="noStrike" dirty="0">
                <a:highlight>
                  <a:srgbClr val="000000">
                    <a:alpha val="0"/>
                  </a:srgbClr>
                </a:highlight>
                <a:latin typeface="Calibri"/>
              </a:rPr>
              <a:t>اگر زیاد خسته می‌شوید و دلیل آن را نمی‌دانید. </a:t>
            </a:r>
          </a:p>
          <a:p>
            <a:pPr marL="169200" indent="-169200" algn="r" rtl="1">
              <a:buFont typeface="Arial" panose="020B0604020202020204" pitchFamily="34" charset="0"/>
              <a:buChar char="•"/>
            </a:pPr>
            <a:r>
              <a:rPr lang="fa-IR" sz="1200" b="0" i="0" u="none" strike="noStrike" dirty="0">
                <a:highlight>
                  <a:srgbClr val="000000">
                    <a:alpha val="0"/>
                  </a:srgbClr>
                </a:highlight>
                <a:latin typeface="Calibri"/>
              </a:rPr>
              <a:t>اگر کاهش وزن دارید و دلیل آن را نمی‌دانید.</a:t>
            </a:r>
          </a:p>
          <a:p>
            <a:pPr marL="169200" indent="-169200" algn="r" rtl="1">
              <a:buFont typeface="Arial" panose="020B0604020202020204" pitchFamily="34" charset="0"/>
              <a:buChar char="•"/>
            </a:pPr>
            <a:r>
              <a:rPr lang="fa-IR" sz="1200" b="0" i="0" u="none" strike="noStrike" dirty="0">
                <a:highlight>
                  <a:srgbClr val="000000">
                    <a:alpha val="0"/>
                  </a:srgbClr>
                </a:highlight>
                <a:latin typeface="Calibri"/>
              </a:rPr>
              <a:t>اگر درد معده دارید یا می‌توانید وجود یک غده را احساس کنید. </a:t>
            </a:r>
          </a:p>
          <a:p>
            <a:pPr algn="r"/>
            <a:endParaRPr lang="en-AU" dirty="0"/>
          </a:p>
          <a:p>
            <a:endParaRPr lang="en-AU" dirty="0"/>
          </a:p>
        </p:txBody>
      </p:sp>
      <p:sp>
        <p:nvSpPr>
          <p:cNvPr id="4" name="Slide Number Placeholder 3"/>
          <p:cNvSpPr>
            <a:spLocks noGrp="1"/>
          </p:cNvSpPr>
          <p:nvPr>
            <p:ph type="sldNum" sz="quarter" idx="5"/>
          </p:nvPr>
        </p:nvSpPr>
        <p:spPr/>
        <p:txBody>
          <a:bodyPr/>
          <a:lstStyle/>
          <a:p>
            <a:fld id="{C4C5F0EA-2985-4F6E-84E2-4623713770D7}" type="slidenum">
              <a:rPr lang="en-AU" smtClean="0"/>
              <a:t>24</a:t>
            </a:fld>
            <a:endParaRPr lang="en-AU"/>
          </a:p>
        </p:txBody>
      </p:sp>
    </p:spTree>
    <p:extLst>
      <p:ext uri="{BB962C8B-B14F-4D97-AF65-F5344CB8AC3E}">
        <p14:creationId xmlns:p14="http://schemas.microsoft.com/office/powerpoint/2010/main" val="123391240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r" rtl="1"/>
            <a:r>
              <a:rPr lang="fa-IR" sz="1200" b="1" i="0" u="none" strike="noStrike" dirty="0">
                <a:highlight>
                  <a:srgbClr val="000000">
                    <a:alpha val="0"/>
                  </a:srgbClr>
                </a:highlight>
                <a:latin typeface="Calibri"/>
              </a:rPr>
              <a:t>برای سالم نگه داشتن روده‌ام چه کار کنم؟</a:t>
            </a:r>
          </a:p>
          <a:p>
            <a:pPr algn="r" rtl="1"/>
            <a:r>
              <a:rPr lang="fa-IR" sz="1200" b="0" i="0" u="none" strike="noStrike" dirty="0">
                <a:highlight>
                  <a:srgbClr val="000000">
                    <a:alpha val="0"/>
                  </a:srgbClr>
                </a:highlight>
                <a:latin typeface="Calibri"/>
              </a:rPr>
              <a:t>شما می‌توانید به حفظ سلامت روده خود کمک کنید اگر:</a:t>
            </a:r>
          </a:p>
          <a:p>
            <a:pPr marL="170747" indent="-170747" algn="r" defTabSz="910651" rtl="1">
              <a:buFont typeface="Arial" panose="020B0604020202020204" pitchFamily="34" charset="0"/>
              <a:buChar char="•"/>
              <a:defRPr/>
            </a:pPr>
            <a:r>
              <a:rPr lang="fa-IR" sz="1200" b="0" i="0" u="none" strike="noStrike" dirty="0">
                <a:highlight>
                  <a:srgbClr val="000000">
                    <a:alpha val="0"/>
                  </a:srgbClr>
                </a:highlight>
                <a:latin typeface="Calibri"/>
              </a:rPr>
              <a:t>سیگار نکشید.</a:t>
            </a:r>
          </a:p>
          <a:p>
            <a:pPr marL="170747" indent="-170747" algn="r" rtl="1">
              <a:buFont typeface="Arial" panose="020B0604020202020204" pitchFamily="34" charset="0"/>
              <a:buChar char="•"/>
            </a:pPr>
            <a:r>
              <a:rPr lang="fa-IR" sz="1200" b="0" i="0" u="none" strike="noStrike" dirty="0">
                <a:highlight>
                  <a:srgbClr val="000000">
                    <a:alpha val="0"/>
                  </a:srgbClr>
                </a:highlight>
                <a:latin typeface="Calibri"/>
              </a:rPr>
              <a:t>وزن سالم را حفظ کنید.</a:t>
            </a:r>
          </a:p>
          <a:p>
            <a:pPr marL="170747" indent="-170747" algn="r" rtl="1">
              <a:buFont typeface="Arial" panose="020B0604020202020204" pitchFamily="34" charset="0"/>
              <a:buChar char="•"/>
            </a:pPr>
            <a:r>
              <a:rPr lang="fa-IR" sz="1200" b="0" i="0" u="none" strike="noStrike" dirty="0">
                <a:highlight>
                  <a:srgbClr val="000000">
                    <a:alpha val="0"/>
                  </a:srgbClr>
                </a:highlight>
                <a:latin typeface="Calibri"/>
              </a:rPr>
              <a:t>از رژیم غذایی سرشار از فیبر استفاده کنید. </a:t>
            </a:r>
          </a:p>
          <a:p>
            <a:pPr marL="170747" indent="-170747" algn="r" rtl="1">
              <a:buFont typeface="Arial" panose="020B0604020202020204" pitchFamily="34" charset="0"/>
              <a:buChar char="•"/>
            </a:pPr>
            <a:r>
              <a:rPr lang="fa-IR" sz="1200" b="0" i="0" u="none" strike="noStrike" dirty="0">
                <a:highlight>
                  <a:srgbClr val="000000">
                    <a:alpha val="0"/>
                  </a:srgbClr>
                </a:highlight>
                <a:latin typeface="Calibri"/>
              </a:rPr>
              <a:t> از مصرف مشروبات الکلی خودداری کنید. </a:t>
            </a:r>
          </a:p>
          <a:p>
            <a:pPr marL="170747" indent="-170747" algn="r" rtl="1">
              <a:buFont typeface="Arial" panose="020B0604020202020204" pitchFamily="34" charset="0"/>
              <a:buChar char="•"/>
            </a:pPr>
            <a:r>
              <a:rPr lang="fa-IR" sz="1200" b="0" i="0" u="none" strike="noStrike" dirty="0">
                <a:highlight>
                  <a:srgbClr val="000000">
                    <a:alpha val="0"/>
                  </a:srgbClr>
                </a:highlight>
                <a:latin typeface="Calibri"/>
              </a:rPr>
              <a:t>مقدار زیادی آب بنوشید.</a:t>
            </a:r>
          </a:p>
          <a:p>
            <a:pPr marL="170747" indent="-170747" algn="r" rtl="1">
              <a:buFont typeface="Arial" panose="020B0604020202020204" pitchFamily="34" charset="0"/>
              <a:buChar char="•"/>
            </a:pPr>
            <a:r>
              <a:rPr lang="fa-IR" sz="1200" b="0" i="0" u="none" strike="noStrike" dirty="0">
                <a:highlight>
                  <a:srgbClr val="000000">
                    <a:alpha val="0"/>
                  </a:srgbClr>
                </a:highlight>
                <a:latin typeface="Calibri"/>
              </a:rPr>
              <a:t>به طور منظم ورزش کنید.</a:t>
            </a:r>
          </a:p>
          <a:p>
            <a:pPr marL="170747" indent="-170747" algn="r" rtl="1">
              <a:buFont typeface="Arial" panose="020B0604020202020204" pitchFamily="34" charset="0"/>
              <a:buChar char="•"/>
            </a:pPr>
            <a:r>
              <a:rPr lang="fa-IR" sz="1200" b="0" i="0" u="none" strike="noStrike" dirty="0">
                <a:highlight>
                  <a:srgbClr val="000000">
                    <a:alpha val="0"/>
                  </a:srgbClr>
                </a:highlight>
                <a:latin typeface="Calibri"/>
              </a:rPr>
              <a:t>از۵۰ سالگی به بعد، هر دو سال یک بارغربال‌گری سرطان انجام دهید. </a:t>
            </a:r>
          </a:p>
          <a:p>
            <a:pPr algn="r"/>
            <a:endParaRPr lang="en-AU" dirty="0"/>
          </a:p>
          <a:p>
            <a:endParaRPr lang="en-AU" dirty="0"/>
          </a:p>
        </p:txBody>
      </p:sp>
      <p:sp>
        <p:nvSpPr>
          <p:cNvPr id="4" name="Slide Number Placeholder 3"/>
          <p:cNvSpPr>
            <a:spLocks noGrp="1"/>
          </p:cNvSpPr>
          <p:nvPr>
            <p:ph type="sldNum" sz="quarter" idx="5"/>
          </p:nvPr>
        </p:nvSpPr>
        <p:spPr/>
        <p:txBody>
          <a:bodyPr/>
          <a:lstStyle/>
          <a:p>
            <a:fld id="{C4C5F0EA-2985-4F6E-84E2-4623713770D7}" type="slidenum">
              <a:rPr lang="en-AU" smtClean="0"/>
              <a:t>25</a:t>
            </a:fld>
            <a:endParaRPr lang="en-AU"/>
          </a:p>
        </p:txBody>
      </p:sp>
    </p:spTree>
    <p:extLst>
      <p:ext uri="{BB962C8B-B14F-4D97-AF65-F5344CB8AC3E}">
        <p14:creationId xmlns:p14="http://schemas.microsoft.com/office/powerpoint/2010/main" val="368011582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C4C5F0EA-2985-4F6E-84E2-4623713770D7}" type="slidenum">
              <a:rPr lang="en-AU" smtClean="0"/>
              <a:t>26</a:t>
            </a:fld>
            <a:endParaRPr lang="en-AU"/>
          </a:p>
        </p:txBody>
      </p:sp>
    </p:spTree>
    <p:extLst>
      <p:ext uri="{BB962C8B-B14F-4D97-AF65-F5344CB8AC3E}">
        <p14:creationId xmlns:p14="http://schemas.microsoft.com/office/powerpoint/2010/main" val="251971950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r" rtl="1"/>
            <a:r>
              <a:rPr lang="fa-IR" sz="1200" b="1" i="0" u="none" strike="noStrike" dirty="0">
                <a:highlight>
                  <a:srgbClr val="000000">
                    <a:alpha val="0"/>
                  </a:srgbClr>
                </a:highlight>
                <a:latin typeface="Calibri"/>
              </a:rPr>
              <a:t>بررسی سلامت جنسی چیست؟</a:t>
            </a:r>
          </a:p>
          <a:p>
            <a:pPr algn="r" rtl="1"/>
            <a:r>
              <a:rPr lang="fa-IR" sz="1200" b="0" i="0" u="none" strike="noStrike" dirty="0">
                <a:highlight>
                  <a:srgbClr val="000000">
                    <a:alpha val="0"/>
                  </a:srgbClr>
                </a:highlight>
                <a:latin typeface="Calibri"/>
              </a:rPr>
              <a:t>بررسی سلامت جنسی مراجعه به پزشک یا پرستار برای موارد زیر است:  </a:t>
            </a:r>
          </a:p>
          <a:p>
            <a:pPr marL="170747" indent="-170747" algn="r" rtl="1">
              <a:buFont typeface="Arial" panose="020B0604020202020204" pitchFamily="34" charset="0"/>
              <a:buChar char="•"/>
            </a:pPr>
            <a:r>
              <a:rPr lang="fa-IR" sz="1200" b="0" i="0" u="none" strike="noStrike" dirty="0">
                <a:highlight>
                  <a:srgbClr val="000000">
                    <a:alpha val="0"/>
                  </a:srgbClr>
                </a:highlight>
                <a:latin typeface="Calibri"/>
              </a:rPr>
              <a:t> صحبت درباره رابطه جنسی ایمن </a:t>
            </a:r>
          </a:p>
          <a:p>
            <a:pPr marL="170747" indent="-170747" algn="r" defTabSz="910651" rtl="1">
              <a:buFont typeface="Arial" panose="020B0604020202020204" pitchFamily="34" charset="0"/>
              <a:buChar char="•"/>
              <a:defRPr/>
            </a:pPr>
            <a:r>
              <a:rPr lang="fa-IR" sz="1200" b="0" i="0" u="none" strike="noStrike" dirty="0">
                <a:highlight>
                  <a:srgbClr val="000000">
                    <a:alpha val="0"/>
                  </a:srgbClr>
                </a:highlight>
                <a:latin typeface="Calibri"/>
              </a:rPr>
              <a:t>صحبت درباره حقوق شما هنگامی که با فردی رابطه دارید.</a:t>
            </a:r>
          </a:p>
          <a:p>
            <a:pPr marL="170747" indent="-170747" algn="r" rtl="1">
              <a:buFont typeface="Arial" panose="020B0604020202020204" pitchFamily="34" charset="0"/>
              <a:buChar char="•"/>
            </a:pPr>
            <a:r>
              <a:rPr lang="fa-IR" sz="1200" b="0" i="0" u="none" strike="noStrike" dirty="0">
                <a:highlight>
                  <a:srgbClr val="000000">
                    <a:alpha val="0"/>
                  </a:srgbClr>
                </a:highlight>
                <a:latin typeface="Calibri"/>
              </a:rPr>
              <a:t>صحبت درباره حق شما برای تصمیم‌گیری در مورد اینکه آیا می‌خواهید باردار شوید یا خیر</a:t>
            </a:r>
            <a:endParaRPr lang="en-AU" b="1" dirty="0"/>
          </a:p>
          <a:p>
            <a:pPr marL="170747" indent="-170747" algn="r" rtl="1">
              <a:buFont typeface="Arial" panose="020B0604020202020204" pitchFamily="34" charset="0"/>
              <a:buChar char="•"/>
            </a:pPr>
            <a:r>
              <a:rPr lang="fa-IR" sz="1200" b="0" i="0" u="none" strike="noStrike" dirty="0">
                <a:highlight>
                  <a:srgbClr val="000000">
                    <a:alpha val="0"/>
                  </a:srgbClr>
                </a:highlight>
                <a:latin typeface="Calibri"/>
              </a:rPr>
              <a:t>صحبت درباره اینکه اگر نمی‌خواهید باردار شوید، از چه نوع پیشگیری از بارداری استفاده کنید </a:t>
            </a:r>
          </a:p>
          <a:p>
            <a:pPr marL="170747" indent="-170747" algn="r" defTabSz="910651" rtl="1">
              <a:buFont typeface="Arial" panose="020B0604020202020204" pitchFamily="34" charset="0"/>
              <a:buChar char="•"/>
              <a:defRPr/>
            </a:pPr>
            <a:r>
              <a:rPr lang="fa-IR" sz="1200" b="0" i="0" u="none" strike="noStrike" dirty="0">
                <a:highlight>
                  <a:srgbClr val="000000">
                    <a:alpha val="0"/>
                  </a:srgbClr>
                </a:highlight>
                <a:latin typeface="Calibri"/>
              </a:rPr>
              <a:t>انجام تست غربال‌گری سرطان دهانه رحم </a:t>
            </a:r>
          </a:p>
          <a:p>
            <a:pPr marL="170747" indent="-170747" algn="r" rtl="1">
              <a:buFont typeface="Arial" panose="020B0604020202020204" pitchFamily="34" charset="0"/>
              <a:buChar char="•"/>
            </a:pPr>
            <a:r>
              <a:rPr lang="fa-IR" sz="1200" b="0" i="0" u="none" strike="noStrike" dirty="0">
                <a:highlight>
                  <a:srgbClr val="000000">
                    <a:alpha val="0"/>
                  </a:srgbClr>
                </a:highlight>
                <a:latin typeface="Calibri"/>
              </a:rPr>
              <a:t>انجام تست برای عفونت‌های مقاربتی (STIs) </a:t>
            </a:r>
          </a:p>
          <a:p>
            <a:pPr algn="r"/>
            <a:endParaRPr lang="en-AU" b="1" dirty="0"/>
          </a:p>
          <a:p>
            <a:pPr algn="r" rtl="1"/>
            <a:r>
              <a:rPr lang="fa-IR" sz="1200" b="1" i="0" u="none" strike="noStrike" dirty="0">
                <a:highlight>
                  <a:srgbClr val="000000">
                    <a:alpha val="0"/>
                  </a:srgbClr>
                </a:highlight>
                <a:latin typeface="Calibri"/>
              </a:rPr>
              <a:t>چه زمانی به بررسی سلامت جنسی نیاز دارید؟</a:t>
            </a:r>
          </a:p>
          <a:p>
            <a:pPr algn="r" rtl="1"/>
            <a:r>
              <a:rPr lang="fa-IR" sz="1200" b="0" i="0" u="none" strike="noStrike" dirty="0">
                <a:highlight>
                  <a:srgbClr val="000000">
                    <a:alpha val="0"/>
                  </a:srgbClr>
                </a:highlight>
                <a:latin typeface="Calibri"/>
              </a:rPr>
              <a:t>دلایل زیادی برای بررسی سلامت جنسی وجود دارند:</a:t>
            </a:r>
          </a:p>
          <a:p>
            <a:pPr marL="169200" indent="-169200" algn="r" defTabSz="910651" rtl="1">
              <a:buFont typeface="Arial" panose="020B0604020202020204" pitchFamily="34" charset="0"/>
              <a:buChar char="•"/>
              <a:defRPr/>
            </a:pPr>
            <a:r>
              <a:rPr lang="fa-IR" sz="1200" b="0" i="0" u="none" strike="noStrike" dirty="0">
                <a:highlight>
                  <a:srgbClr val="000000">
                    <a:alpha val="0"/>
                  </a:srgbClr>
                </a:highlight>
                <a:latin typeface="Calibri"/>
              </a:rPr>
              <a:t>اگر در حال شروع یک رابطه جنسی جدید هستید.</a:t>
            </a:r>
          </a:p>
          <a:p>
            <a:pPr marL="169200" indent="-169200" algn="r" defTabSz="910651" rtl="1">
              <a:buFont typeface="Arial" panose="020B0604020202020204" pitchFamily="34" charset="0"/>
              <a:buChar char="•"/>
              <a:defRPr/>
            </a:pPr>
            <a:r>
              <a:rPr lang="fa-IR" sz="1200" b="0" i="0" u="none" strike="noStrike" dirty="0">
                <a:highlight>
                  <a:srgbClr val="000000">
                    <a:alpha val="0"/>
                  </a:srgbClr>
                </a:highlight>
                <a:latin typeface="Calibri"/>
              </a:rPr>
              <a:t>اگر رابطه جنسی محافظت‌ نشده داشته‌اید. رابطه جنسی محافظت نشده یا غیرایمن، رابطه جنسی بدون کاندوم یا سد دندانی (Dental dam) (لایه نازکی از لاتکس) است.</a:t>
            </a:r>
          </a:p>
          <a:p>
            <a:pPr marL="169200" indent="-169200" algn="r" defTabSz="910651" rtl="1">
              <a:buFont typeface="Arial" panose="020B0604020202020204" pitchFamily="34" charset="0"/>
              <a:buChar char="•"/>
              <a:defRPr/>
            </a:pPr>
            <a:r>
              <a:rPr lang="fa-IR" sz="1200" b="0" i="0" u="none" strike="noStrike" dirty="0">
                <a:highlight>
                  <a:srgbClr val="000000">
                    <a:alpha val="0"/>
                  </a:srgbClr>
                </a:highlight>
                <a:latin typeface="Calibri"/>
              </a:rPr>
              <a:t>اگر کاندوم در حین رابطه جنسی پاره شد یا افتاد.</a:t>
            </a:r>
          </a:p>
          <a:p>
            <a:pPr marL="169200" indent="-169200" algn="r" rtl="1">
              <a:buFont typeface="Arial" panose="020B0604020202020204" pitchFamily="34" charset="0"/>
              <a:buChar char="•"/>
            </a:pPr>
            <a:r>
              <a:rPr lang="fa-IR" sz="1200" b="0" i="0" u="none" strike="noStrike" dirty="0">
                <a:highlight>
                  <a:srgbClr val="000000">
                    <a:alpha val="0"/>
                  </a:srgbClr>
                </a:highlight>
                <a:latin typeface="Calibri"/>
              </a:rPr>
              <a:t>اگر فکر می‌کنید ممکن است عفونت مقاربتی داشته باشید.</a:t>
            </a:r>
          </a:p>
          <a:p>
            <a:pPr marL="169200" indent="-169200" algn="r" rtl="1">
              <a:buFont typeface="Arial" panose="020B0604020202020204" pitchFamily="34" charset="0"/>
              <a:buChar char="•"/>
            </a:pPr>
            <a:r>
              <a:rPr lang="fa-IR" sz="1200" b="0" i="0" u="none" strike="noStrike" dirty="0">
                <a:highlight>
                  <a:srgbClr val="000000">
                    <a:alpha val="0"/>
                  </a:srgbClr>
                </a:highlight>
                <a:latin typeface="Calibri"/>
              </a:rPr>
              <a:t>اگر شریک زندگی شما با افراد دیگر رابطه جنسی دارد.</a:t>
            </a:r>
          </a:p>
          <a:p>
            <a:pPr marL="169200" indent="-169200" algn="r" rtl="1">
              <a:buFont typeface="Arial" panose="020B0604020202020204" pitchFamily="34" charset="0"/>
              <a:buChar char="•"/>
            </a:pPr>
            <a:r>
              <a:rPr lang="fa-IR" sz="1200" b="0" i="0" u="none" strike="noStrike" dirty="0">
                <a:highlight>
                  <a:srgbClr val="000000">
                    <a:alpha val="0"/>
                  </a:srgbClr>
                </a:highlight>
                <a:latin typeface="Calibri"/>
              </a:rPr>
              <a:t>اگر شما با بیش از یک نفر رابطه جنسی دارید.</a:t>
            </a:r>
          </a:p>
          <a:p>
            <a:pPr marL="169200" indent="-169200" algn="r" rtl="1">
              <a:buFont typeface="Arial" panose="020B0604020202020204" pitchFamily="34" charset="0"/>
              <a:buChar char="•"/>
            </a:pPr>
            <a:r>
              <a:rPr lang="fa-IR" sz="1200" b="0" i="0" u="none" strike="noStrike" dirty="0">
                <a:highlight>
                  <a:srgbClr val="000000">
                    <a:alpha val="0"/>
                  </a:srgbClr>
                </a:highlight>
                <a:latin typeface="Calibri"/>
              </a:rPr>
              <a:t>اگر هنگام استفاده از مواد مخدر یا خال‌کوبی یا سوراخ کردن [گوش یا بینی و غیره]، سرنگ‌ها و سوزن‌ها را با افراد دیگر به اشتراک می‌گذارید.</a:t>
            </a:r>
          </a:p>
          <a:p>
            <a:pPr algn="r"/>
            <a:r>
              <a:rPr lang="en-AU" dirty="0"/>
              <a:t> </a:t>
            </a:r>
          </a:p>
          <a:p>
            <a:pPr algn="r" defTabSz="910651" rtl="1">
              <a:defRPr/>
            </a:pPr>
            <a:r>
              <a:rPr lang="fa-IR" sz="1200" b="0" i="0" u="none" strike="noStrike" dirty="0">
                <a:highlight>
                  <a:srgbClr val="000000">
                    <a:alpha val="0"/>
                  </a:srgbClr>
                </a:highlight>
                <a:latin typeface="Calibri"/>
              </a:rPr>
              <a:t>اگر رابطه جنسی دارید، باید </a:t>
            </a:r>
            <a:r>
              <a:rPr lang="fa-IR" sz="1200" b="1" i="0" u="none" strike="noStrike" dirty="0">
                <a:highlight>
                  <a:srgbClr val="000000">
                    <a:alpha val="0"/>
                  </a:srgbClr>
                </a:highlight>
                <a:latin typeface="Calibri"/>
              </a:rPr>
              <a:t>به طور منظم</a:t>
            </a:r>
            <a:r>
              <a:rPr lang="fa-IR" sz="1200" b="0" i="0" u="none" strike="noStrike" dirty="0">
                <a:highlight>
                  <a:srgbClr val="000000">
                    <a:alpha val="0"/>
                  </a:srgbClr>
                </a:highlight>
                <a:latin typeface="Calibri"/>
              </a:rPr>
              <a:t> بررسی سلامت جنسی را انجام دهید.</a:t>
            </a:r>
          </a:p>
          <a:p>
            <a:pPr marL="0" marR="0" lvl="0" indent="0" algn="r" defTabSz="914400" rtl="1" eaLnBrk="1" fontAlgn="auto" latinLnBrk="0" hangingPunct="1">
              <a:lnSpc>
                <a:spcPct val="100000"/>
              </a:lnSpc>
              <a:spcBef>
                <a:spcPct val="0"/>
              </a:spcBef>
              <a:spcAft>
                <a:spcPct val="0"/>
              </a:spcAft>
              <a:buClrTx/>
              <a:buSzTx/>
              <a:buFontTx/>
              <a:buNone/>
              <a:defRPr/>
            </a:pPr>
            <a:r>
              <a:rPr lang="fa-IR" sz="1200" b="1" i="0" u="none" strike="noStrike" dirty="0">
                <a:highlight>
                  <a:srgbClr val="000000">
                    <a:alpha val="0"/>
                  </a:srgbClr>
                </a:highlight>
                <a:latin typeface="Calibri"/>
              </a:rPr>
              <a:t>ممکن است از انجام بررسی سلامت جنسی نگران باشید، اما پزشکان و پرستاران آنجا هستند تا به شما کمک کنند. </a:t>
            </a:r>
          </a:p>
          <a:p>
            <a:pPr algn="r"/>
            <a:endParaRPr lang="en-AU" b="1" dirty="0"/>
          </a:p>
          <a:p>
            <a:endParaRPr lang="en-AU" dirty="0"/>
          </a:p>
        </p:txBody>
      </p:sp>
      <p:sp>
        <p:nvSpPr>
          <p:cNvPr id="4" name="Slide Number Placeholder 3"/>
          <p:cNvSpPr>
            <a:spLocks noGrp="1"/>
          </p:cNvSpPr>
          <p:nvPr>
            <p:ph type="sldNum" sz="quarter" idx="5"/>
          </p:nvPr>
        </p:nvSpPr>
        <p:spPr/>
        <p:txBody>
          <a:bodyPr/>
          <a:lstStyle/>
          <a:p>
            <a:fld id="{C4C5F0EA-2985-4F6E-84E2-4623713770D7}" type="slidenum">
              <a:rPr lang="en-AU" smtClean="0"/>
              <a:t>27</a:t>
            </a:fld>
            <a:endParaRPr lang="en-AU"/>
          </a:p>
        </p:txBody>
      </p:sp>
    </p:spTree>
    <p:extLst>
      <p:ext uri="{BB962C8B-B14F-4D97-AF65-F5344CB8AC3E}">
        <p14:creationId xmlns:p14="http://schemas.microsoft.com/office/powerpoint/2010/main" val="202646799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r" defTabSz="910651" rtl="1">
              <a:defRPr/>
            </a:pPr>
            <a:r>
              <a:rPr lang="fa-IR" sz="1200" b="1" i="0" u="none" strike="noStrike" dirty="0">
                <a:highlight>
                  <a:srgbClr val="000000">
                    <a:alpha val="0"/>
                  </a:srgbClr>
                </a:highlight>
                <a:latin typeface="Calibri"/>
              </a:rPr>
              <a:t>عفونت‌های مقاربتی (STI) عفونت‌هایی هستند که هنگام رابطه جنسی ممکن است به آن‌ها مبتلا شوید. </a:t>
            </a:r>
            <a:r>
              <a:rPr lang="fa-IR" sz="1200" b="0" i="0" u="none" strike="noStrike" dirty="0">
                <a:highlight>
                  <a:srgbClr val="000000">
                    <a:alpha val="0"/>
                  </a:srgbClr>
                </a:highlight>
                <a:latin typeface="Calibri"/>
              </a:rPr>
              <a:t>اس تی آی (STI) مخفف عفونت‌‌های مقاربتی (sexually transmissible infections) است.</a:t>
            </a:r>
          </a:p>
          <a:p>
            <a:pPr algn="r" defTabSz="910651" rtl="1">
              <a:defRPr/>
            </a:pPr>
            <a:r>
              <a:rPr lang="fa-IR" sz="1200" b="0" i="0" u="none" strike="noStrike" dirty="0">
                <a:highlight>
                  <a:srgbClr val="000000">
                    <a:alpha val="0"/>
                  </a:srgbClr>
                </a:highlight>
                <a:latin typeface="Calibri"/>
              </a:rPr>
              <a:t>عفونت‌های مقاربتی (STI) در سراسر جهان شایع هستند. عفونت‌های مقاربتی (STI) انواع مختلف دارند، مانند:</a:t>
            </a:r>
          </a:p>
          <a:p>
            <a:pPr marL="170747" indent="-170747" algn="r" rtl="1">
              <a:buFont typeface="Arial" panose="020B0604020202020204" pitchFamily="34" charset="0"/>
              <a:buChar char="•"/>
            </a:pPr>
            <a:r>
              <a:rPr lang="fa-IR" sz="1200" b="0" i="0" u="none" strike="noStrike" dirty="0">
                <a:highlight>
                  <a:srgbClr val="000000">
                    <a:alpha val="0"/>
                  </a:srgbClr>
                </a:highlight>
                <a:latin typeface="Calibri"/>
              </a:rPr>
              <a:t>تب‌خال ناحیه تناسلی</a:t>
            </a:r>
          </a:p>
          <a:p>
            <a:pPr marL="170747" indent="-170747" algn="r" rtl="1">
              <a:buFont typeface="Arial" panose="020B0604020202020204" pitchFamily="34" charset="0"/>
              <a:buChar char="•"/>
            </a:pPr>
            <a:r>
              <a:rPr lang="fa-IR" sz="1200" b="0" i="0" u="none" strike="noStrike" dirty="0">
                <a:highlight>
                  <a:srgbClr val="000000">
                    <a:alpha val="0"/>
                  </a:srgbClr>
                </a:highlight>
                <a:latin typeface="Calibri"/>
              </a:rPr>
              <a:t>کلامیدیا</a:t>
            </a:r>
          </a:p>
          <a:p>
            <a:pPr marL="170747" indent="-170747" algn="r" rtl="1">
              <a:buFont typeface="Arial" panose="020B0604020202020204" pitchFamily="34" charset="0"/>
              <a:buChar char="•"/>
            </a:pPr>
            <a:r>
              <a:rPr lang="fa-IR" sz="1200" b="0" i="0" u="none" strike="noStrike" dirty="0">
                <a:highlight>
                  <a:srgbClr val="000000">
                    <a:alpha val="0"/>
                  </a:srgbClr>
                </a:highlight>
                <a:latin typeface="Calibri"/>
              </a:rPr>
              <a:t>سوزاک</a:t>
            </a:r>
          </a:p>
          <a:p>
            <a:pPr marL="170747" indent="-170747" algn="r" rtl="1">
              <a:buFont typeface="Arial" panose="020B0604020202020204" pitchFamily="34" charset="0"/>
              <a:buChar char="•"/>
            </a:pPr>
            <a:r>
              <a:rPr lang="fa-IR" sz="1200" b="0" i="0" u="none" strike="noStrike" dirty="0">
                <a:highlight>
                  <a:srgbClr val="000000">
                    <a:alpha val="0"/>
                  </a:srgbClr>
                </a:highlight>
                <a:latin typeface="Calibri"/>
              </a:rPr>
              <a:t>سیفلیس</a:t>
            </a:r>
          </a:p>
          <a:p>
            <a:pPr marL="170747" indent="-170747" algn="r" rtl="1">
              <a:buFont typeface="Arial" panose="020B0604020202020204" pitchFamily="34" charset="0"/>
              <a:buChar char="•"/>
            </a:pPr>
            <a:r>
              <a:rPr lang="fa-IR" sz="1200" b="0" i="0" u="none" strike="noStrike" dirty="0">
                <a:highlight>
                  <a:srgbClr val="000000">
                    <a:alpha val="0"/>
                  </a:srgbClr>
                </a:highlight>
                <a:latin typeface="Calibri"/>
              </a:rPr>
              <a:t>هپاتیت بی و سی</a:t>
            </a:r>
          </a:p>
          <a:p>
            <a:pPr marL="170747" indent="-170747" algn="r" rtl="1">
              <a:buFont typeface="Arial" panose="020B0604020202020204" pitchFamily="34" charset="0"/>
              <a:buChar char="•"/>
            </a:pPr>
            <a:r>
              <a:rPr lang="fa-IR" sz="1200" b="0" i="0" u="none" strike="noStrike" dirty="0">
                <a:highlight>
                  <a:srgbClr val="000000">
                    <a:alpha val="0"/>
                  </a:srgbClr>
                </a:highlight>
                <a:latin typeface="Calibri"/>
              </a:rPr>
              <a:t>اچ‌آی‌وی (HIV). </a:t>
            </a:r>
          </a:p>
          <a:p>
            <a:pPr marL="170747" indent="-170747" algn="r">
              <a:buFont typeface="Arial" panose="020B0604020202020204" pitchFamily="34" charset="0"/>
              <a:buChar char="•"/>
            </a:pPr>
            <a:endParaRPr lang="en-AU" dirty="0"/>
          </a:p>
          <a:p>
            <a:pPr algn="r" rtl="1"/>
            <a:r>
              <a:rPr lang="fa-IR" sz="1200" b="1" i="0" u="none" strike="noStrike" dirty="0">
                <a:highlight>
                  <a:srgbClr val="000000">
                    <a:alpha val="0"/>
                  </a:srgbClr>
                </a:highlight>
                <a:latin typeface="Calibri"/>
              </a:rPr>
              <a:t>چگونه می‌توانم به عفونت‌ مقاربتی (STI) مبتلا شوم؟</a:t>
            </a:r>
          </a:p>
          <a:p>
            <a:pPr algn="r" defTabSz="910651" rtl="1">
              <a:defRPr/>
            </a:pPr>
            <a:r>
              <a:rPr lang="fa-IR" sz="1200" b="0" i="0" u="none" strike="noStrike" dirty="0">
                <a:highlight>
                  <a:srgbClr val="000000">
                    <a:alpha val="0"/>
                  </a:srgbClr>
                </a:highlight>
                <a:latin typeface="Calibri"/>
              </a:rPr>
              <a:t>شما می‌توانید به عفونت‌ مقاربتی مبتلا شوید اگر:</a:t>
            </a:r>
          </a:p>
          <a:p>
            <a:pPr marL="170747" indent="-170747" algn="r" rtl="1">
              <a:buFont typeface="Arial" panose="020B0604020202020204" pitchFamily="34" charset="0"/>
              <a:buChar char="•"/>
            </a:pPr>
            <a:r>
              <a:rPr lang="fa-IR" sz="1200" b="0" i="0" u="none" strike="noStrike" dirty="0">
                <a:highlight>
                  <a:srgbClr val="000000">
                    <a:alpha val="0"/>
                  </a:srgbClr>
                </a:highlight>
                <a:latin typeface="Calibri"/>
              </a:rPr>
              <a:t>رابطه جنسی محافظت نشده با یک مرد یا زن داشته باشید. </a:t>
            </a:r>
          </a:p>
          <a:p>
            <a:pPr marL="170747" indent="-170747" algn="r" rtl="1">
              <a:buFont typeface="Arial" panose="020B0604020202020204" pitchFamily="34" charset="0"/>
              <a:buChar char="•"/>
            </a:pPr>
            <a:r>
              <a:rPr lang="fa-IR" sz="1200" b="0" i="0" u="none" strike="noStrike" dirty="0">
                <a:highlight>
                  <a:srgbClr val="000000">
                    <a:alpha val="0"/>
                  </a:srgbClr>
                </a:highlight>
                <a:latin typeface="Calibri"/>
              </a:rPr>
              <a:t>دهان خود را روی آلت تناسلی مرد یا زن قرار دهید.</a:t>
            </a:r>
          </a:p>
          <a:p>
            <a:pPr marL="170747" indent="-170747" algn="r" rtl="1">
              <a:buFont typeface="Arial" panose="020B0604020202020204" pitchFamily="34" charset="0"/>
              <a:buChar char="•"/>
            </a:pPr>
            <a:r>
              <a:rPr lang="fa-IR" sz="1200" b="0" i="0" u="none" strike="noStrike" dirty="0">
                <a:highlight>
                  <a:srgbClr val="000000">
                    <a:alpha val="0"/>
                  </a:srgbClr>
                </a:highlight>
                <a:latin typeface="Calibri"/>
              </a:rPr>
              <a:t>آلت تناسلی مرد یا زن‌، واژن یا مقعد را با هم لمس کنید.</a:t>
            </a:r>
          </a:p>
          <a:p>
            <a:pPr marL="170747" indent="-170747" algn="r" rtl="1">
              <a:buFont typeface="Arial" panose="020B0604020202020204" pitchFamily="34" charset="0"/>
              <a:buChar char="•"/>
            </a:pPr>
            <a:r>
              <a:rPr lang="fa-IR" sz="1200" b="0" i="0" u="none" strike="noStrike" dirty="0">
                <a:highlight>
                  <a:srgbClr val="000000">
                    <a:alpha val="0"/>
                  </a:srgbClr>
                </a:highlight>
                <a:latin typeface="Calibri"/>
              </a:rPr>
              <a:t>مایعات بدن شخص دیگری را لمس کنید.</a:t>
            </a:r>
          </a:p>
          <a:p>
            <a:pPr algn="r" defTabSz="910651">
              <a:defRPr/>
            </a:pPr>
            <a:endParaRPr lang="en-AU" dirty="0"/>
          </a:p>
          <a:p>
            <a:pPr lvl="0" algn="r" rtl="1"/>
            <a:r>
              <a:rPr lang="fa-IR" sz="1200" b="1" i="0" u="none" strike="noStrike" dirty="0">
                <a:highlight>
                  <a:srgbClr val="000000">
                    <a:alpha val="0"/>
                  </a:srgbClr>
                </a:highlight>
                <a:latin typeface="Calibri"/>
              </a:rPr>
              <a:t>اگر عفونت‌های مقاربتی درمان نشوند، می‌توانند:</a:t>
            </a:r>
          </a:p>
          <a:p>
            <a:pPr marL="170747" indent="-170747" algn="r" rtl="1">
              <a:buFont typeface="Arial" panose="020B0604020202020204" pitchFamily="34" charset="0"/>
              <a:buChar char="•"/>
            </a:pPr>
            <a:r>
              <a:rPr lang="fa-IR" sz="1200" b="0" i="0" u="none" strike="noStrike" dirty="0">
                <a:highlight>
                  <a:srgbClr val="000000">
                    <a:alpha val="0"/>
                  </a:srgbClr>
                </a:highlight>
                <a:latin typeface="Calibri"/>
              </a:rPr>
              <a:t>باعث سوزش و درد شوند.</a:t>
            </a:r>
          </a:p>
          <a:p>
            <a:pPr marL="170747" indent="-170747" algn="r" rtl="1">
              <a:buFont typeface="Arial" panose="020B0604020202020204" pitchFamily="34" charset="0"/>
              <a:buChar char="•"/>
            </a:pPr>
            <a:r>
              <a:rPr lang="fa-IR" sz="1200" b="0" i="0" u="none" strike="noStrike" dirty="0">
                <a:highlight>
                  <a:srgbClr val="000000">
                    <a:alpha val="0"/>
                  </a:srgbClr>
                </a:highlight>
                <a:latin typeface="Calibri"/>
              </a:rPr>
              <a:t>بچه‌دار شدن را برای زنان سخت کند.</a:t>
            </a:r>
          </a:p>
          <a:p>
            <a:pPr marL="170747" indent="-170747" algn="r" rtl="1">
              <a:buFont typeface="Arial" panose="020B0604020202020204" pitchFamily="34" charset="0"/>
              <a:buChar char="•"/>
            </a:pPr>
            <a:r>
              <a:rPr lang="fa-IR" sz="1200" b="0" i="0" u="none" strike="noStrike" dirty="0">
                <a:highlight>
                  <a:srgbClr val="000000">
                    <a:alpha val="0"/>
                  </a:srgbClr>
                </a:highlight>
                <a:latin typeface="Calibri"/>
              </a:rPr>
              <a:t>باعث مشکلات سلامت شوند که می‌تواند برای مدت طولانی ادامه یابد.</a:t>
            </a:r>
          </a:p>
          <a:p>
            <a:pPr algn="r"/>
            <a:endParaRPr lang="en-AU" dirty="0"/>
          </a:p>
          <a:p>
            <a:pPr algn="r" defTabSz="910651">
              <a:defRPr/>
            </a:pPr>
            <a:endParaRPr lang="en-AU" dirty="0"/>
          </a:p>
          <a:p>
            <a:pPr algn="r"/>
            <a:endParaRPr lang="en-AU" dirty="0"/>
          </a:p>
          <a:p>
            <a:endParaRPr lang="en-AU" dirty="0"/>
          </a:p>
        </p:txBody>
      </p:sp>
      <p:sp>
        <p:nvSpPr>
          <p:cNvPr id="4" name="Slide Number Placeholder 3"/>
          <p:cNvSpPr>
            <a:spLocks noGrp="1"/>
          </p:cNvSpPr>
          <p:nvPr>
            <p:ph type="sldNum" sz="quarter" idx="5"/>
          </p:nvPr>
        </p:nvSpPr>
        <p:spPr/>
        <p:txBody>
          <a:bodyPr/>
          <a:lstStyle/>
          <a:p>
            <a:fld id="{C4C5F0EA-2985-4F6E-84E2-4623713770D7}" type="slidenum">
              <a:rPr lang="en-AU" smtClean="0"/>
              <a:t>28</a:t>
            </a:fld>
            <a:endParaRPr lang="en-AU"/>
          </a:p>
        </p:txBody>
      </p:sp>
    </p:spTree>
    <p:extLst>
      <p:ext uri="{BB962C8B-B14F-4D97-AF65-F5344CB8AC3E}">
        <p14:creationId xmlns:p14="http://schemas.microsoft.com/office/powerpoint/2010/main" val="278370503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r" defTabSz="910651" rtl="1">
              <a:defRPr/>
            </a:pPr>
            <a:r>
              <a:rPr lang="fa-IR" sz="1200" b="1" i="0" u="none" strike="noStrike" baseline="0" dirty="0">
                <a:highlight>
                  <a:srgbClr val="000000">
                    <a:alpha val="0"/>
                  </a:srgbClr>
                </a:highlight>
                <a:latin typeface="Dubai" panose="020B0503030403030204" pitchFamily="34" charset="-78"/>
                <a:cs typeface="Dubai" panose="020B0503030403030204" pitchFamily="34" charset="-78"/>
              </a:rPr>
              <a:t>شما نمی‌توانید صرفا با نگاه کردن به فرد متوجه شوید که آیا او به عفونت‌ مقاربتی مبتلاست یا خیر. حتی اگر فردی قوی و سالم به نظر برسد، باز هم می‌تواند به عفونت‌ مقاربتی مبتلا باشد و آن را به فرد دیگری منتقل کند.</a:t>
            </a:r>
          </a:p>
          <a:p>
            <a:pPr algn="r" defTabSz="910651" rtl="1">
              <a:defRPr/>
            </a:pPr>
            <a:r>
              <a:rPr lang="fa-IR" sz="1200" b="0" i="0" u="none" strike="noStrike" baseline="0" dirty="0">
                <a:highlight>
                  <a:srgbClr val="000000">
                    <a:alpha val="0"/>
                  </a:srgbClr>
                </a:highlight>
                <a:latin typeface="Dubai" panose="020B0503030403030204" pitchFamily="34" charset="-78"/>
                <a:cs typeface="Dubai" panose="020B0503030403030204" pitchFamily="34" charset="-78"/>
              </a:rPr>
              <a:t>ممکن است به عفونت‌ مقاربتی (STI) مبتلا باشید و از آن اطلاعی نداشته باشید. </a:t>
            </a:r>
          </a:p>
          <a:p>
            <a:pPr algn="r"/>
            <a:endParaRPr lang="en-AU" sz="1200" baseline="0" dirty="0">
              <a:latin typeface="Dubai" panose="020B0503030403030204" pitchFamily="34" charset="-78"/>
              <a:cs typeface="Dubai" panose="020B0503030403030204" pitchFamily="34" charset="-78"/>
            </a:endParaRPr>
          </a:p>
          <a:p>
            <a:pPr algn="r" rtl="1"/>
            <a:r>
              <a:rPr lang="fa-IR" sz="1200" b="1" i="0" u="none" strike="noStrike" baseline="0" dirty="0">
                <a:highlight>
                  <a:srgbClr val="000000">
                    <a:alpha val="0"/>
                  </a:srgbClr>
                </a:highlight>
                <a:latin typeface="Dubai" panose="020B0503030403030204" pitchFamily="34" charset="-78"/>
                <a:cs typeface="Dubai" panose="020B0503030403030204" pitchFamily="34" charset="-78"/>
              </a:rPr>
              <a:t>گاه علائمی وجود دارند که نشان می‌دهند شما یا شخص دیگری ممکن است به عفونت‌ مقاربتی (STI) مبتلا باشید. </a:t>
            </a:r>
          </a:p>
          <a:p>
            <a:pPr algn="r" rtl="1"/>
            <a:r>
              <a:rPr lang="fa-IR" sz="1200" b="0" i="0" u="none" strike="noStrike" baseline="0" dirty="0">
                <a:highlight>
                  <a:srgbClr val="000000">
                    <a:alpha val="0"/>
                  </a:srgbClr>
                </a:highlight>
                <a:latin typeface="Dubai" panose="020B0503030403030204" pitchFamily="34" charset="-78"/>
                <a:cs typeface="Dubai" panose="020B0503030403030204" pitchFamily="34" charset="-78"/>
              </a:rPr>
              <a:t>برخی از علائم احتمالی عفونت‌ مقاربتی (STI) عبارتند از:</a:t>
            </a:r>
          </a:p>
          <a:p>
            <a:pPr marL="169200" indent="-169200" algn="r" rtl="1">
              <a:buFont typeface="Arial" panose="020B0604020202020204" pitchFamily="34" charset="0"/>
              <a:buChar char="•"/>
            </a:pPr>
            <a:r>
              <a:rPr lang="fa-IR" sz="1200" b="0" i="0" u="none" strike="noStrike" baseline="0" dirty="0">
                <a:highlight>
                  <a:srgbClr val="000000">
                    <a:alpha val="0"/>
                  </a:srgbClr>
                </a:highlight>
                <a:latin typeface="Dubai" panose="020B0503030403030204" pitchFamily="34" charset="-78"/>
                <a:cs typeface="Dubai" panose="020B0503030403030204" pitchFamily="34" charset="-78"/>
              </a:rPr>
              <a:t>زخم، تاول، پوست ترک خورده یا احساس سوزش در آلت تناسلی مرد یا زن، مقعد یا دهان</a:t>
            </a:r>
          </a:p>
          <a:p>
            <a:pPr marL="169200" indent="-169200" algn="r" rtl="1">
              <a:buFont typeface="Arial" panose="020B0604020202020204" pitchFamily="34" charset="0"/>
              <a:buChar char="•"/>
            </a:pPr>
            <a:r>
              <a:rPr lang="fa-IR" sz="1200" b="0" i="0" u="none" strike="noStrike" baseline="0" dirty="0">
                <a:highlight>
                  <a:srgbClr val="000000">
                    <a:alpha val="0"/>
                  </a:srgbClr>
                </a:highlight>
                <a:latin typeface="Dubai" panose="020B0503030403030204" pitchFamily="34" charset="-78"/>
                <a:cs typeface="Dubai" panose="020B0503030403030204" pitchFamily="34" charset="-78"/>
              </a:rPr>
              <a:t>مایع غیرعادی که از آلت تناسلی، واژن یا مقعد خارج می‌شود.</a:t>
            </a:r>
          </a:p>
          <a:p>
            <a:pPr marL="169200" indent="-169200" algn="r" rtl="1">
              <a:buFont typeface="Arial" panose="020B0604020202020204" pitchFamily="34" charset="0"/>
              <a:buChar char="•"/>
            </a:pPr>
            <a:r>
              <a:rPr lang="fa-IR" sz="1200" b="0" i="0" u="none" strike="noStrike" baseline="0" dirty="0">
                <a:highlight>
                  <a:srgbClr val="000000">
                    <a:alpha val="0"/>
                  </a:srgbClr>
                </a:highlight>
                <a:latin typeface="Dubai" panose="020B0503030403030204" pitchFamily="34" charset="-78"/>
                <a:cs typeface="Dubai" panose="020B0503030403030204" pitchFamily="34" charset="-78"/>
              </a:rPr>
              <a:t>قرمزی، درد، خارش، یا بوی بد آلت تناسلی یا واژن </a:t>
            </a:r>
          </a:p>
          <a:p>
            <a:pPr marL="169200" indent="-169200" algn="r" rtl="1">
              <a:buFont typeface="Arial" panose="020B0604020202020204" pitchFamily="34" charset="0"/>
              <a:buChar char="•"/>
            </a:pPr>
            <a:r>
              <a:rPr lang="fa-IR" sz="1200" b="0" i="0" u="none" strike="noStrike" baseline="0" dirty="0">
                <a:highlight>
                  <a:srgbClr val="000000">
                    <a:alpha val="0"/>
                  </a:srgbClr>
                </a:highlight>
                <a:latin typeface="Dubai" panose="020B0503030403030204" pitchFamily="34" charset="-78"/>
                <a:cs typeface="Dubai" panose="020B0503030403030204" pitchFamily="34" charset="-78"/>
              </a:rPr>
              <a:t>توده‌ها و برجستگی‌های روی آلت تناسلی مرد یا زن، واژن یا مقعد</a:t>
            </a:r>
          </a:p>
          <a:p>
            <a:pPr marL="169200" indent="-169200" algn="r" rtl="1">
              <a:buFont typeface="Arial" panose="020B0604020202020204" pitchFamily="34" charset="0"/>
              <a:buChar char="•"/>
            </a:pPr>
            <a:r>
              <a:rPr lang="fa-IR" sz="1200" b="0" i="0" u="none" strike="noStrike" baseline="0" dirty="0">
                <a:highlight>
                  <a:srgbClr val="000000">
                    <a:alpha val="0"/>
                  </a:srgbClr>
                </a:highlight>
                <a:latin typeface="Dubai" panose="020B0503030403030204" pitchFamily="34" charset="-78"/>
                <a:cs typeface="Dubai" panose="020B0503030403030204" pitchFamily="34" charset="-78"/>
              </a:rPr>
              <a:t>درد یا خونریزی حین رابطه جنسی </a:t>
            </a:r>
          </a:p>
          <a:p>
            <a:pPr marL="169200" indent="-169200" algn="r" rtl="1">
              <a:buFont typeface="Arial" panose="020B0604020202020204" pitchFamily="34" charset="0"/>
              <a:buChar char="•"/>
            </a:pPr>
            <a:r>
              <a:rPr lang="fa-IR" sz="1200" b="0" i="0" u="none" strike="noStrike" baseline="0" dirty="0">
                <a:highlight>
                  <a:srgbClr val="000000">
                    <a:alpha val="0"/>
                  </a:srgbClr>
                </a:highlight>
                <a:latin typeface="Dubai" panose="020B0503030403030204" pitchFamily="34" charset="-78"/>
                <a:cs typeface="Dubai" panose="020B0503030403030204" pitchFamily="34" charset="-78"/>
              </a:rPr>
              <a:t>درد هنگام ادرار کردن.</a:t>
            </a:r>
          </a:p>
          <a:p>
            <a:pPr algn="r"/>
            <a:endParaRPr lang="en-AU" sz="1200" baseline="0" dirty="0">
              <a:latin typeface="Dubai" panose="020B0503030403030204" pitchFamily="34" charset="-78"/>
              <a:cs typeface="Dubai" panose="020B0503030403030204" pitchFamily="34" charset="-78"/>
            </a:endParaRPr>
          </a:p>
          <a:p>
            <a:endParaRPr lang="en-AU" dirty="0">
              <a:latin typeface="Dubai" panose="020B0503030403030204" pitchFamily="34" charset="-78"/>
              <a:cs typeface="Dubai" panose="020B0503030403030204" pitchFamily="34" charset="-78"/>
            </a:endParaRPr>
          </a:p>
        </p:txBody>
      </p:sp>
      <p:sp>
        <p:nvSpPr>
          <p:cNvPr id="4" name="Slide Number Placeholder 3"/>
          <p:cNvSpPr>
            <a:spLocks noGrp="1"/>
          </p:cNvSpPr>
          <p:nvPr>
            <p:ph type="sldNum" sz="quarter" idx="5"/>
          </p:nvPr>
        </p:nvSpPr>
        <p:spPr/>
        <p:txBody>
          <a:bodyPr/>
          <a:lstStyle/>
          <a:p>
            <a:fld id="{C4C5F0EA-2985-4F6E-84E2-4623713770D7}" type="slidenum">
              <a:rPr lang="en-AU" smtClean="0"/>
              <a:t>29</a:t>
            </a:fld>
            <a:endParaRPr lang="en-AU"/>
          </a:p>
        </p:txBody>
      </p:sp>
    </p:spTree>
    <p:extLst>
      <p:ext uri="{BB962C8B-B14F-4D97-AF65-F5344CB8AC3E}">
        <p14:creationId xmlns:p14="http://schemas.microsoft.com/office/powerpoint/2010/main" val="351054311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r" defTabSz="966612" rtl="1">
              <a:defRPr/>
            </a:pPr>
            <a:r>
              <a:rPr lang="fa-IR" sz="1200" b="1" i="0" u="none" strike="noStrike" dirty="0">
                <a:solidFill>
                  <a:srgbClr val="000000"/>
                </a:solidFill>
                <a:highlight>
                  <a:srgbClr val="000000">
                    <a:alpha val="0"/>
                  </a:srgbClr>
                </a:highlight>
                <a:latin typeface="Dubai" panose="020B0503030403030204" pitchFamily="34" charset="-78"/>
                <a:cs typeface="Dubai" panose="020B0503030403030204" pitchFamily="34" charset="-78"/>
              </a:rPr>
              <a:t>بدن من. سلامت من.</a:t>
            </a:r>
            <a:r>
              <a:rPr lang="fa-IR" sz="1200" b="0" i="0" u="none" strike="noStrike" dirty="0">
                <a:solidFill>
                  <a:srgbClr val="000000"/>
                </a:solidFill>
                <a:highlight>
                  <a:srgbClr val="000000">
                    <a:alpha val="0"/>
                  </a:srgbClr>
                </a:highlight>
                <a:latin typeface="Dubai" panose="020B0503030403030204" pitchFamily="34" charset="-78"/>
                <a:cs typeface="Dubai" panose="020B0503030403030204" pitchFamily="34" charset="-78"/>
              </a:rPr>
              <a:t> یک مجموعه ابزار آموزشی برای کمک به سازمان‌ها و مربی‌ها در ارائه اطلاعات سلامت به خانم‌های با پیشینه مهاجر و پناهنده است. این مجموعه ابزار، همچنین گفتگو با خانم‌ها درباره سلامتشان را ترغیب می‌کند. </a:t>
            </a:r>
          </a:p>
          <a:p>
            <a:pPr algn="r" defTabSz="966612" rtl="1">
              <a:defRPr/>
            </a:pPr>
            <a:r>
              <a:rPr lang="fa-IR" sz="1200" b="0" i="0" u="none" strike="noStrike" dirty="0">
                <a:solidFill>
                  <a:srgbClr val="000000"/>
                </a:solidFill>
                <a:highlight>
                  <a:srgbClr val="000000">
                    <a:alpha val="0"/>
                  </a:srgbClr>
                </a:highlight>
                <a:latin typeface="Dubai" panose="020B0503030403030204" pitchFamily="34" charset="-78"/>
                <a:cs typeface="Dubai" panose="020B0503030403030204" pitchFamily="34" charset="-78"/>
              </a:rPr>
              <a:t>این مجموعه ابزار، مجموعه‌ای در حال گسترش از ارائه‌ها درباره موضوع‌های مهم سلامت مانند زندگی سالم، سلامت عاطفی، یائسگی و سلامت جنسی است.</a:t>
            </a:r>
          </a:p>
          <a:p>
            <a:pPr algn="r" defTabSz="966612" rtl="1">
              <a:lnSpc>
                <a:spcPct val="90000"/>
              </a:lnSpc>
              <a:spcBef>
                <a:spcPts val="634"/>
              </a:spcBef>
              <a:defRPr/>
            </a:pPr>
            <a:r>
              <a:rPr lang="fa-IR" sz="1200" b="0" i="0" u="none" strike="noStrike" dirty="0">
                <a:solidFill>
                  <a:srgbClr val="000000"/>
                </a:solidFill>
                <a:highlight>
                  <a:srgbClr val="000000">
                    <a:alpha val="0"/>
                  </a:srgbClr>
                </a:highlight>
                <a:latin typeface="Dubai" panose="020B0503030403030204" pitchFamily="34" charset="-78"/>
                <a:cs typeface="Dubai" panose="020B0503030403030204" pitchFamily="34" charset="-78"/>
              </a:rPr>
              <a:t>برای اطلاعات بیشتر و فهرستی از ارائه‌های موجود به انگلیسی و سایر زبان‌ها، </a:t>
            </a:r>
            <a:r>
              <a:rPr lang="fa-IR" sz="1200" b="0" i="0" u="sng" strike="noStrike" dirty="0">
                <a:solidFill>
                  <a:srgbClr val="000000"/>
                </a:solidFill>
                <a:highlight>
                  <a:srgbClr val="000000">
                    <a:alpha val="0"/>
                  </a:srgbClr>
                </a:highlight>
                <a:latin typeface="Dubai" panose="020B0503030403030204" pitchFamily="34" charset="-78"/>
                <a:cs typeface="Dubai" panose="020B0503030403030204" pitchFamily="34" charset="-78"/>
              </a:rPr>
              <a:t>jeanhailes.org.au</a:t>
            </a:r>
            <a:r>
              <a:rPr lang="fa-IR" sz="1200" b="0" i="0" u="none" strike="noStrike" dirty="0">
                <a:solidFill>
                  <a:srgbClr val="000000"/>
                </a:solidFill>
                <a:highlight>
                  <a:srgbClr val="000000">
                    <a:alpha val="0"/>
                  </a:srgbClr>
                </a:highlight>
                <a:latin typeface="Dubai" panose="020B0503030403030204" pitchFamily="34" charset="-78"/>
                <a:cs typeface="Dubai" panose="020B0503030403030204" pitchFamily="34" charset="-78"/>
              </a:rPr>
              <a:t> را ببینید.</a:t>
            </a:r>
          </a:p>
          <a:p>
            <a:pPr marL="0" marR="0" lvl="0" indent="0" algn="r" defTabSz="914400" rtl="0" eaLnBrk="1" fontAlgn="auto" latinLnBrk="0" hangingPunct="1">
              <a:lnSpc>
                <a:spcPct val="100000"/>
              </a:lnSpc>
              <a:spcBef>
                <a:spcPct val="0"/>
              </a:spcBef>
              <a:spcAft>
                <a:spcPct val="0"/>
              </a:spcAft>
              <a:buClrTx/>
              <a:buSzTx/>
              <a:buFontTx/>
              <a:buNone/>
              <a:defRPr/>
            </a:pPr>
            <a:endParaRPr kumimoji="0" lang="en-AU" sz="1200" b="0" i="0" u="none" strike="noStrike" kern="1200" cap="none" spc="0" normalizeH="0" baseline="0" noProof="0" dirty="0">
              <a:ln>
                <a:noFill/>
              </a:ln>
              <a:solidFill>
                <a:prstClr val="black"/>
              </a:solidFill>
              <a:effectLst/>
              <a:uLnTx/>
              <a:uFillTx/>
              <a:latin typeface="Dubai" panose="020B0503030403030204" pitchFamily="34" charset="-78"/>
              <a:ea typeface="+mn-ea"/>
              <a:cs typeface="Dubai" panose="020B0503030403030204" pitchFamily="34" charset="-78"/>
            </a:endParaRPr>
          </a:p>
          <a:p>
            <a:endParaRPr lang="en-AU" dirty="0"/>
          </a:p>
        </p:txBody>
      </p:sp>
      <p:sp>
        <p:nvSpPr>
          <p:cNvPr id="4" name="Slide Number Placeholder 3"/>
          <p:cNvSpPr>
            <a:spLocks noGrp="1"/>
          </p:cNvSpPr>
          <p:nvPr>
            <p:ph type="sldNum" sz="quarter" idx="5"/>
          </p:nvPr>
        </p:nvSpPr>
        <p:spPr/>
        <p:txBody>
          <a:bodyPr/>
          <a:lstStyle/>
          <a:p>
            <a:fld id="{C4C5F0EA-2985-4F6E-84E2-4623713770D7}" type="slidenum">
              <a:rPr lang="en-AU" smtClean="0"/>
              <a:t>3</a:t>
            </a:fld>
            <a:endParaRPr lang="en-AU"/>
          </a:p>
        </p:txBody>
      </p:sp>
    </p:spTree>
    <p:extLst>
      <p:ext uri="{BB962C8B-B14F-4D97-AF65-F5344CB8AC3E}">
        <p14:creationId xmlns:p14="http://schemas.microsoft.com/office/powerpoint/2010/main" val="103905958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r" defTabSz="910651" rtl="1">
              <a:defRPr/>
            </a:pPr>
            <a:r>
              <a:rPr lang="fa-IR" sz="1200" b="1" i="0" u="none" strike="noStrike" dirty="0">
                <a:highlight>
                  <a:srgbClr val="000000">
                    <a:alpha val="0"/>
                  </a:srgbClr>
                </a:highlight>
                <a:latin typeface="Calibri"/>
              </a:rPr>
              <a:t>اگر شما فکر می‌کنید که عفونت دارید، باید آزمایش بدهید. </a:t>
            </a:r>
          </a:p>
          <a:p>
            <a:pPr algn="r" defTabSz="910651" rtl="1">
              <a:defRPr/>
            </a:pPr>
            <a:r>
              <a:rPr lang="fa-IR" sz="1200" b="0" i="0" u="none" strike="noStrike" dirty="0">
                <a:highlight>
                  <a:srgbClr val="000000">
                    <a:alpha val="0"/>
                  </a:srgbClr>
                </a:highlight>
                <a:latin typeface="Calibri"/>
              </a:rPr>
              <a:t>آزمایش‌های اچ‌آی‌وی (HIV)، هپاتیت و عفونت‌های مقاربتی (STI) ساده، رایگان و بی‌خطرند. </a:t>
            </a:r>
          </a:p>
          <a:p>
            <a:pPr algn="r" defTabSz="910651" rtl="1">
              <a:defRPr/>
            </a:pPr>
            <a:r>
              <a:rPr lang="fa-IR" sz="1200" b="0" i="0" u="none" strike="noStrike" dirty="0">
                <a:highlight>
                  <a:srgbClr val="000000">
                    <a:alpha val="0"/>
                  </a:srgbClr>
                </a:highlight>
                <a:latin typeface="Calibri"/>
              </a:rPr>
              <a:t>اگر آزمایش نشان داد که شما عفونتی دارید، می‌توانید بلافاصله درمان را شروع کنید. این به شما کمک می‌کند زودتر بهبود یابید و از انتقال عفونت به فرد دیگر جلوگیری کنید.</a:t>
            </a:r>
          </a:p>
          <a:p>
            <a:pPr algn="r"/>
            <a:endParaRPr lang="en-AU" b="1" dirty="0"/>
          </a:p>
          <a:p>
            <a:pPr algn="r" rtl="1"/>
            <a:r>
              <a:rPr lang="fa-IR" sz="1200" b="1" i="0" u="none" strike="noStrike" dirty="0">
                <a:highlight>
                  <a:srgbClr val="000000">
                    <a:alpha val="0"/>
                  </a:srgbClr>
                </a:highlight>
                <a:latin typeface="Calibri"/>
              </a:rPr>
              <a:t>برای انجام آزمایش عفونت‌های مقاربتی (STI) به کجا بروم؟*</a:t>
            </a:r>
            <a:endParaRPr lang="en-AU" dirty="0"/>
          </a:p>
          <a:p>
            <a:pPr lvl="0" algn="r" rtl="1"/>
            <a:r>
              <a:rPr lang="fa-IR" sz="1200" b="0" i="0" u="none" strike="noStrike" dirty="0">
                <a:highlight>
                  <a:srgbClr val="000000">
                    <a:alpha val="0"/>
                  </a:srgbClr>
                </a:highlight>
                <a:latin typeface="Calibri"/>
              </a:rPr>
              <a:t>آزمایش عفونت‌های مقاربتی (STI) رامی‌توانید در این مکان‌ها انجام دهید: </a:t>
            </a:r>
          </a:p>
          <a:p>
            <a:pPr marL="170747" indent="-170747" algn="r" rtl="1">
              <a:buFont typeface="Arial" panose="020B0604020202020204" pitchFamily="34" charset="0"/>
              <a:buChar char="•"/>
            </a:pPr>
            <a:r>
              <a:rPr lang="fa-IR" sz="1200" b="0" i="0" u="none" strike="noStrike" dirty="0">
                <a:highlight>
                  <a:srgbClr val="000000">
                    <a:alpha val="0"/>
                  </a:srgbClr>
                </a:highlight>
                <a:latin typeface="Calibri"/>
              </a:rPr>
              <a:t>کلینیک پزشکی محلی شما</a:t>
            </a:r>
          </a:p>
          <a:p>
            <a:pPr marL="170747" indent="-170747" algn="r" rtl="1">
              <a:buFont typeface="Arial" panose="020B0604020202020204" pitchFamily="34" charset="0"/>
              <a:buChar char="•"/>
            </a:pPr>
            <a:r>
              <a:rPr lang="fa-IR" sz="1200" b="0" i="0" u="none" strike="noStrike" dirty="0">
                <a:highlight>
                  <a:srgbClr val="000000">
                    <a:alpha val="0"/>
                  </a:srgbClr>
                </a:highlight>
                <a:latin typeface="Calibri"/>
              </a:rPr>
              <a:t>مرکز محلی سلامت جامعه </a:t>
            </a:r>
          </a:p>
          <a:p>
            <a:pPr marL="170747" indent="-170747" algn="r" rtl="1">
              <a:buFont typeface="Arial" panose="020B0604020202020204" pitchFamily="34" charset="0"/>
              <a:buChar char="•"/>
            </a:pPr>
            <a:r>
              <a:rPr lang="fa-IR" sz="1200" b="0" i="0" u="none" strike="noStrike" dirty="0">
                <a:highlight>
                  <a:srgbClr val="000000">
                    <a:alpha val="0"/>
                  </a:srgbClr>
                </a:highlight>
                <a:latin typeface="Calibri"/>
              </a:rPr>
              <a:t>کلینیک سلامت جنسی</a:t>
            </a:r>
          </a:p>
          <a:p>
            <a:pPr marL="170747" indent="-170747" algn="r" rtl="1">
              <a:buFont typeface="Arial" panose="020B0604020202020204" pitchFamily="34" charset="0"/>
              <a:buChar char="•"/>
            </a:pPr>
            <a:r>
              <a:rPr lang="fa-IR" sz="1200" b="0" i="0" u="none" strike="noStrike" dirty="0">
                <a:highlight>
                  <a:srgbClr val="000000">
                    <a:alpha val="0"/>
                  </a:srgbClr>
                </a:highlight>
                <a:latin typeface="Calibri"/>
              </a:rPr>
              <a:t>کلینیک تنظیم خانواده </a:t>
            </a:r>
          </a:p>
          <a:p>
            <a:pPr algn="r"/>
            <a:endParaRPr lang="en-AU" dirty="0"/>
          </a:p>
          <a:p>
            <a:pPr algn="r" rtl="1"/>
            <a:r>
              <a:rPr lang="fa-IR" sz="1200" b="1" i="0" u="none" strike="noStrike" dirty="0">
                <a:highlight>
                  <a:srgbClr val="000000">
                    <a:alpha val="0"/>
                  </a:srgbClr>
                </a:highlight>
                <a:latin typeface="Calibri"/>
              </a:rPr>
              <a:t>اگر خجالت بکشم چه؟</a:t>
            </a:r>
          </a:p>
          <a:p>
            <a:pPr algn="r" defTabSz="910651" rtl="1">
              <a:defRPr/>
            </a:pPr>
            <a:r>
              <a:rPr lang="fa-IR" sz="1200" b="0" i="0" u="none" strike="noStrike" dirty="0">
                <a:highlight>
                  <a:srgbClr val="000000">
                    <a:alpha val="0"/>
                  </a:srgbClr>
                </a:highlight>
                <a:latin typeface="Calibri"/>
              </a:rPr>
              <a:t>اگر از انجام آزمایش عفونت‌های مقاربتی (STI) خجالت می‌کشید، به خاطر داشته باشید که پزشکان و پرستاران:</a:t>
            </a:r>
          </a:p>
          <a:p>
            <a:pPr marL="169200" indent="-169200" algn="r" defTabSz="910651" rtl="1">
              <a:buFont typeface="Arial" panose="020B0604020202020204" pitchFamily="34" charset="0"/>
              <a:buChar char="•"/>
              <a:defRPr/>
            </a:pPr>
            <a:r>
              <a:rPr lang="fa-IR" sz="1200" b="0" i="0" u="none" strike="noStrike" dirty="0">
                <a:highlight>
                  <a:srgbClr val="000000">
                    <a:alpha val="0"/>
                  </a:srgbClr>
                </a:highlight>
                <a:latin typeface="Calibri"/>
              </a:rPr>
              <a:t>شما را قضاوت نمی‌کنند.</a:t>
            </a:r>
          </a:p>
          <a:p>
            <a:pPr marL="169200" indent="-169200" algn="r" defTabSz="910651" rtl="1">
              <a:buFont typeface="Arial" panose="020B0604020202020204" pitchFamily="34" charset="0"/>
              <a:buChar char="•"/>
              <a:defRPr/>
            </a:pPr>
            <a:r>
              <a:rPr lang="fa-IR" sz="1200" b="0" i="0" u="none" strike="noStrike" dirty="0">
                <a:highlight>
                  <a:srgbClr val="000000">
                    <a:alpha val="0"/>
                  </a:srgbClr>
                </a:highlight>
                <a:latin typeface="Calibri"/>
              </a:rPr>
              <a:t>آزمایش‌ها را هر روز انجام می‌دهند و وظیفه آن‌ها مراقبت از شماست. </a:t>
            </a:r>
          </a:p>
          <a:p>
            <a:pPr marL="169200" indent="-169200" algn="r" rtl="1">
              <a:buFont typeface="Arial" panose="020B0604020202020204" pitchFamily="34" charset="0"/>
              <a:buChar char="•"/>
            </a:pPr>
            <a:r>
              <a:rPr lang="fa-IR" sz="1200" b="1" i="0" u="none" strike="noStrike" dirty="0">
                <a:highlight>
                  <a:srgbClr val="000000">
                    <a:alpha val="0"/>
                  </a:srgbClr>
                </a:highlight>
                <a:latin typeface="Calibri"/>
              </a:rPr>
              <a:t>اطلاعات شما را با هیچ‌کس به اشتراک نخواهند گذاشت</a:t>
            </a:r>
            <a:r>
              <a:rPr lang="fa-IR" sz="1200" b="0" i="0" u="none" strike="noStrike" dirty="0">
                <a:highlight>
                  <a:srgbClr val="000000">
                    <a:alpha val="0"/>
                  </a:srgbClr>
                </a:highlight>
                <a:latin typeface="Calibri"/>
              </a:rPr>
              <a:t>.</a:t>
            </a:r>
          </a:p>
          <a:p>
            <a:pPr algn="r" rtl="1"/>
            <a:r>
              <a:rPr lang="fa-IR" sz="1200" b="0" i="0" u="none" strike="noStrike" dirty="0">
                <a:highlight>
                  <a:srgbClr val="000000">
                    <a:alpha val="0"/>
                  </a:srgbClr>
                </a:highlight>
                <a:latin typeface="Calibri"/>
              </a:rPr>
              <a:t>اگر نگران حریم خصوصی خود هستید، می‌توانید به جای ملاقات با پزشک یا پرستار همیشگی خود به کلینیک دیگری بروید.</a:t>
            </a:r>
          </a:p>
          <a:p>
            <a:pPr lvl="0" algn="r"/>
            <a:endParaRPr lang="en-AU" dirty="0"/>
          </a:p>
          <a:p>
            <a:pPr algn="r" defTabSz="910651" rtl="1">
              <a:defRPr/>
            </a:pPr>
            <a:r>
              <a:rPr lang="fa-IR" sz="1200" b="1" i="0" u="none" strike="noStrike" dirty="0">
                <a:highlight>
                  <a:srgbClr val="000000">
                    <a:alpha val="0"/>
                  </a:srgbClr>
                </a:highlight>
                <a:latin typeface="Calibri"/>
              </a:rPr>
              <a:t>کلامیدیا</a:t>
            </a:r>
          </a:p>
          <a:p>
            <a:pPr algn="r" defTabSz="910651" rtl="1">
              <a:defRPr/>
            </a:pPr>
            <a:r>
              <a:rPr lang="fa-IR" sz="1200" b="0" i="0" u="none" strike="noStrike" dirty="0">
                <a:highlight>
                  <a:srgbClr val="000000">
                    <a:alpha val="0"/>
                  </a:srgbClr>
                </a:highlight>
                <a:latin typeface="Calibri"/>
              </a:rPr>
              <a:t>زنان زیر ۳۰ سال که رابطه جنسی دارند باید </a:t>
            </a:r>
            <a:r>
              <a:rPr lang="fa-IR" sz="1200" b="1" i="0" u="none" strike="noStrike" dirty="0">
                <a:highlight>
                  <a:srgbClr val="000000">
                    <a:alpha val="0"/>
                  </a:srgbClr>
                </a:highlight>
                <a:latin typeface="Calibri"/>
              </a:rPr>
              <a:t>هر سال</a:t>
            </a:r>
            <a:r>
              <a:rPr lang="fa-IR" sz="1200" b="0" i="0" u="none" strike="noStrike" dirty="0">
                <a:highlight>
                  <a:srgbClr val="000000">
                    <a:alpha val="0"/>
                  </a:srgbClr>
                </a:highlight>
                <a:latin typeface="Calibri"/>
              </a:rPr>
              <a:t> آزمایش ادرار برای کلامیدیا را انجام دهند. </a:t>
            </a:r>
          </a:p>
          <a:p>
            <a:pPr algn="r" defTabSz="910651" rtl="1">
              <a:defRPr/>
            </a:pPr>
            <a:r>
              <a:rPr lang="fa-IR" sz="1200" b="0" i="0" u="none" strike="noStrike" dirty="0">
                <a:highlight>
                  <a:srgbClr val="000000">
                    <a:alpha val="0"/>
                  </a:srgbClr>
                </a:highlight>
                <a:latin typeface="Calibri"/>
              </a:rPr>
              <a:t>کلامیدیا می تواند باردار شدن را برای شما سخت کند. اکثر زنانی که کلامیدیا دارند هیچ علائمی ندارند، بنابراین نمی‌دانند که به آن مبتلا هستند. </a:t>
            </a:r>
          </a:p>
          <a:p>
            <a:pPr algn="r" defTabSz="910651">
              <a:defRPr/>
            </a:pPr>
            <a:endParaRPr lang="en-AU" dirty="0"/>
          </a:p>
          <a:p>
            <a:pPr lvl="0" algn="r" rtl="1"/>
            <a:r>
              <a:rPr lang="fa-IR" sz="1200" b="0" i="0" u="none" strike="noStrike" dirty="0">
                <a:highlight>
                  <a:srgbClr val="000000">
                    <a:alpha val="0"/>
                  </a:srgbClr>
                </a:highlight>
                <a:latin typeface="Calibri"/>
              </a:rPr>
              <a:t>*یادداشت برای برگزار کننده: مشخص کنید که مکان‌های محلی بررسی‌ سلامت جنسی کجا هستند.</a:t>
            </a:r>
          </a:p>
          <a:p>
            <a:endParaRPr lang="en-AU" dirty="0"/>
          </a:p>
        </p:txBody>
      </p:sp>
      <p:sp>
        <p:nvSpPr>
          <p:cNvPr id="4" name="Slide Number Placeholder 3"/>
          <p:cNvSpPr>
            <a:spLocks noGrp="1"/>
          </p:cNvSpPr>
          <p:nvPr>
            <p:ph type="sldNum" sz="quarter" idx="5"/>
          </p:nvPr>
        </p:nvSpPr>
        <p:spPr/>
        <p:txBody>
          <a:bodyPr/>
          <a:lstStyle/>
          <a:p>
            <a:fld id="{C4C5F0EA-2985-4F6E-84E2-4623713770D7}" type="slidenum">
              <a:rPr lang="en-AU" smtClean="0"/>
              <a:t>30</a:t>
            </a:fld>
            <a:endParaRPr lang="en-AU"/>
          </a:p>
        </p:txBody>
      </p:sp>
    </p:spTree>
    <p:extLst>
      <p:ext uri="{BB962C8B-B14F-4D97-AF65-F5344CB8AC3E}">
        <p14:creationId xmlns:p14="http://schemas.microsoft.com/office/powerpoint/2010/main" val="51460202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r" rtl="1"/>
            <a:r>
              <a:rPr lang="fa-IR" sz="1200" b="1" i="0" u="none" strike="noStrike" dirty="0">
                <a:highlight>
                  <a:srgbClr val="000000">
                    <a:alpha val="0"/>
                  </a:srgbClr>
                </a:highlight>
                <a:latin typeface="Calibri"/>
              </a:rPr>
              <a:t>چهار روش برای جلوگیری از ابتلا به عفونت‌های مقاربتی (STI):</a:t>
            </a:r>
            <a:endParaRPr lang="en-AU" dirty="0"/>
          </a:p>
          <a:p>
            <a:pPr marL="227663" indent="-227663" algn="r" rtl="1">
              <a:buFont typeface="+mj-lt"/>
              <a:buAutoNum type="arabicPeriod"/>
            </a:pPr>
            <a:r>
              <a:rPr lang="en-US" sz="1200" b="0" i="0" u="none" strike="noStrike" dirty="0">
                <a:highlight>
                  <a:srgbClr val="000000">
                    <a:alpha val="0"/>
                  </a:srgbClr>
                </a:highlight>
                <a:latin typeface="Calibri"/>
              </a:rPr>
              <a:t> </a:t>
            </a:r>
            <a:r>
              <a:rPr lang="fa-IR" sz="1200" b="1" i="0" u="none" strike="noStrike" dirty="0">
                <a:highlight>
                  <a:srgbClr val="000000">
                    <a:alpha val="0"/>
                  </a:srgbClr>
                </a:highlight>
                <a:latin typeface="Calibri"/>
              </a:rPr>
              <a:t>رابطه جنسی ایمن‌تری</a:t>
            </a:r>
            <a:r>
              <a:rPr lang="fa-IR" sz="1200" b="0" i="0" u="none" strike="noStrike" dirty="0">
                <a:highlight>
                  <a:srgbClr val="000000">
                    <a:alpha val="0"/>
                  </a:srgbClr>
                </a:highlight>
                <a:latin typeface="Calibri"/>
              </a:rPr>
              <a:t> داشته باشید - اجازه ندهید منی، خون یا مایعات واژن شریکتان وارد بدن شما شود. هر بار که رابطه</a:t>
            </a:r>
            <a:br>
              <a:rPr lang="en-US" sz="1200" b="0" i="0" u="none" strike="noStrike" dirty="0">
                <a:highlight>
                  <a:srgbClr val="000000">
                    <a:alpha val="0"/>
                  </a:srgbClr>
                </a:highlight>
                <a:latin typeface="Calibri"/>
              </a:rPr>
            </a:br>
            <a:r>
              <a:rPr lang="fa-IR" sz="1200" b="0" i="0" u="none" strike="noStrike" dirty="0">
                <a:highlight>
                  <a:srgbClr val="000000">
                    <a:alpha val="0"/>
                  </a:srgbClr>
                </a:highlight>
                <a:latin typeface="Calibri"/>
              </a:rPr>
              <a:t> جنسی دارید از کاندوم، کاندوم زنانه یا سد دندانی استفاده کنید، حتی اگر در دوران پریود (قاعدگی) خود هستید.</a:t>
            </a:r>
          </a:p>
          <a:p>
            <a:pPr marL="227663" marR="0" lvl="0" indent="-227663" algn="r" defTabSz="914400" rtl="1" eaLnBrk="1" fontAlgn="auto" latinLnBrk="0" hangingPunct="1">
              <a:lnSpc>
                <a:spcPct val="100000"/>
              </a:lnSpc>
              <a:spcBef>
                <a:spcPct val="0"/>
              </a:spcBef>
              <a:spcAft>
                <a:spcPct val="0"/>
              </a:spcAft>
              <a:buClrTx/>
              <a:buSzTx/>
              <a:buFont typeface="+mj-lt"/>
              <a:buAutoNum type="arabicPeriod"/>
              <a:defRPr/>
            </a:pPr>
            <a:r>
              <a:rPr lang="en-US" sz="1200" b="0" i="0" u="none" strike="noStrike" dirty="0">
                <a:highlight>
                  <a:srgbClr val="000000">
                    <a:alpha val="0"/>
                  </a:srgbClr>
                </a:highlight>
                <a:latin typeface="Calibri"/>
              </a:rPr>
              <a:t> </a:t>
            </a:r>
            <a:r>
              <a:rPr lang="fa-IR" sz="1200" b="0" i="0" u="none" strike="noStrike" dirty="0">
                <a:highlight>
                  <a:srgbClr val="000000">
                    <a:alpha val="0"/>
                  </a:srgbClr>
                </a:highlight>
                <a:latin typeface="Calibri"/>
              </a:rPr>
              <a:t>اگر رابطه جنسی دارید، همیشه به طور منظم بررسی سلامت جنسی را انجام دهید.</a:t>
            </a:r>
            <a:r>
              <a:rPr lang="fa-IR" sz="1200" b="1" i="0" u="none" strike="noStrike" dirty="0">
                <a:highlight>
                  <a:srgbClr val="000000">
                    <a:alpha val="0"/>
                  </a:srgbClr>
                </a:highlight>
                <a:latin typeface="Calibri"/>
              </a:rPr>
              <a:t> </a:t>
            </a:r>
            <a:endParaRPr lang="en-AU" dirty="0"/>
          </a:p>
          <a:p>
            <a:pPr marL="227663" indent="-227663" algn="r" rtl="1">
              <a:buFont typeface="+mj-lt"/>
              <a:buAutoNum type="arabicPeriod"/>
            </a:pPr>
            <a:r>
              <a:rPr lang="en-US" sz="1200" b="0" i="0" u="none" strike="noStrike" dirty="0">
                <a:highlight>
                  <a:srgbClr val="000000">
                    <a:alpha val="0"/>
                  </a:srgbClr>
                </a:highlight>
                <a:latin typeface="Calibri"/>
              </a:rPr>
              <a:t> </a:t>
            </a:r>
            <a:r>
              <a:rPr lang="fa-IR" sz="1200" b="0" i="0" u="none" strike="noStrike" dirty="0">
                <a:highlight>
                  <a:srgbClr val="000000">
                    <a:alpha val="0"/>
                  </a:srgbClr>
                </a:highlight>
                <a:latin typeface="Calibri"/>
              </a:rPr>
              <a:t>قبل از اینکه با فرد جدیدی رابطه جنسی برقرار کنید، بررسی سلامت جنسی خود را انجام دهید و از او نیز بخواهید که این کار را</a:t>
            </a:r>
            <a:br>
              <a:rPr lang="en-US" sz="1200" b="0" i="0" u="none" strike="noStrike" dirty="0">
                <a:highlight>
                  <a:srgbClr val="000000">
                    <a:alpha val="0"/>
                  </a:srgbClr>
                </a:highlight>
                <a:latin typeface="Calibri"/>
              </a:rPr>
            </a:br>
            <a:r>
              <a:rPr lang="fa-IR" sz="1200" b="0" i="0" u="none" strike="noStrike" dirty="0">
                <a:highlight>
                  <a:srgbClr val="000000">
                    <a:alpha val="0"/>
                  </a:srgbClr>
                </a:highlight>
                <a:latin typeface="Calibri"/>
              </a:rPr>
              <a:t> انجام دهد.</a:t>
            </a:r>
          </a:p>
          <a:p>
            <a:pPr marL="227663" marR="0" lvl="0" indent="-227663" algn="r" defTabSz="914400" rtl="1" eaLnBrk="1" fontAlgn="auto" latinLnBrk="0" hangingPunct="1">
              <a:lnSpc>
                <a:spcPct val="100000"/>
              </a:lnSpc>
              <a:spcBef>
                <a:spcPct val="0"/>
              </a:spcBef>
              <a:spcAft>
                <a:spcPct val="0"/>
              </a:spcAft>
              <a:buClrTx/>
              <a:buSzTx/>
              <a:buFont typeface="+mj-lt"/>
              <a:buAutoNum type="arabicPeriod"/>
              <a:defRPr/>
            </a:pPr>
            <a:r>
              <a:rPr lang="en-US" sz="1200" b="0" i="0" u="none" strike="noStrike" dirty="0">
                <a:highlight>
                  <a:srgbClr val="000000">
                    <a:alpha val="0"/>
                  </a:srgbClr>
                </a:highlight>
                <a:latin typeface="Calibri"/>
              </a:rPr>
              <a:t> </a:t>
            </a:r>
            <a:r>
              <a:rPr lang="fa-IR" sz="1200" b="0" i="0" u="none" strike="noStrike" dirty="0">
                <a:highlight>
                  <a:srgbClr val="000000">
                    <a:alpha val="0"/>
                  </a:srgbClr>
                </a:highlight>
                <a:latin typeface="Calibri"/>
              </a:rPr>
              <a:t>سرنگ و سوزن، تجهیزات خال‌کوبی، تیغ یا چیزهای دیگری که ممکن است خون شخص دیگری داشته باشد را به اشتراک</a:t>
            </a:r>
            <a:br>
              <a:rPr lang="en-US" sz="1200" b="0" i="0" u="none" strike="noStrike" dirty="0">
                <a:highlight>
                  <a:srgbClr val="000000">
                    <a:alpha val="0"/>
                  </a:srgbClr>
                </a:highlight>
                <a:latin typeface="Calibri"/>
              </a:rPr>
            </a:br>
            <a:r>
              <a:rPr lang="fa-IR" sz="1200" b="0" i="0" u="none" strike="noStrike" dirty="0">
                <a:highlight>
                  <a:srgbClr val="000000">
                    <a:alpha val="0"/>
                  </a:srgbClr>
                </a:highlight>
                <a:latin typeface="Calibri"/>
              </a:rPr>
              <a:t> نگذارید. </a:t>
            </a:r>
          </a:p>
          <a:p>
            <a:pPr marL="227663" indent="-227663" algn="r">
              <a:buFont typeface="+mj-lt"/>
              <a:buAutoNum type="arabicPeriod"/>
            </a:pPr>
            <a:endParaRPr lang="en-AU" dirty="0"/>
          </a:p>
          <a:p>
            <a:pPr marL="0" indent="0" algn="r">
              <a:buFont typeface="+mj-lt"/>
              <a:buNone/>
            </a:pPr>
            <a:endParaRPr lang="en-AU" dirty="0"/>
          </a:p>
          <a:p>
            <a:endParaRPr lang="en-AU" dirty="0"/>
          </a:p>
        </p:txBody>
      </p:sp>
      <p:sp>
        <p:nvSpPr>
          <p:cNvPr id="4" name="Slide Number Placeholder 3"/>
          <p:cNvSpPr>
            <a:spLocks noGrp="1"/>
          </p:cNvSpPr>
          <p:nvPr>
            <p:ph type="sldNum" sz="quarter" idx="5"/>
          </p:nvPr>
        </p:nvSpPr>
        <p:spPr/>
        <p:txBody>
          <a:bodyPr/>
          <a:lstStyle/>
          <a:p>
            <a:fld id="{C4C5F0EA-2985-4F6E-84E2-4623713770D7}" type="slidenum">
              <a:rPr lang="en-AU" smtClean="0"/>
              <a:t>31</a:t>
            </a:fld>
            <a:endParaRPr lang="en-AU"/>
          </a:p>
        </p:txBody>
      </p:sp>
    </p:spTree>
    <p:extLst>
      <p:ext uri="{BB962C8B-B14F-4D97-AF65-F5344CB8AC3E}">
        <p14:creationId xmlns:p14="http://schemas.microsoft.com/office/powerpoint/2010/main" val="23499317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r" defTabSz="910651" rtl="1">
              <a:defRPr/>
            </a:pPr>
            <a:r>
              <a:rPr lang="fa-IR" sz="1200" b="0" i="0" u="none" strike="noStrike" dirty="0">
                <a:highlight>
                  <a:srgbClr val="000000">
                    <a:alpha val="0"/>
                  </a:srgbClr>
                </a:highlight>
                <a:latin typeface="Calibri"/>
              </a:rPr>
              <a:t>اگر شما یا خانواده شما نیاز به مراجعه به پزشک دارید، فوراً یک وقت ملاقات بگیرید زیرا ممکن است چند روز طول بکشد تا پزشک بتواند شما را ببیند. </a:t>
            </a:r>
          </a:p>
          <a:p>
            <a:pPr algn="r" defTabSz="910651" rtl="1">
              <a:defRPr/>
            </a:pPr>
            <a:r>
              <a:rPr lang="fa-IR" sz="1200" b="0" i="0" u="none" strike="noStrike" dirty="0">
                <a:highlight>
                  <a:srgbClr val="000000">
                    <a:alpha val="0"/>
                  </a:srgbClr>
                </a:highlight>
                <a:latin typeface="Calibri"/>
              </a:rPr>
              <a:t>اگر اورژانسی است، به 000 تلفن بزنید. </a:t>
            </a:r>
          </a:p>
          <a:p>
            <a:pPr algn="r" defTabSz="910651">
              <a:defRPr/>
            </a:pPr>
            <a:endParaRPr lang="en-AU" dirty="0"/>
          </a:p>
          <a:p>
            <a:pPr algn="r" rtl="1"/>
            <a:r>
              <a:rPr lang="fa-IR" sz="1200" b="1" i="0" u="none" strike="noStrike" dirty="0">
                <a:highlight>
                  <a:srgbClr val="000000">
                    <a:alpha val="0"/>
                  </a:srgbClr>
                </a:highlight>
                <a:latin typeface="Calibri"/>
              </a:rPr>
              <a:t>چگونه یک وقت ملاقات بگیرم؟</a:t>
            </a:r>
          </a:p>
          <a:p>
            <a:pPr algn="r" rtl="1"/>
            <a:r>
              <a:rPr lang="fa-IR" sz="1200" b="0" i="0" u="none" strike="noStrike" dirty="0">
                <a:highlight>
                  <a:srgbClr val="000000">
                    <a:alpha val="0"/>
                  </a:srgbClr>
                </a:highlight>
                <a:latin typeface="Calibri"/>
              </a:rPr>
              <a:t>می‌توانید به روش های زیر از پزشک خود وقت ملاقات بگیرید:</a:t>
            </a:r>
          </a:p>
          <a:p>
            <a:pPr marL="170747" indent="-170747" algn="r" rtl="1">
              <a:buFont typeface="Arial" panose="020B0604020202020204" pitchFamily="34" charset="0"/>
              <a:buChar char="•"/>
            </a:pPr>
            <a:r>
              <a:rPr lang="fa-IR" sz="1200" b="0" i="0" u="none" strike="noStrike" dirty="0">
                <a:highlight>
                  <a:srgbClr val="000000">
                    <a:alpha val="0"/>
                  </a:srgbClr>
                </a:highlight>
                <a:latin typeface="Calibri"/>
              </a:rPr>
              <a:t>تلفن زدن به مرکز سلامت </a:t>
            </a:r>
          </a:p>
          <a:p>
            <a:pPr marL="170747" indent="-170747" algn="r" rtl="1">
              <a:buFont typeface="Arial" panose="020B0604020202020204" pitchFamily="34" charset="0"/>
              <a:buChar char="•"/>
            </a:pPr>
            <a:r>
              <a:rPr lang="fa-IR" sz="1200" b="0" i="0" u="none" strike="noStrike" dirty="0">
                <a:highlight>
                  <a:srgbClr val="000000">
                    <a:alpha val="0"/>
                  </a:srgbClr>
                </a:highlight>
                <a:latin typeface="Calibri"/>
              </a:rPr>
              <a:t>مراجعه حضوری به آن مرکز </a:t>
            </a:r>
          </a:p>
          <a:p>
            <a:pPr marL="170747" indent="-170747" algn="r" rtl="1">
              <a:buFont typeface="Arial" panose="020B0604020202020204" pitchFamily="34" charset="0"/>
              <a:buChar char="•"/>
            </a:pPr>
            <a:r>
              <a:rPr lang="fa-IR" sz="1200" b="0" i="0" u="none" strike="noStrike" dirty="0">
                <a:highlight>
                  <a:srgbClr val="000000">
                    <a:alpha val="0"/>
                  </a:srgbClr>
                </a:highlight>
                <a:latin typeface="Calibri"/>
              </a:rPr>
              <a:t>گرفتن وقت ملاقات اینترنتی در صورتی که مرکز دارای وب‌سایت باشد.</a:t>
            </a:r>
          </a:p>
          <a:p>
            <a:pPr algn="r" defTabSz="910651">
              <a:defRPr/>
            </a:pPr>
            <a:endParaRPr lang="en-AU" dirty="0"/>
          </a:p>
          <a:p>
            <a:pPr algn="r" defTabSz="910651" rtl="1">
              <a:defRPr/>
            </a:pPr>
            <a:r>
              <a:rPr lang="fa-IR" sz="1200" b="1" i="0" u="none" strike="noStrike" dirty="0">
                <a:highlight>
                  <a:srgbClr val="000000">
                    <a:alpha val="0"/>
                  </a:srgbClr>
                </a:highlight>
                <a:latin typeface="Calibri"/>
              </a:rPr>
              <a:t>هنگامی که وقت ملاقات می‌گیرید، می‌توانید:</a:t>
            </a:r>
          </a:p>
          <a:p>
            <a:pPr marL="170747" indent="-170747" algn="r" defTabSz="910651" rtl="1">
              <a:buFont typeface="Arial" panose="020B0604020202020204" pitchFamily="34" charset="0"/>
              <a:buChar char="•"/>
              <a:defRPr/>
            </a:pPr>
            <a:r>
              <a:rPr lang="fa-IR" sz="1200" b="0" i="0" u="none" strike="noStrike" dirty="0">
                <a:highlight>
                  <a:srgbClr val="000000">
                    <a:alpha val="0"/>
                  </a:srgbClr>
                </a:highlight>
                <a:latin typeface="Calibri"/>
              </a:rPr>
              <a:t>پزشک خانم درخواست کنید.</a:t>
            </a:r>
          </a:p>
          <a:p>
            <a:pPr marL="170747" marR="0" lvl="0" indent="-170747" algn="r" defTabSz="910651" rtl="1" eaLnBrk="1" fontAlgn="auto" latinLnBrk="0" hangingPunct="1">
              <a:lnSpc>
                <a:spcPct val="100000"/>
              </a:lnSpc>
              <a:spcBef>
                <a:spcPct val="0"/>
              </a:spcBef>
              <a:spcAft>
                <a:spcPct val="0"/>
              </a:spcAft>
              <a:buClrTx/>
              <a:buSzTx/>
              <a:buFont typeface="Arial" panose="020B0604020202020204" pitchFamily="34" charset="0"/>
              <a:buChar char="•"/>
              <a:defRPr/>
            </a:pPr>
            <a:r>
              <a:rPr lang="fa-IR" sz="1200" b="0" i="0" u="none" strike="noStrike" dirty="0">
                <a:highlight>
                  <a:srgbClr val="000000">
                    <a:alpha val="0"/>
                  </a:srgbClr>
                </a:highlight>
                <a:latin typeface="Calibri"/>
              </a:rPr>
              <a:t>مترجم شفاهی درخواست کنید- می‌توانید یک مترجم تلفنی، مترجم خانم یا مترجمی که در ایالت دیگری است را درخواست کنید. خدمات ترجمه کتبی و شفاهی</a:t>
            </a:r>
            <a:r>
              <a:rPr lang="en-US" sz="1200" b="0" i="0" u="none" strike="noStrike" dirty="0">
                <a:highlight>
                  <a:srgbClr val="000000">
                    <a:alpha val="0"/>
                  </a:srgbClr>
                </a:highlight>
                <a:latin typeface="Calibri"/>
              </a:rPr>
              <a:t> (</a:t>
            </a:r>
            <a:r>
              <a:rPr lang="fa-IR" sz="1200" b="0" i="0" u="none" strike="noStrike" dirty="0">
                <a:highlight>
                  <a:srgbClr val="000000">
                    <a:alpha val="0"/>
                  </a:srgbClr>
                </a:highlight>
                <a:latin typeface="Calibri"/>
              </a:rPr>
              <a:t>TIS National) 131 450</a:t>
            </a:r>
          </a:p>
          <a:p>
            <a:pPr marL="170747" marR="0" lvl="0" indent="-170747" algn="r" defTabSz="910651" rtl="1" eaLnBrk="1" fontAlgn="auto" latinLnBrk="0" hangingPunct="1">
              <a:lnSpc>
                <a:spcPct val="100000"/>
              </a:lnSpc>
              <a:spcBef>
                <a:spcPct val="0"/>
              </a:spcBef>
              <a:spcAft>
                <a:spcPct val="0"/>
              </a:spcAft>
              <a:buClrTx/>
              <a:buSzTx/>
              <a:buFont typeface="Arial" panose="020B0604020202020204" pitchFamily="34" charset="0"/>
              <a:buChar char="•"/>
              <a:defRPr/>
            </a:pPr>
            <a:r>
              <a:rPr lang="fa-IR" sz="1200" b="0" i="0" u="none" strike="noStrike" dirty="0">
                <a:highlight>
                  <a:srgbClr val="000000">
                    <a:alpha val="0"/>
                  </a:srgbClr>
                </a:highlight>
                <a:latin typeface="Calibri"/>
              </a:rPr>
              <a:t>اگر برای یک مشکل پزشکی جدی نیاز به توجه فوری دارید، یک قرار ملاقات فوری درخواست کنید.</a:t>
            </a:r>
          </a:p>
          <a:p>
            <a:pPr marL="170747" indent="-170747" algn="r" defTabSz="910651" rtl="1">
              <a:buFont typeface="Arial" panose="020B0604020202020204" pitchFamily="34" charset="0"/>
              <a:buChar char="•"/>
              <a:defRPr/>
            </a:pPr>
            <a:r>
              <a:rPr lang="fa-IR" sz="1200" b="0" i="0" u="none" strike="noStrike" dirty="0">
                <a:highlight>
                  <a:srgbClr val="000000">
                    <a:alpha val="0"/>
                  </a:srgbClr>
                </a:highlight>
                <a:latin typeface="Calibri"/>
              </a:rPr>
              <a:t>بپرسید چقدر باید برای آن قرار ملاقات بپردازید.</a:t>
            </a:r>
          </a:p>
          <a:p>
            <a:pPr marL="170747" indent="-170747" algn="r" defTabSz="910651" rtl="1">
              <a:buFont typeface="Arial" panose="020B0604020202020204" pitchFamily="34" charset="0"/>
              <a:buChar char="•"/>
              <a:defRPr/>
            </a:pPr>
            <a:r>
              <a:rPr lang="fa-IR" sz="1200" b="0" i="0" u="none" strike="noStrike" dirty="0">
                <a:highlight>
                  <a:srgbClr val="000000">
                    <a:alpha val="0"/>
                  </a:srgbClr>
                </a:highlight>
                <a:latin typeface="Calibri"/>
              </a:rPr>
              <a:t>یک وقت ملاقات کوتاه یا طولانی را انتخاب کنید:</a:t>
            </a:r>
          </a:p>
          <a:p>
            <a:pPr marL="468000" lvl="1" indent="-171450" algn="r" defTabSz="910651" rtl="1">
              <a:buFont typeface="Calibri" panose="020F0502020204030204" pitchFamily="34" charset="0"/>
              <a:buChar char="‒"/>
              <a:defRPr/>
            </a:pPr>
            <a:r>
              <a:rPr lang="fa-IR" sz="1200" b="0" i="0" u="none" strike="noStrike" dirty="0">
                <a:highlight>
                  <a:srgbClr val="000000">
                    <a:alpha val="0"/>
                  </a:srgbClr>
                </a:highlight>
                <a:latin typeface="Calibri"/>
              </a:rPr>
              <a:t>در صورت نیاز به نسخه جدید، یک وقت ملاقات کوتاه بخواهید. </a:t>
            </a:r>
          </a:p>
          <a:p>
            <a:pPr marL="468000" lvl="1" indent="-171450" algn="r" defTabSz="910651" rtl="1">
              <a:buFont typeface="Calibri" panose="020F0502020204030204" pitchFamily="34" charset="0"/>
              <a:buChar char="‒"/>
              <a:defRPr/>
            </a:pPr>
            <a:r>
              <a:rPr lang="fa-IR" sz="1200" b="0" i="0" u="none" strike="noStrike" dirty="0">
                <a:highlight>
                  <a:srgbClr val="000000">
                    <a:alpha val="0"/>
                  </a:srgbClr>
                </a:highlight>
                <a:latin typeface="Calibri"/>
              </a:rPr>
              <a:t>اگر چند مورد برای صحبت دارید، یک وقت ملاقات طولانی بخواهید. </a:t>
            </a:r>
          </a:p>
          <a:p>
            <a:pPr marL="170747" indent="-170747" algn="r" defTabSz="910651">
              <a:buFont typeface="Arial" panose="020B0604020202020204" pitchFamily="34" charset="0"/>
              <a:buChar char="•"/>
              <a:defRPr/>
            </a:pPr>
            <a:endParaRPr lang="en-AU" dirty="0"/>
          </a:p>
          <a:p>
            <a:pPr algn="r" defTabSz="910651" rtl="1">
              <a:defRPr/>
            </a:pPr>
            <a:r>
              <a:rPr lang="fa-IR" sz="1200" b="0" i="0" u="none" strike="noStrike" dirty="0">
                <a:highlight>
                  <a:srgbClr val="000000">
                    <a:alpha val="0"/>
                  </a:srgbClr>
                </a:highlight>
                <a:latin typeface="Calibri"/>
              </a:rPr>
              <a:t>برای هر یک از اعضای خانواده که نیاز به مراجعه به پزشک دارند باید یک وقت ملاقات جداگانه بگیرید. </a:t>
            </a:r>
          </a:p>
          <a:p>
            <a:endParaRPr lang="en-AU" dirty="0"/>
          </a:p>
        </p:txBody>
      </p:sp>
      <p:sp>
        <p:nvSpPr>
          <p:cNvPr id="4" name="Slide Number Placeholder 3"/>
          <p:cNvSpPr>
            <a:spLocks noGrp="1"/>
          </p:cNvSpPr>
          <p:nvPr>
            <p:ph type="sldNum" sz="quarter" idx="5"/>
          </p:nvPr>
        </p:nvSpPr>
        <p:spPr/>
        <p:txBody>
          <a:bodyPr/>
          <a:lstStyle/>
          <a:p>
            <a:fld id="{C4C5F0EA-2985-4F6E-84E2-4623713770D7}" type="slidenum">
              <a:rPr lang="en-AU" smtClean="0"/>
              <a:t>33</a:t>
            </a:fld>
            <a:endParaRPr lang="en-AU"/>
          </a:p>
        </p:txBody>
      </p:sp>
    </p:spTree>
    <p:extLst>
      <p:ext uri="{BB962C8B-B14F-4D97-AF65-F5344CB8AC3E}">
        <p14:creationId xmlns:p14="http://schemas.microsoft.com/office/powerpoint/2010/main" val="4512668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r" rtl="1"/>
            <a:r>
              <a:rPr lang="fa-IR" sz="1200" b="1" i="0" u="none" strike="noStrike" dirty="0">
                <a:highlight>
                  <a:srgbClr val="000000">
                    <a:alpha val="0"/>
                  </a:srgbClr>
                </a:highlight>
                <a:latin typeface="Calibri"/>
              </a:rPr>
              <a:t>اگر برای مراجعه به پزشک احساس راحتی نکنم چه؟</a:t>
            </a:r>
          </a:p>
          <a:p>
            <a:pPr algn="r" rtl="1"/>
            <a:r>
              <a:rPr lang="fa-IR" sz="1200" b="0" i="0" u="none" strike="noStrike" dirty="0">
                <a:highlight>
                  <a:srgbClr val="000000">
                    <a:alpha val="0"/>
                  </a:srgbClr>
                </a:highlight>
                <a:latin typeface="Calibri"/>
              </a:rPr>
              <a:t>کارهایی هستند که می‌توانید انجام دهید تا هنگام مراجعه به پزشک احساس راحتی و اعتماد به نفس بیشتری داشته باشید:</a:t>
            </a:r>
          </a:p>
          <a:p>
            <a:pPr marL="170747" indent="-170747" algn="r" rtl="1">
              <a:buFont typeface="Arial" panose="020B0604020202020204" pitchFamily="34" charset="0"/>
              <a:buChar char="•"/>
            </a:pPr>
            <a:r>
              <a:rPr lang="fa-IR" sz="1200" b="0" i="0" u="none" strike="noStrike" dirty="0">
                <a:highlight>
                  <a:srgbClr val="000000">
                    <a:alpha val="0"/>
                  </a:srgbClr>
                </a:highlight>
                <a:latin typeface="Calibri"/>
              </a:rPr>
              <a:t>می‌توانید</a:t>
            </a:r>
            <a:r>
              <a:rPr lang="fa-IR" sz="1200" b="1" i="0" u="none" strike="noStrike" dirty="0">
                <a:highlight>
                  <a:srgbClr val="000000">
                    <a:alpha val="0"/>
                  </a:srgbClr>
                </a:highlight>
                <a:latin typeface="Calibri"/>
              </a:rPr>
              <a:t> پزشک </a:t>
            </a:r>
            <a:r>
              <a:rPr lang="fa-IR" sz="1200" b="0" i="0" u="none" strike="noStrike" dirty="0">
                <a:highlight>
                  <a:srgbClr val="000000">
                    <a:alpha val="0"/>
                  </a:srgbClr>
                </a:highlight>
                <a:latin typeface="Calibri"/>
              </a:rPr>
              <a:t>یا پرستار</a:t>
            </a:r>
            <a:r>
              <a:rPr lang="fa-IR" sz="1200" b="1" i="0" u="none" strike="noStrike" dirty="0">
                <a:highlight>
                  <a:srgbClr val="000000">
                    <a:alpha val="0"/>
                  </a:srgbClr>
                </a:highlight>
                <a:latin typeface="Calibri"/>
              </a:rPr>
              <a:t> خانم درخواست کنید.</a:t>
            </a:r>
          </a:p>
          <a:p>
            <a:pPr marL="170747" marR="0" lvl="0" indent="-170747" algn="r" defTabSz="914400" rtl="1" eaLnBrk="1" fontAlgn="auto" latinLnBrk="0" hangingPunct="1">
              <a:lnSpc>
                <a:spcPct val="100000"/>
              </a:lnSpc>
              <a:spcBef>
                <a:spcPct val="0"/>
              </a:spcBef>
              <a:spcAft>
                <a:spcPct val="0"/>
              </a:spcAft>
              <a:buClrTx/>
              <a:buSzTx/>
              <a:buFont typeface="Arial" panose="020B0604020202020204" pitchFamily="34" charset="0"/>
              <a:buChar char="•"/>
              <a:defRPr/>
            </a:pPr>
            <a:r>
              <a:rPr lang="fa-IR" sz="1200" b="0" i="0" u="none" strike="noStrike" dirty="0">
                <a:highlight>
                  <a:srgbClr val="000000">
                    <a:alpha val="0"/>
                  </a:srgbClr>
                </a:highlight>
                <a:latin typeface="Calibri"/>
              </a:rPr>
              <a:t>می‌توانید از خدمات</a:t>
            </a:r>
            <a:r>
              <a:rPr lang="fa-IR" sz="1200" b="1" i="0" u="none" strike="noStrike" dirty="0">
                <a:highlight>
                  <a:srgbClr val="000000">
                    <a:alpha val="0"/>
                  </a:srgbClr>
                </a:highlight>
                <a:latin typeface="Calibri"/>
              </a:rPr>
              <a:t> مترجم شفاهی</a:t>
            </a:r>
            <a:r>
              <a:rPr lang="fa-IR" sz="1200" b="0" i="0" u="none" strike="noStrike" dirty="0">
                <a:highlight>
                  <a:srgbClr val="000000">
                    <a:alpha val="0"/>
                  </a:srgbClr>
                </a:highlight>
                <a:latin typeface="Calibri"/>
              </a:rPr>
              <a:t>استفاده کنید- مترجم‌ها نمی‌توانند آنچه در ملاقاتتان می‌گویید را با دیگران درمیان بگذارند.</a:t>
            </a:r>
          </a:p>
          <a:p>
            <a:pPr marL="170747" marR="0" lvl="0" indent="-170747" algn="r" defTabSz="914400" rtl="1" eaLnBrk="1" fontAlgn="auto" latinLnBrk="0" hangingPunct="1">
              <a:lnSpc>
                <a:spcPct val="100000"/>
              </a:lnSpc>
              <a:spcBef>
                <a:spcPct val="0"/>
              </a:spcBef>
              <a:spcAft>
                <a:spcPct val="0"/>
              </a:spcAft>
              <a:buClrTx/>
              <a:buSzTx/>
              <a:buFont typeface="Arial" panose="020B0604020202020204" pitchFamily="34" charset="0"/>
              <a:buChar char="•"/>
              <a:defRPr/>
            </a:pPr>
            <a:r>
              <a:rPr lang="fa-IR" sz="1200" b="0" i="0" u="none" strike="noStrike" dirty="0">
                <a:highlight>
                  <a:srgbClr val="000000">
                    <a:alpha val="0"/>
                  </a:srgbClr>
                </a:highlight>
                <a:latin typeface="Calibri"/>
              </a:rPr>
              <a:t>می‌توانید </a:t>
            </a:r>
            <a:r>
              <a:rPr lang="fa-IR" sz="1200" b="1" i="0" u="none" strike="noStrike" dirty="0">
                <a:highlight>
                  <a:srgbClr val="000000">
                    <a:alpha val="0"/>
                  </a:srgbClr>
                </a:highlight>
                <a:latin typeface="Calibri"/>
              </a:rPr>
              <a:t>یک عضو خانواده، دوست</a:t>
            </a:r>
            <a:r>
              <a:rPr lang="fa-IR" sz="1200" b="0" i="0" u="none" strike="noStrike" dirty="0">
                <a:highlight>
                  <a:srgbClr val="000000">
                    <a:alpha val="0"/>
                  </a:srgbClr>
                </a:highlight>
                <a:latin typeface="Calibri"/>
              </a:rPr>
              <a:t> یا مددکار را همراه خود ببرید، اما آن‌ها نباید برای شما ترجمه کنند.</a:t>
            </a:r>
          </a:p>
          <a:p>
            <a:pPr marL="170747" indent="-170747" algn="r" rtl="1">
              <a:buFont typeface="Arial" panose="020B0604020202020204" pitchFamily="34" charset="0"/>
              <a:buChar char="•"/>
            </a:pPr>
            <a:r>
              <a:rPr lang="fa-IR" sz="1200" b="0" i="0" u="none" strike="noStrike" dirty="0">
                <a:highlight>
                  <a:srgbClr val="000000">
                    <a:alpha val="0"/>
                  </a:srgbClr>
                </a:highlight>
                <a:latin typeface="Calibri"/>
              </a:rPr>
              <a:t>شما می‌توانید</a:t>
            </a:r>
            <a:r>
              <a:rPr lang="fa-IR" sz="1200" b="1" i="0" u="none" strike="noStrike" dirty="0">
                <a:highlight>
                  <a:srgbClr val="000000">
                    <a:alpha val="0"/>
                  </a:srgbClr>
                </a:highlight>
                <a:latin typeface="Calibri"/>
              </a:rPr>
              <a:t> قبل از رفتن برای </a:t>
            </a:r>
            <a:r>
              <a:rPr lang="fa-IR" sz="1200" b="0" i="0" u="none" strike="noStrike" dirty="0">
                <a:highlight>
                  <a:srgbClr val="000000">
                    <a:alpha val="0"/>
                  </a:srgbClr>
                </a:highlight>
                <a:latin typeface="Calibri"/>
              </a:rPr>
              <a:t>قرار ملاقات خود، آماده شوید.</a:t>
            </a:r>
          </a:p>
          <a:p>
            <a:pPr algn="r"/>
            <a:endParaRPr lang="en-AU" dirty="0"/>
          </a:p>
          <a:p>
            <a:pPr algn="r" rtl="1"/>
            <a:r>
              <a:rPr lang="fa-IR" sz="1200" b="0" i="0" u="none" strike="noStrike" dirty="0">
                <a:highlight>
                  <a:srgbClr val="000000">
                    <a:alpha val="0"/>
                  </a:srgbClr>
                </a:highlight>
                <a:latin typeface="Calibri"/>
              </a:rPr>
              <a:t>اگر انگلیسی زبان اول شما نیست، کلینیک می‌تواند مترجم شفاهی هماهنگ کند. با خدمات ترجمه کتبی و شفاهی (TIS National) به شماره 450 131 تماس بگیرید.</a:t>
            </a:r>
          </a:p>
          <a:p>
            <a:pPr algn="r"/>
            <a:endParaRPr lang="en-AU" dirty="0"/>
          </a:p>
          <a:p>
            <a:endParaRPr lang="en-AU" dirty="0"/>
          </a:p>
        </p:txBody>
      </p:sp>
      <p:sp>
        <p:nvSpPr>
          <p:cNvPr id="4" name="Slide Number Placeholder 3"/>
          <p:cNvSpPr>
            <a:spLocks noGrp="1"/>
          </p:cNvSpPr>
          <p:nvPr>
            <p:ph type="sldNum" sz="quarter" idx="5"/>
          </p:nvPr>
        </p:nvSpPr>
        <p:spPr/>
        <p:txBody>
          <a:bodyPr/>
          <a:lstStyle/>
          <a:p>
            <a:fld id="{C4C5F0EA-2985-4F6E-84E2-4623713770D7}" type="slidenum">
              <a:rPr lang="en-AU" smtClean="0"/>
              <a:t>34</a:t>
            </a:fld>
            <a:endParaRPr lang="en-AU"/>
          </a:p>
        </p:txBody>
      </p:sp>
    </p:spTree>
    <p:extLst>
      <p:ext uri="{BB962C8B-B14F-4D97-AF65-F5344CB8AC3E}">
        <p14:creationId xmlns:p14="http://schemas.microsoft.com/office/powerpoint/2010/main" val="409439920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r" rtl="1"/>
            <a:r>
              <a:rPr lang="fa-IR" sz="1200" b="1" i="0" u="none" strike="noStrike" dirty="0">
                <a:highlight>
                  <a:srgbClr val="000000">
                    <a:alpha val="0"/>
                  </a:srgbClr>
                </a:highlight>
                <a:latin typeface="Calibri"/>
              </a:rPr>
              <a:t>چگونه می‌توانم برای وقت ملاقات خود آماده شوم؟ </a:t>
            </a:r>
          </a:p>
          <a:p>
            <a:pPr algn="r" rtl="1"/>
            <a:r>
              <a:rPr lang="fa-IR" sz="1200" b="0" i="0" u="none" strike="noStrike" dirty="0">
                <a:highlight>
                  <a:srgbClr val="000000">
                    <a:alpha val="0"/>
                  </a:srgbClr>
                </a:highlight>
                <a:latin typeface="Calibri"/>
              </a:rPr>
              <a:t>برای آماده شدن برای ملاقات با پزشک، این موارد را یادداشت کنید: </a:t>
            </a:r>
          </a:p>
          <a:p>
            <a:pPr marL="169200" indent="-169200" algn="r" rtl="1">
              <a:buFont typeface="Arial" panose="020B0604020202020204" pitchFamily="34" charset="0"/>
              <a:buChar char="•"/>
            </a:pPr>
            <a:r>
              <a:rPr lang="fa-IR" sz="1200" b="0" i="0" u="none" strike="noStrike" dirty="0">
                <a:highlight>
                  <a:srgbClr val="000000">
                    <a:alpha val="0"/>
                  </a:srgbClr>
                </a:highlight>
                <a:latin typeface="Calibri"/>
              </a:rPr>
              <a:t>لیستی از آنچه که می‌خواهید در مورد آن‌ها صحبت کنید.</a:t>
            </a:r>
          </a:p>
          <a:p>
            <a:pPr marL="169200" indent="-169200" algn="r" rtl="1">
              <a:buFont typeface="Arial" panose="020B0604020202020204" pitchFamily="34" charset="0"/>
              <a:buChar char="•"/>
            </a:pPr>
            <a:r>
              <a:rPr lang="fa-IR" sz="1200" b="0" i="0" u="none" strike="noStrike" dirty="0">
                <a:highlight>
                  <a:srgbClr val="000000">
                    <a:alpha val="0"/>
                  </a:srgbClr>
                </a:highlight>
                <a:latin typeface="Calibri"/>
              </a:rPr>
              <a:t>هر نشانه‌ای از بیماری که دارید؛ چه زمانی شروع شدند، چه مدت ادامه دارند، چند بار اتفاق می‌افتند.</a:t>
            </a:r>
          </a:p>
          <a:p>
            <a:pPr marL="169200" indent="-169200" algn="r" rtl="1">
              <a:buFont typeface="Arial" panose="020B0604020202020204" pitchFamily="34" charset="0"/>
              <a:buChar char="•"/>
            </a:pPr>
            <a:r>
              <a:rPr lang="fa-IR" sz="1200" b="0" i="0" u="none" strike="noStrike" dirty="0">
                <a:highlight>
                  <a:srgbClr val="000000">
                    <a:alpha val="0"/>
                  </a:srgbClr>
                </a:highlight>
                <a:latin typeface="Calibri"/>
              </a:rPr>
              <a:t>تمام داروها، ویتامین‌ها و داروهای گیاهی که مصرف می‌کنید.</a:t>
            </a:r>
            <a:endParaRPr lang="en-AU" strike="sngStrike" dirty="0"/>
          </a:p>
          <a:p>
            <a:pPr marL="169200" indent="-169200" algn="r" rtl="1">
              <a:buFont typeface="Arial" panose="020B0604020202020204" pitchFamily="34" charset="0"/>
              <a:buChar char="•"/>
            </a:pPr>
            <a:r>
              <a:rPr lang="fa-IR" sz="1200" b="0" i="0" u="none" strike="noStrike" dirty="0">
                <a:highlight>
                  <a:srgbClr val="000000">
                    <a:alpha val="0"/>
                  </a:srgbClr>
                </a:highlight>
                <a:latin typeface="Calibri"/>
              </a:rPr>
              <a:t>هر دارویی که نمی‌توانید مصرف کنید مانند آسپرین و پنی‌سیلین </a:t>
            </a:r>
          </a:p>
          <a:p>
            <a:pPr marL="169200" indent="-169200" algn="r" rtl="1">
              <a:buFont typeface="Arial" panose="020B0604020202020204" pitchFamily="34" charset="0"/>
              <a:buChar char="•"/>
            </a:pPr>
            <a:r>
              <a:rPr lang="fa-IR" sz="1200" b="0" i="0" u="none" strike="noStrike" dirty="0">
                <a:highlight>
                  <a:srgbClr val="000000">
                    <a:alpha val="0"/>
                  </a:srgbClr>
                </a:highlight>
                <a:latin typeface="Calibri"/>
              </a:rPr>
              <a:t>هر گونه بیماری جدی که شما یا سایر اعضای خانواده‌تان داشته‌اید.</a:t>
            </a:r>
          </a:p>
          <a:p>
            <a:pPr algn="r"/>
            <a:endParaRPr lang="en-AU" dirty="0"/>
          </a:p>
          <a:p>
            <a:pPr algn="r" rtl="1"/>
            <a:r>
              <a:rPr lang="fa-IR" sz="1200" b="1" i="0" u="none" strike="noStrike" dirty="0">
                <a:highlight>
                  <a:srgbClr val="000000">
                    <a:alpha val="0"/>
                  </a:srgbClr>
                </a:highlight>
                <a:latin typeface="Calibri"/>
              </a:rPr>
              <a:t>به خاطر بسپارید که این اقلام را بیاورید:</a:t>
            </a:r>
          </a:p>
          <a:p>
            <a:pPr marL="170747" indent="-170747" algn="r" defTabSz="910651" rtl="1">
              <a:buFont typeface="Arial" panose="020B0604020202020204" pitchFamily="34" charset="0"/>
              <a:buChar char="•"/>
              <a:defRPr/>
            </a:pPr>
            <a:r>
              <a:rPr lang="fa-IR" sz="1200" b="0" i="0" u="none" strike="noStrike" dirty="0">
                <a:highlight>
                  <a:srgbClr val="000000">
                    <a:alpha val="0"/>
                  </a:srgbClr>
                </a:highlight>
                <a:latin typeface="Calibri"/>
              </a:rPr>
              <a:t>کارت مدیکر و کارت مراقبت سلامت/امتیاز اگر دارید</a:t>
            </a:r>
          </a:p>
          <a:p>
            <a:pPr marL="170747" indent="-170747" algn="r" rtl="1">
              <a:buFont typeface="Arial" panose="020B0604020202020204" pitchFamily="34" charset="0"/>
              <a:buChar char="•"/>
            </a:pPr>
            <a:r>
              <a:rPr lang="fa-IR" sz="1200" b="0" i="0" u="none" strike="noStrike" dirty="0">
                <a:highlight>
                  <a:srgbClr val="000000">
                    <a:alpha val="0"/>
                  </a:srgbClr>
                </a:highlight>
                <a:latin typeface="Calibri"/>
              </a:rPr>
              <a:t>کپی یا نتایج هر آزمایشی که اخیرا انجام داده‌اید</a:t>
            </a:r>
          </a:p>
          <a:p>
            <a:pPr marL="170747" indent="-170747" algn="r" rtl="1">
              <a:buFont typeface="Arial" panose="020B0604020202020204" pitchFamily="34" charset="0"/>
              <a:buChar char="•"/>
            </a:pPr>
            <a:r>
              <a:rPr lang="fa-IR" sz="1200" b="0" i="0" u="none" strike="noStrike" dirty="0">
                <a:highlight>
                  <a:srgbClr val="000000">
                    <a:alpha val="0"/>
                  </a:srgbClr>
                </a:highlight>
                <a:latin typeface="Calibri"/>
              </a:rPr>
              <a:t>یادداشت‌هایتان </a:t>
            </a:r>
          </a:p>
          <a:p>
            <a:pPr marL="170747" indent="-170747" algn="r" rtl="1">
              <a:buFont typeface="Arial" panose="020B0604020202020204" pitchFamily="34" charset="0"/>
              <a:buChar char="•"/>
            </a:pPr>
            <a:r>
              <a:rPr lang="fa-IR" sz="1200" b="0" i="0" u="none" strike="noStrike" dirty="0">
                <a:highlight>
                  <a:srgbClr val="000000">
                    <a:alpha val="0"/>
                  </a:srgbClr>
                </a:highlight>
                <a:latin typeface="Calibri"/>
              </a:rPr>
              <a:t>فردی که در صورت نیاز شما را حمایت کند.</a:t>
            </a:r>
          </a:p>
          <a:p>
            <a:pPr algn="r"/>
            <a:endParaRPr lang="en-AU" dirty="0"/>
          </a:p>
          <a:p>
            <a:endParaRPr lang="en-AU" dirty="0"/>
          </a:p>
        </p:txBody>
      </p:sp>
      <p:sp>
        <p:nvSpPr>
          <p:cNvPr id="4" name="Slide Number Placeholder 3"/>
          <p:cNvSpPr>
            <a:spLocks noGrp="1"/>
          </p:cNvSpPr>
          <p:nvPr>
            <p:ph type="sldNum" sz="quarter" idx="5"/>
          </p:nvPr>
        </p:nvSpPr>
        <p:spPr/>
        <p:txBody>
          <a:bodyPr/>
          <a:lstStyle/>
          <a:p>
            <a:fld id="{C4C5F0EA-2985-4F6E-84E2-4623713770D7}" type="slidenum">
              <a:rPr lang="en-AU" smtClean="0"/>
              <a:t>35</a:t>
            </a:fld>
            <a:endParaRPr lang="en-AU"/>
          </a:p>
        </p:txBody>
      </p:sp>
    </p:spTree>
    <p:extLst>
      <p:ext uri="{BB962C8B-B14F-4D97-AF65-F5344CB8AC3E}">
        <p14:creationId xmlns:p14="http://schemas.microsoft.com/office/powerpoint/2010/main" val="288701022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r" rtl="1"/>
            <a:r>
              <a:rPr lang="fa-IR" sz="1200" b="1" i="0" u="none" strike="noStrike" dirty="0">
                <a:highlight>
                  <a:srgbClr val="000000">
                    <a:alpha val="0"/>
                  </a:srgbClr>
                </a:highlight>
                <a:latin typeface="Calibri"/>
              </a:rPr>
              <a:t>در مورد چه چیزی می‌توانم با پزشک یا پرستارم صحبت کنم؟</a:t>
            </a:r>
          </a:p>
          <a:p>
            <a:pPr algn="r" rtl="1"/>
            <a:r>
              <a:rPr lang="fa-IR" sz="1200" b="0" i="0" u="none" strike="noStrike" dirty="0">
                <a:highlight>
                  <a:srgbClr val="000000">
                    <a:alpha val="0"/>
                  </a:srgbClr>
                </a:highlight>
                <a:latin typeface="Calibri"/>
              </a:rPr>
              <a:t>مهم‌ترین چیز هنگام صحبت با پزشک یا پرستارتان این است که </a:t>
            </a:r>
            <a:r>
              <a:rPr lang="fa-IR" sz="1200" b="1" i="0" u="none" strike="noStrike" dirty="0">
                <a:highlight>
                  <a:srgbClr val="000000">
                    <a:alpha val="0"/>
                  </a:srgbClr>
                </a:highlight>
                <a:latin typeface="Calibri"/>
              </a:rPr>
              <a:t>همواره حقیقت را بگویید.</a:t>
            </a:r>
          </a:p>
          <a:p>
            <a:pPr algn="r" defTabSz="910651" rtl="1">
              <a:defRPr/>
            </a:pPr>
            <a:r>
              <a:rPr lang="fa-IR" sz="1200" b="0" i="0" u="none" strike="noStrike" dirty="0">
                <a:highlight>
                  <a:srgbClr val="000000">
                    <a:alpha val="0"/>
                  </a:srgbClr>
                </a:highlight>
                <a:latin typeface="Calibri"/>
              </a:rPr>
              <a:t>سلامت شما، نگرانی‌ها و وضعیت شما مهم هستند، پس آشکارا صحبت کنید. پزشکان و پرستاران </a:t>
            </a:r>
            <a:r>
              <a:rPr lang="fa-IR" sz="1200" b="1" i="0" u="none" strike="noStrike" dirty="0">
                <a:highlight>
                  <a:srgbClr val="000000">
                    <a:alpha val="0"/>
                  </a:srgbClr>
                </a:highlight>
                <a:latin typeface="Calibri"/>
              </a:rPr>
              <a:t>شما را قضاوت یا انتقاد نخواهند کرد</a:t>
            </a:r>
            <a:r>
              <a:rPr lang="fa-IR" sz="1200" b="0" i="0" u="none" strike="noStrike" dirty="0">
                <a:highlight>
                  <a:srgbClr val="000000">
                    <a:alpha val="0"/>
                  </a:srgbClr>
                </a:highlight>
                <a:latin typeface="Calibri"/>
              </a:rPr>
              <a:t>.</a:t>
            </a:r>
          </a:p>
          <a:p>
            <a:pPr algn="r" defTabSz="910651" rtl="1">
              <a:defRPr/>
            </a:pPr>
            <a:r>
              <a:rPr lang="fa-IR" sz="1200" b="0" i="0" u="none" strike="noStrike" dirty="0">
                <a:highlight>
                  <a:srgbClr val="000000">
                    <a:alpha val="0"/>
                  </a:srgbClr>
                </a:highlight>
                <a:latin typeface="Calibri"/>
              </a:rPr>
              <a:t>فکر نکنید چیزی عادی است یا به اندازه کافی مهم نیست که ذکر شود.</a:t>
            </a:r>
          </a:p>
          <a:p>
            <a:pPr algn="r" rtl="1"/>
            <a:r>
              <a:rPr lang="fa-IR" sz="1200" b="0" i="0" u="none" strike="noStrike" dirty="0">
                <a:highlight>
                  <a:srgbClr val="000000">
                    <a:alpha val="0"/>
                  </a:srgbClr>
                </a:highlight>
                <a:latin typeface="Calibri"/>
              </a:rPr>
              <a:t>مطالبی که در موردشان با پزشک‌ و پرستار صحبت می‌کنید خصوصی‌اند، بنابراین از گفتن چیزی به آن‌ها نترسید. </a:t>
            </a:r>
          </a:p>
          <a:p>
            <a:pPr algn="r"/>
            <a:r>
              <a:rPr lang="en-AU" dirty="0"/>
              <a:t> </a:t>
            </a:r>
          </a:p>
          <a:p>
            <a:pPr algn="r" rtl="1"/>
            <a:r>
              <a:rPr lang="fa-IR" sz="1200" b="1" i="0" u="none" strike="noStrike" dirty="0">
                <a:highlight>
                  <a:srgbClr val="000000">
                    <a:alpha val="0"/>
                  </a:srgbClr>
                </a:highlight>
                <a:latin typeface="Calibri"/>
              </a:rPr>
              <a:t>برای اینکه پزشک یا پرستار به شما کمک کند، باید بداند که:</a:t>
            </a:r>
          </a:p>
          <a:p>
            <a:pPr marL="170747" indent="-170747" algn="r" rtl="1">
              <a:buFont typeface="Arial" panose="020B0604020202020204" pitchFamily="34" charset="0"/>
              <a:buChar char="•"/>
            </a:pPr>
            <a:r>
              <a:rPr lang="fa-IR" sz="1200" b="0" i="0" u="none" strike="noStrike" dirty="0">
                <a:highlight>
                  <a:srgbClr val="000000">
                    <a:alpha val="0"/>
                  </a:srgbClr>
                </a:highlight>
                <a:latin typeface="Calibri"/>
              </a:rPr>
              <a:t> در گذشته چه زمانی بیمار بودید. </a:t>
            </a:r>
          </a:p>
          <a:p>
            <a:pPr marL="170747" indent="-170747" algn="r" rtl="1">
              <a:buFont typeface="Arial" panose="020B0604020202020204" pitchFamily="34" charset="0"/>
              <a:buChar char="•"/>
            </a:pPr>
            <a:r>
              <a:rPr lang="fa-IR" sz="1200" b="0" i="0" u="none" strike="noStrike" dirty="0">
                <a:highlight>
                  <a:srgbClr val="000000">
                    <a:alpha val="0"/>
                  </a:srgbClr>
                </a:highlight>
                <a:latin typeface="Calibri"/>
              </a:rPr>
              <a:t>چه داروهایی مصرف می‌کنید. برخی داروها با سایر داروها کار نمی‌کنند و ممکن است شما را بیمار یا بیمارتر کنند.</a:t>
            </a:r>
          </a:p>
          <a:p>
            <a:pPr marL="170747" indent="-170747" algn="r" defTabSz="910651" rtl="1">
              <a:buFont typeface="Arial" panose="020B0604020202020204" pitchFamily="34" charset="0"/>
              <a:buChar char="•"/>
              <a:defRPr/>
            </a:pPr>
            <a:r>
              <a:rPr lang="fa-IR" sz="1200" b="0" i="0" u="none" strike="noStrike" dirty="0">
                <a:highlight>
                  <a:srgbClr val="000000">
                    <a:alpha val="0"/>
                  </a:srgbClr>
                </a:highlight>
                <a:latin typeface="Calibri"/>
              </a:rPr>
              <a:t>اگر چیزی با حالت عادی شما متفاوت است</a:t>
            </a:r>
          </a:p>
          <a:p>
            <a:pPr marL="170747" indent="-170747" algn="r" rtl="1">
              <a:buFont typeface="Arial" panose="020B0604020202020204" pitchFamily="34" charset="0"/>
              <a:buChar char="•"/>
            </a:pPr>
            <a:r>
              <a:rPr lang="fa-IR" sz="1200" b="0" i="0" u="none" strike="noStrike" dirty="0">
                <a:highlight>
                  <a:srgbClr val="000000">
                    <a:alpha val="0"/>
                  </a:srgbClr>
                </a:highlight>
                <a:latin typeface="Calibri"/>
              </a:rPr>
              <a:t>اگر ورزش می‌کنید، مشروب می‌خورید یا مواد مخدر مصرف می‌کنید.</a:t>
            </a:r>
          </a:p>
          <a:p>
            <a:pPr algn="r"/>
            <a:endParaRPr lang="en-AU" dirty="0"/>
          </a:p>
          <a:p>
            <a:endParaRPr lang="en-AU" dirty="0"/>
          </a:p>
        </p:txBody>
      </p:sp>
      <p:sp>
        <p:nvSpPr>
          <p:cNvPr id="4" name="Slide Number Placeholder 3"/>
          <p:cNvSpPr>
            <a:spLocks noGrp="1"/>
          </p:cNvSpPr>
          <p:nvPr>
            <p:ph type="sldNum" sz="quarter" idx="5"/>
          </p:nvPr>
        </p:nvSpPr>
        <p:spPr/>
        <p:txBody>
          <a:bodyPr/>
          <a:lstStyle/>
          <a:p>
            <a:fld id="{C4C5F0EA-2985-4F6E-84E2-4623713770D7}" type="slidenum">
              <a:rPr lang="en-AU" smtClean="0"/>
              <a:t>36</a:t>
            </a:fld>
            <a:endParaRPr lang="en-AU"/>
          </a:p>
        </p:txBody>
      </p:sp>
    </p:spTree>
    <p:extLst>
      <p:ext uri="{BB962C8B-B14F-4D97-AF65-F5344CB8AC3E}">
        <p14:creationId xmlns:p14="http://schemas.microsoft.com/office/powerpoint/2010/main" val="2009738713"/>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r" defTabSz="910651" rtl="1">
              <a:defRPr/>
            </a:pPr>
            <a:r>
              <a:rPr lang="fa-IR" sz="1200" b="1" i="0" u="none" strike="noStrike" dirty="0">
                <a:highlight>
                  <a:srgbClr val="000000">
                    <a:alpha val="0"/>
                  </a:srgbClr>
                </a:highlight>
                <a:latin typeface="Calibri"/>
              </a:rPr>
              <a:t>پزشکان و پرستاران می‌توانند درباره اطلاعات مهم بسیاری صحبت کنند که فهمیدن یا به خاطر سپردن آن‌ها همیشه آسان نیست.</a:t>
            </a:r>
          </a:p>
          <a:p>
            <a:pPr algn="r" defTabSz="910651">
              <a:defRPr/>
            </a:pPr>
            <a:endParaRPr lang="en-AU" b="1" dirty="0"/>
          </a:p>
          <a:p>
            <a:pPr algn="r" defTabSz="910651" rtl="1">
              <a:defRPr/>
            </a:pPr>
            <a:r>
              <a:rPr lang="fa-IR" sz="1200" b="1" i="0" u="none" strike="noStrike" dirty="0">
                <a:highlight>
                  <a:srgbClr val="000000">
                    <a:alpha val="0"/>
                  </a:srgbClr>
                </a:highlight>
                <a:latin typeface="Calibri"/>
              </a:rPr>
              <a:t>برای کمک به فهمیدن آنچه پزشک یا پرستار می‌گوید، می‌توانید:</a:t>
            </a:r>
          </a:p>
          <a:p>
            <a:pPr marL="170747" indent="-170747" algn="r" defTabSz="910651" rtl="1">
              <a:buFont typeface="Arial" panose="020B0604020202020204" pitchFamily="34" charset="0"/>
              <a:buChar char="•"/>
              <a:defRPr/>
            </a:pPr>
            <a:r>
              <a:rPr lang="fa-IR" sz="1200" b="0" i="0" u="none" strike="noStrike" dirty="0">
                <a:highlight>
                  <a:srgbClr val="000000">
                    <a:alpha val="0"/>
                  </a:srgbClr>
                </a:highlight>
                <a:latin typeface="Calibri"/>
              </a:rPr>
              <a:t>یک دفترچه بردارید و مطالب را یادداشت کنید.</a:t>
            </a:r>
          </a:p>
          <a:p>
            <a:pPr marL="170747" indent="-170747" algn="r" defTabSz="910651" rtl="1">
              <a:buFont typeface="Arial" panose="020B0604020202020204" pitchFamily="34" charset="0"/>
              <a:buChar char="•"/>
              <a:defRPr/>
            </a:pPr>
            <a:r>
              <a:rPr lang="fa-IR" sz="1200" b="0" i="0" u="none" strike="noStrike" dirty="0">
                <a:highlight>
                  <a:srgbClr val="000000">
                    <a:alpha val="0"/>
                  </a:srgbClr>
                </a:highlight>
                <a:latin typeface="Calibri"/>
              </a:rPr>
              <a:t>از پزشک یا پرستار خود بخواهید موارد مهم را بنویسد، به خصوص در مورد داروها</a:t>
            </a:r>
          </a:p>
          <a:p>
            <a:pPr marL="170747" indent="-170747" algn="r" defTabSz="910651" rtl="1">
              <a:buFont typeface="Arial" panose="020B0604020202020204" pitchFamily="34" charset="0"/>
              <a:buChar char="•"/>
              <a:defRPr/>
            </a:pPr>
            <a:r>
              <a:rPr lang="fa-IR" sz="1200" b="0" i="0" u="none" strike="noStrike" dirty="0">
                <a:highlight>
                  <a:srgbClr val="000000">
                    <a:alpha val="0"/>
                  </a:srgbClr>
                </a:highlight>
                <a:latin typeface="Calibri"/>
              </a:rPr>
              <a:t>بپرسید آیا اطلاعات مکتوب وجود دارد که بتوانید به خانه ببرید.</a:t>
            </a:r>
          </a:p>
          <a:p>
            <a:pPr marL="170747" indent="-170747" algn="r" defTabSz="910651" rtl="1">
              <a:buFont typeface="Arial" panose="020B0604020202020204" pitchFamily="34" charset="0"/>
              <a:buChar char="•"/>
              <a:defRPr/>
            </a:pPr>
            <a:r>
              <a:rPr lang="fa-IR" sz="1200" b="0" i="0" u="none" strike="noStrike" dirty="0">
                <a:highlight>
                  <a:srgbClr val="000000">
                    <a:alpha val="0"/>
                  </a:srgbClr>
                </a:highlight>
                <a:latin typeface="Calibri"/>
              </a:rPr>
              <a:t>قبل از ترک وقت ملاقات آنچه را که باید انجام دهید را تکرار کنید تا مطمئن شوید که متوجه شده‌اید و می‌دانید چه کاری باید انجام دهید.</a:t>
            </a:r>
          </a:p>
          <a:p>
            <a:pPr marL="170747" indent="-170747" algn="r" defTabSz="910651" rtl="1">
              <a:buFont typeface="Arial" panose="020B0604020202020204" pitchFamily="34" charset="0"/>
              <a:buChar char="•"/>
              <a:defRPr/>
            </a:pPr>
            <a:r>
              <a:rPr lang="fa-IR" sz="1200" b="0" i="0" u="none" strike="noStrike" dirty="0">
                <a:highlight>
                  <a:srgbClr val="000000">
                    <a:alpha val="0"/>
                  </a:srgbClr>
                </a:highlight>
                <a:latin typeface="Calibri"/>
              </a:rPr>
              <a:t>از پزشک یا پرستار بخواهید که دوباره مسائل را توضیح دهد. </a:t>
            </a:r>
          </a:p>
          <a:p>
            <a:pPr algn="r" defTabSz="910651">
              <a:defRPr/>
            </a:pPr>
            <a:endParaRPr lang="en-AU" b="1" dirty="0"/>
          </a:p>
          <a:p>
            <a:pPr algn="r" defTabSz="910651" rtl="1">
              <a:defRPr/>
            </a:pPr>
            <a:r>
              <a:rPr lang="fa-IR" sz="1200" b="1" i="0" u="none" strike="noStrike" dirty="0">
                <a:highlight>
                  <a:srgbClr val="000000">
                    <a:alpha val="0"/>
                  </a:srgbClr>
                </a:highlight>
                <a:latin typeface="Calibri"/>
              </a:rPr>
              <a:t>اگر درمان را دوست نداشته باشم چه؟</a:t>
            </a:r>
          </a:p>
          <a:p>
            <a:pPr algn="r" defTabSz="910651" rtl="1">
              <a:defRPr/>
            </a:pPr>
            <a:r>
              <a:rPr lang="fa-IR" sz="1200" b="0" i="0" u="none" strike="noStrike" dirty="0">
                <a:highlight>
                  <a:srgbClr val="000000">
                    <a:alpha val="0"/>
                  </a:srgbClr>
                </a:highlight>
                <a:latin typeface="Calibri"/>
              </a:rPr>
              <a:t>اگر با درمانی که پزشک یا پرستار به شما ارائه می‌دهد راحت نیستید، بپرسید آیا درمان‌های دیگری که بتوانید امتحان کنید، وجود دارند؟ </a:t>
            </a:r>
          </a:p>
          <a:p>
            <a:pPr algn="r" defTabSz="910651" rtl="1">
              <a:defRPr/>
            </a:pPr>
            <a:r>
              <a:rPr lang="fa-IR" sz="1200" b="0" i="0" u="none" strike="noStrike" dirty="0">
                <a:highlight>
                  <a:srgbClr val="000000">
                    <a:alpha val="0"/>
                  </a:srgbClr>
                </a:highlight>
                <a:latin typeface="Calibri"/>
              </a:rPr>
              <a:t>از پزشک یا پرستارتان بخواهید که همه خوبی‌ها و چیزهای نه چندان خوب هر درمان را توضیح دهد تا قبل از تصمیم‌گیری، همه اطلاعات را در اختیار داشته باشید. </a:t>
            </a:r>
          </a:p>
          <a:p>
            <a:pPr algn="r" defTabSz="910651">
              <a:defRPr/>
            </a:pPr>
            <a:endParaRPr lang="en-AU" dirty="0"/>
          </a:p>
          <a:p>
            <a:pPr algn="r" defTabSz="910651" rtl="1">
              <a:defRPr/>
            </a:pPr>
            <a:r>
              <a:rPr lang="fa-IR" sz="1200" b="1" i="0" u="none" strike="noStrike" dirty="0">
                <a:highlight>
                  <a:srgbClr val="000000">
                    <a:alpha val="0"/>
                  </a:srgbClr>
                </a:highlight>
                <a:latin typeface="Calibri"/>
              </a:rPr>
              <a:t>اگر با درمان خود مشکل دارید، به خاطر داشته باشید که: </a:t>
            </a:r>
          </a:p>
          <a:p>
            <a:pPr marL="227663" indent="-227663" algn="r" rtl="1">
              <a:buFont typeface="+mj-lt"/>
              <a:buAutoNum type="arabicPeriod"/>
            </a:pPr>
            <a:r>
              <a:rPr lang="fa-IR" sz="1200" b="0" i="0" u="none" strike="noStrike" dirty="0">
                <a:highlight>
                  <a:srgbClr val="000000">
                    <a:alpha val="0"/>
                  </a:srgbClr>
                </a:highlight>
                <a:latin typeface="Calibri"/>
              </a:rPr>
              <a:t>درمان را بدون صحبت با پزشک یا پرستار خود تغییر ندهید زیرا ممکن است بیمارتر شوید.</a:t>
            </a:r>
          </a:p>
          <a:p>
            <a:pPr marL="227663" indent="-227663" algn="r" rtl="1">
              <a:buFont typeface="+mj-lt"/>
              <a:buAutoNum type="arabicPeriod"/>
            </a:pPr>
            <a:r>
              <a:rPr lang="fa-IR" sz="1200" b="0" i="0" u="none" strike="noStrike" dirty="0">
                <a:highlight>
                  <a:srgbClr val="000000">
                    <a:alpha val="0"/>
                  </a:srgbClr>
                </a:highlight>
                <a:latin typeface="Calibri"/>
              </a:rPr>
              <a:t>در مورد تمام مشکلاتی که با درمان خود دارید به پزشک یا پرستار خود بگویید.</a:t>
            </a:r>
          </a:p>
          <a:p>
            <a:pPr marL="227663" indent="-227663" algn="r" rtl="1">
              <a:buFont typeface="+mj-lt"/>
              <a:buAutoNum type="arabicPeriod"/>
            </a:pPr>
            <a:r>
              <a:rPr lang="fa-IR" sz="1200" b="0" i="0" u="none" strike="noStrike" dirty="0">
                <a:highlight>
                  <a:srgbClr val="000000">
                    <a:alpha val="0"/>
                  </a:srgbClr>
                </a:highlight>
                <a:latin typeface="Calibri"/>
              </a:rPr>
              <a:t>با پزشک یا پرستار خود همکاری کنید تا بهترین درمان را برای شما بیابند.</a:t>
            </a:r>
          </a:p>
          <a:p>
            <a:pPr algn="r"/>
            <a:endParaRPr lang="en-AU" dirty="0"/>
          </a:p>
          <a:p>
            <a:endParaRPr lang="en-AU" dirty="0"/>
          </a:p>
        </p:txBody>
      </p:sp>
      <p:sp>
        <p:nvSpPr>
          <p:cNvPr id="4" name="Slide Number Placeholder 3"/>
          <p:cNvSpPr>
            <a:spLocks noGrp="1"/>
          </p:cNvSpPr>
          <p:nvPr>
            <p:ph type="sldNum" sz="quarter" idx="5"/>
          </p:nvPr>
        </p:nvSpPr>
        <p:spPr/>
        <p:txBody>
          <a:bodyPr/>
          <a:lstStyle/>
          <a:p>
            <a:fld id="{C4C5F0EA-2985-4F6E-84E2-4623713770D7}" type="slidenum">
              <a:rPr lang="en-AU" smtClean="0"/>
              <a:t>37</a:t>
            </a:fld>
            <a:endParaRPr lang="en-AU"/>
          </a:p>
        </p:txBody>
      </p:sp>
    </p:spTree>
    <p:extLst>
      <p:ext uri="{BB962C8B-B14F-4D97-AF65-F5344CB8AC3E}">
        <p14:creationId xmlns:p14="http://schemas.microsoft.com/office/powerpoint/2010/main" val="2492149966"/>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fa-IR" sz="1200" b="0" i="0" u="none" strike="noStrike" dirty="0">
                <a:solidFill>
                  <a:srgbClr val="000000"/>
                </a:solidFill>
                <a:highlight>
                  <a:srgbClr val="000000">
                    <a:alpha val="0"/>
                  </a:srgbClr>
                </a:highlight>
                <a:latin typeface="Calibri"/>
              </a:rPr>
              <a:t>یادداشت برای برگزار کننده: اطلاعات مراکز خدمات سلامت محلی را ارائه دهید.</a:t>
            </a:r>
          </a:p>
          <a:p>
            <a:endParaRPr lang="en-AU" dirty="0"/>
          </a:p>
        </p:txBody>
      </p:sp>
      <p:sp>
        <p:nvSpPr>
          <p:cNvPr id="4" name="Slide Number Placeholder 3"/>
          <p:cNvSpPr>
            <a:spLocks noGrp="1"/>
          </p:cNvSpPr>
          <p:nvPr>
            <p:ph type="sldNum" sz="quarter" idx="5"/>
          </p:nvPr>
        </p:nvSpPr>
        <p:spPr/>
        <p:txBody>
          <a:bodyPr/>
          <a:lstStyle/>
          <a:p>
            <a:fld id="{C4C5F0EA-2985-4F6E-84E2-4623713770D7}" type="slidenum">
              <a:rPr lang="en-AU" smtClean="0"/>
              <a:t>39</a:t>
            </a:fld>
            <a:endParaRPr lang="en-AU"/>
          </a:p>
        </p:txBody>
      </p:sp>
    </p:spTree>
    <p:extLst>
      <p:ext uri="{BB962C8B-B14F-4D97-AF65-F5344CB8AC3E}">
        <p14:creationId xmlns:p14="http://schemas.microsoft.com/office/powerpoint/2010/main" val="1466855836"/>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C4C5F0EA-2985-4F6E-84E2-4623713770D7}" type="slidenum">
              <a:rPr lang="en-AU" smtClean="0"/>
              <a:t>40</a:t>
            </a:fld>
            <a:endParaRPr lang="en-AU"/>
          </a:p>
        </p:txBody>
      </p:sp>
    </p:spTree>
    <p:extLst>
      <p:ext uri="{BB962C8B-B14F-4D97-AF65-F5344CB8AC3E}">
        <p14:creationId xmlns:p14="http://schemas.microsoft.com/office/powerpoint/2010/main" val="56963315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r" rtl="1">
              <a:spcBef>
                <a:spcPts val="996"/>
              </a:spcBef>
            </a:pPr>
            <a:r>
              <a:rPr lang="fa-IR" sz="1200" b="1" i="0" u="none" strike="noStrike" baseline="0" dirty="0">
                <a:highlight>
                  <a:srgbClr val="000000">
                    <a:alpha val="0"/>
                  </a:srgbClr>
                </a:highlight>
                <a:latin typeface="Dubai" panose="020B0503030403030204" pitchFamily="34" charset="-78"/>
                <a:ea typeface="+mj-ea"/>
                <a:cs typeface="Dubai" panose="020B0503030403030204" pitchFamily="34" charset="-78"/>
              </a:rPr>
              <a:t>جلسه را با بحث گروهی درباره برداشت شرکت کنندگان از «سلامت» و باورهای آن‌ها درباره سلامت و بیماری شروع کنید. </a:t>
            </a:r>
          </a:p>
          <a:p>
            <a:pPr algn="r">
              <a:spcBef>
                <a:spcPts val="996"/>
              </a:spcBef>
            </a:pPr>
            <a:endParaRPr lang="en-AU" sz="1200" baseline="0" dirty="0">
              <a:latin typeface="Dubai" panose="020B0503030403030204" pitchFamily="34" charset="-78"/>
              <a:ea typeface="+mj-ea"/>
              <a:cs typeface="Dubai" panose="020B0503030403030204" pitchFamily="34" charset="-78"/>
            </a:endParaRPr>
          </a:p>
          <a:p>
            <a:pPr algn="r" rtl="1">
              <a:spcBef>
                <a:spcPts val="996"/>
              </a:spcBef>
            </a:pPr>
            <a:r>
              <a:rPr lang="fa-IR" sz="1200" b="0" i="0" u="none" strike="noStrike" baseline="0" dirty="0">
                <a:highlight>
                  <a:srgbClr val="000000">
                    <a:alpha val="0"/>
                  </a:srgbClr>
                </a:highlight>
                <a:latin typeface="Dubai" panose="020B0503030403030204" pitchFamily="34" charset="-78"/>
                <a:ea typeface="+mj-ea"/>
                <a:cs typeface="Dubai" panose="020B0503030403030204" pitchFamily="34" charset="-78"/>
              </a:rPr>
              <a:t>سوالاتی که باید در نظر بگیرید*:</a:t>
            </a:r>
          </a:p>
          <a:p>
            <a:pPr marL="170747" indent="-170747" algn="r" rtl="1">
              <a:spcBef>
                <a:spcPts val="996"/>
              </a:spcBef>
              <a:buFont typeface="Arial" panose="020B0604020202020204" pitchFamily="34" charset="0"/>
              <a:buChar char="•"/>
            </a:pPr>
            <a:r>
              <a:rPr lang="fa-IR" sz="1200" b="0" i="0" u="none" strike="noStrike" baseline="0" dirty="0">
                <a:solidFill>
                  <a:srgbClr val="000000"/>
                </a:solidFill>
                <a:highlight>
                  <a:srgbClr val="000000">
                    <a:alpha val="0"/>
                  </a:srgbClr>
                </a:highlight>
                <a:latin typeface="Dubai" panose="020B0503030403030204" pitchFamily="34" charset="-78"/>
                <a:ea typeface="+mj-ea"/>
                <a:cs typeface="Dubai" panose="020B0503030403030204" pitchFamily="34" charset="-78"/>
              </a:rPr>
              <a:t>بیماری چیست؟ بیماری از کجا آمده است؟ آیا هر فردی می‌تواند بیمار شود؟</a:t>
            </a:r>
          </a:p>
          <a:p>
            <a:pPr marL="170747" indent="-170747" algn="r" rtl="1">
              <a:spcBef>
                <a:spcPts val="996"/>
              </a:spcBef>
              <a:buFont typeface="Arial" panose="020B0604020202020204" pitchFamily="34" charset="0"/>
              <a:buChar char="•"/>
            </a:pPr>
            <a:r>
              <a:rPr lang="fa-IR" sz="1200" b="0" i="0" u="none" strike="noStrike" baseline="0" dirty="0">
                <a:solidFill>
                  <a:srgbClr val="000000"/>
                </a:solidFill>
                <a:highlight>
                  <a:srgbClr val="000000">
                    <a:alpha val="0"/>
                  </a:srgbClr>
                </a:highlight>
                <a:latin typeface="Dubai" panose="020B0503030403030204" pitchFamily="34" charset="-78"/>
                <a:ea typeface="+mj-ea"/>
                <a:cs typeface="Dubai" panose="020B0503030403030204" pitchFamily="34" charset="-78"/>
              </a:rPr>
              <a:t>آیا می‌توانید برای پیشگیری از بیمار شدن، به خصوص یک بیماری جدی مانند سرطان کاری انجام دهید؟</a:t>
            </a:r>
          </a:p>
          <a:p>
            <a:pPr marL="170747" indent="-170747" algn="r" rtl="1">
              <a:spcBef>
                <a:spcPts val="996"/>
              </a:spcBef>
              <a:buFont typeface="Arial" panose="020B0604020202020204" pitchFamily="34" charset="0"/>
              <a:buChar char="•"/>
            </a:pPr>
            <a:r>
              <a:rPr lang="fa-IR" sz="1200" b="0" i="0" u="none" strike="noStrike" baseline="0" dirty="0">
                <a:solidFill>
                  <a:srgbClr val="000000"/>
                </a:solidFill>
                <a:highlight>
                  <a:srgbClr val="000000">
                    <a:alpha val="0"/>
                  </a:srgbClr>
                </a:highlight>
                <a:latin typeface="Dubai" panose="020B0503030403030204" pitchFamily="34" charset="-78"/>
                <a:ea typeface="+mj-ea"/>
                <a:cs typeface="Dubai" panose="020B0503030403030204" pitchFamily="34" charset="-78"/>
              </a:rPr>
              <a:t>آیا سلامت شما برایتان مهم است؟</a:t>
            </a:r>
          </a:p>
          <a:p>
            <a:pPr marL="170747" indent="-170747" algn="r" rtl="1">
              <a:spcBef>
                <a:spcPts val="996"/>
              </a:spcBef>
              <a:buFont typeface="Arial" panose="020B0604020202020204" pitchFamily="34" charset="0"/>
              <a:buChar char="•"/>
            </a:pPr>
            <a:r>
              <a:rPr lang="fa-IR" sz="1200" b="0" i="0" u="none" strike="noStrike" baseline="0" dirty="0">
                <a:solidFill>
                  <a:srgbClr val="000000"/>
                </a:solidFill>
                <a:highlight>
                  <a:srgbClr val="000000">
                    <a:alpha val="0"/>
                  </a:srgbClr>
                </a:highlight>
                <a:latin typeface="Dubai" panose="020B0503030403030204" pitchFamily="34" charset="-78"/>
                <a:ea typeface="+mj-ea"/>
                <a:cs typeface="Dubai" panose="020B0503030403030204" pitchFamily="34" charset="-78"/>
              </a:rPr>
              <a:t>مردم در کشور شما چگونه از سلامتشان مراقبت می‌کنند؟</a:t>
            </a:r>
          </a:p>
          <a:p>
            <a:pPr marL="170747" marR="0" lvl="0" indent="-170747" algn="r" defTabSz="914400" rtl="1" eaLnBrk="1" fontAlgn="auto" latinLnBrk="0" hangingPunct="1">
              <a:lnSpc>
                <a:spcPct val="100000"/>
              </a:lnSpc>
              <a:spcBef>
                <a:spcPts val="996"/>
              </a:spcBef>
              <a:spcAft>
                <a:spcPct val="0"/>
              </a:spcAft>
              <a:buClrTx/>
              <a:buSzTx/>
              <a:buFont typeface="Arial" panose="020B0604020202020204" pitchFamily="34" charset="0"/>
              <a:buChar char="•"/>
              <a:defRPr/>
            </a:pPr>
            <a:r>
              <a:rPr lang="fa-IR" sz="1200" b="0" i="0" u="none" strike="noStrike" baseline="0" dirty="0">
                <a:solidFill>
                  <a:srgbClr val="000000"/>
                </a:solidFill>
                <a:highlight>
                  <a:srgbClr val="000000">
                    <a:alpha val="0"/>
                  </a:srgbClr>
                </a:highlight>
                <a:latin typeface="Dubai" panose="020B0503030403030204" pitchFamily="34" charset="-78"/>
                <a:ea typeface="+mj-ea"/>
                <a:cs typeface="Dubai" panose="020B0503030403030204" pitchFamily="34" charset="-78"/>
              </a:rPr>
              <a:t>مراقبت از سلامتی به چه معناست؟</a:t>
            </a:r>
          </a:p>
          <a:p>
            <a:pPr marL="170747" marR="0" lvl="0" indent="-170747" algn="r" defTabSz="914400" rtl="1" eaLnBrk="1" fontAlgn="auto" latinLnBrk="0" hangingPunct="1">
              <a:lnSpc>
                <a:spcPct val="100000"/>
              </a:lnSpc>
              <a:spcBef>
                <a:spcPts val="996"/>
              </a:spcBef>
              <a:spcAft>
                <a:spcPct val="0"/>
              </a:spcAft>
              <a:buClrTx/>
              <a:buSzTx/>
              <a:buFont typeface="Arial" panose="020B0604020202020204" pitchFamily="34" charset="0"/>
              <a:buChar char="•"/>
              <a:defRPr/>
            </a:pPr>
            <a:r>
              <a:rPr lang="fa-IR" sz="1200" b="0" i="0" u="none" strike="noStrike" baseline="0" dirty="0">
                <a:solidFill>
                  <a:srgbClr val="000000"/>
                </a:solidFill>
                <a:highlight>
                  <a:srgbClr val="000000">
                    <a:alpha val="0"/>
                  </a:srgbClr>
                </a:highlight>
                <a:latin typeface="Dubai" panose="020B0503030403030204" pitchFamily="34" charset="-78"/>
                <a:ea typeface="+mj-ea"/>
                <a:cs typeface="Dubai" panose="020B0503030403030204" pitchFamily="34" charset="-78"/>
              </a:rPr>
              <a:t>چگونه از سلامتی خود مراقبت می‌کنید؟</a:t>
            </a:r>
          </a:p>
          <a:p>
            <a:pPr marL="170747" indent="-170747" algn="r" rtl="1">
              <a:spcBef>
                <a:spcPts val="996"/>
              </a:spcBef>
              <a:buFont typeface="Arial" panose="020B0604020202020204" pitchFamily="34" charset="0"/>
              <a:buChar char="•"/>
            </a:pPr>
            <a:r>
              <a:rPr lang="fa-IR" sz="1200" b="0" i="0" u="none" strike="noStrike" baseline="0" dirty="0">
                <a:solidFill>
                  <a:srgbClr val="000000"/>
                </a:solidFill>
                <a:highlight>
                  <a:srgbClr val="000000">
                    <a:alpha val="0"/>
                  </a:srgbClr>
                </a:highlight>
                <a:latin typeface="Dubai" panose="020B0503030403030204" pitchFamily="34" charset="-78"/>
                <a:ea typeface="+mj-ea"/>
                <a:cs typeface="Dubai" panose="020B0503030403030204" pitchFamily="34" charset="-78"/>
              </a:rPr>
              <a:t>آیا فقط زمانی که احساس بیماری می‌کنید یا مشکلی دارید به پزشک یا پرستار مراجعه می‌کنید؟</a:t>
            </a:r>
          </a:p>
          <a:p>
            <a:pPr marL="170747" indent="-170747" algn="r" rtl="1">
              <a:spcBef>
                <a:spcPts val="996"/>
              </a:spcBef>
              <a:buFont typeface="Arial" panose="020B0604020202020204" pitchFamily="34" charset="0"/>
              <a:buChar char="•"/>
            </a:pPr>
            <a:r>
              <a:rPr lang="fa-IR" sz="1200" b="0" i="0" u="none" strike="noStrike" baseline="0" dirty="0">
                <a:solidFill>
                  <a:srgbClr val="000000"/>
                </a:solidFill>
                <a:highlight>
                  <a:srgbClr val="000000">
                    <a:alpha val="0"/>
                  </a:srgbClr>
                </a:highlight>
                <a:latin typeface="Dubai" panose="020B0503030403030204" pitchFamily="34" charset="-78"/>
                <a:ea typeface="+mj-ea"/>
                <a:cs typeface="Dubai" panose="020B0503030403030204" pitchFamily="34" charset="-78"/>
              </a:rPr>
              <a:t>آیا همه تلاشتان را می‌کنید که بیمار نشوید؟</a:t>
            </a:r>
          </a:p>
          <a:p>
            <a:pPr marL="170747" indent="-170747" algn="r" rtl="1">
              <a:spcBef>
                <a:spcPts val="996"/>
              </a:spcBef>
              <a:buFont typeface="Arial" panose="020B0604020202020204" pitchFamily="34" charset="0"/>
              <a:buChar char="•"/>
            </a:pPr>
            <a:r>
              <a:rPr lang="fa-IR" sz="1200" b="0" i="0" u="none" strike="noStrike" baseline="0" dirty="0">
                <a:solidFill>
                  <a:srgbClr val="000000"/>
                </a:solidFill>
                <a:highlight>
                  <a:srgbClr val="000000">
                    <a:alpha val="0"/>
                  </a:srgbClr>
                </a:highlight>
                <a:latin typeface="Dubai" panose="020B0503030403030204" pitchFamily="34" charset="-78"/>
                <a:ea typeface="+mj-ea"/>
                <a:cs typeface="Dubai" panose="020B0503030403030204" pitchFamily="34" charset="-78"/>
              </a:rPr>
              <a:t>آیا می‌دانید که کارهایی وجود دارند که می‌توانید برای پیشگیری از بیماری انجام دهید؟</a:t>
            </a:r>
            <a:br>
              <a:rPr lang="fa-IR" sz="1200" b="0" i="0" u="none" strike="noStrike" baseline="0" dirty="0">
                <a:solidFill>
                  <a:srgbClr val="000000"/>
                </a:solidFill>
                <a:highlight>
                  <a:srgbClr val="000000">
                    <a:alpha val="0"/>
                  </a:srgbClr>
                </a:highlight>
                <a:latin typeface="Dubai" panose="020B0503030403030204" pitchFamily="34" charset="-78"/>
                <a:ea typeface="+mj-ea"/>
                <a:cs typeface="Dubai" panose="020B0503030403030204" pitchFamily="34" charset="-78"/>
              </a:rPr>
            </a:br>
            <a:endParaRPr lang="en-AU" sz="1200" baseline="0" dirty="0">
              <a:solidFill>
                <a:srgbClr val="000000"/>
              </a:solidFill>
              <a:latin typeface="Dubai" panose="020B0503030403030204" pitchFamily="34" charset="-78"/>
              <a:ea typeface="+mj-ea"/>
              <a:cs typeface="Dubai" panose="020B0503030403030204" pitchFamily="34" charset="-78"/>
            </a:endParaRPr>
          </a:p>
          <a:p>
            <a:pPr algn="r" rtl="1"/>
            <a:r>
              <a:rPr lang="fa-IR" sz="1200" b="0" i="0" u="none" strike="noStrike" baseline="0" dirty="0">
                <a:solidFill>
                  <a:srgbClr val="000000"/>
                </a:solidFill>
                <a:highlight>
                  <a:srgbClr val="000000">
                    <a:alpha val="0"/>
                  </a:srgbClr>
                </a:highlight>
                <a:latin typeface="Dubai" panose="020B0503030403030204" pitchFamily="34" charset="-78"/>
                <a:ea typeface="+mj-ea"/>
                <a:cs typeface="Dubai" panose="020B0503030403030204" pitchFamily="34" charset="-78"/>
              </a:rPr>
              <a:t>* یادداشت برای برگزار کننده: برای هدایت یک بحث کوتاه، چند سوال انتخاب کنید.</a:t>
            </a:r>
            <a:endParaRPr lang="en-AU" sz="1200" i="0" u="none" baseline="0" dirty="0">
              <a:latin typeface="Dubai" panose="020B0503030403030204" pitchFamily="34" charset="-78"/>
              <a:ea typeface="+mj-ea"/>
              <a:cs typeface="Dubai" panose="020B0503030403030204" pitchFamily="34" charset="-78"/>
            </a:endParaRPr>
          </a:p>
          <a:p>
            <a:endParaRPr lang="en-AU" dirty="0">
              <a:latin typeface="Dubai" panose="020B0503030403030204" pitchFamily="34" charset="-78"/>
              <a:cs typeface="Dubai" panose="020B0503030403030204" pitchFamily="34" charset="-78"/>
            </a:endParaRPr>
          </a:p>
        </p:txBody>
      </p:sp>
      <p:sp>
        <p:nvSpPr>
          <p:cNvPr id="4" name="Slide Number Placeholder 3"/>
          <p:cNvSpPr>
            <a:spLocks noGrp="1"/>
          </p:cNvSpPr>
          <p:nvPr>
            <p:ph type="sldNum" sz="quarter" idx="5"/>
          </p:nvPr>
        </p:nvSpPr>
        <p:spPr/>
        <p:txBody>
          <a:bodyPr/>
          <a:lstStyle/>
          <a:p>
            <a:fld id="{C4C5F0EA-2985-4F6E-84E2-4623713770D7}" type="slidenum">
              <a:rPr lang="en-AU" smtClean="0"/>
              <a:t>4</a:t>
            </a:fld>
            <a:endParaRPr lang="en-AU"/>
          </a:p>
        </p:txBody>
      </p:sp>
    </p:spTree>
    <p:extLst>
      <p:ext uri="{BB962C8B-B14F-4D97-AF65-F5344CB8AC3E}">
        <p14:creationId xmlns:p14="http://schemas.microsoft.com/office/powerpoint/2010/main" val="316154115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r" rtl="1"/>
            <a:r>
              <a:rPr lang="fa-IR" sz="1200" b="1" i="0" u="none" strike="noStrike" baseline="0" dirty="0">
                <a:highlight>
                  <a:srgbClr val="000000">
                    <a:alpha val="0"/>
                  </a:srgbClr>
                </a:highlight>
                <a:latin typeface="Dubai" panose="020B0503030403030204" pitchFamily="34" charset="-78"/>
                <a:ea typeface="+mj-ea"/>
                <a:cs typeface="Dubai" panose="020B0503030403030204" pitchFamily="34" charset="-78"/>
              </a:rPr>
              <a:t>بررسی سلامت (چکاپ) چیست؟</a:t>
            </a:r>
            <a:endParaRPr lang="en-AU" baseline="0" dirty="0">
              <a:latin typeface="Dubai" panose="020B0503030403030204" pitchFamily="34" charset="-78"/>
              <a:ea typeface="+mj-ea"/>
              <a:cs typeface="Dubai" panose="020B0503030403030204" pitchFamily="34" charset="-78"/>
            </a:endParaRPr>
          </a:p>
          <a:p>
            <a:pPr lvl="0" algn="r" rtl="1"/>
            <a:r>
              <a:rPr lang="fa-IR" sz="1200" b="0" i="0" u="none" strike="noStrike" baseline="0" dirty="0">
                <a:highlight>
                  <a:srgbClr val="000000">
                    <a:alpha val="0"/>
                  </a:srgbClr>
                </a:highlight>
                <a:latin typeface="Dubai" panose="020B0503030403030204" pitchFamily="34" charset="-78"/>
                <a:ea typeface="+mj-ea"/>
                <a:cs typeface="Dubai" panose="020B0503030403030204" pitchFamily="34" charset="-78"/>
              </a:rPr>
              <a:t>بررسی سلامت زمانی است که یک پزشک یا پرستار، شما را در کلینیک یا مرکز بهداشت محلی شما معاینه می‌کند. آن‌ها می‌توانند با استفاده از ابزار یا تجهیزات خاص، آزمایش‌هایی از شما انجام دهند. </a:t>
            </a:r>
          </a:p>
          <a:p>
            <a:pPr lvl="0" algn="r" rtl="1"/>
            <a:r>
              <a:rPr lang="fa-IR" sz="1200" b="0" i="0" u="none" strike="noStrike" baseline="0" dirty="0">
                <a:highlight>
                  <a:srgbClr val="000000">
                    <a:alpha val="0"/>
                  </a:srgbClr>
                </a:highlight>
                <a:latin typeface="Dubai" panose="020B0503030403030204" pitchFamily="34" charset="-78"/>
                <a:ea typeface="+mj-ea"/>
                <a:cs typeface="Dubai" panose="020B0503030403030204" pitchFamily="34" charset="-78"/>
              </a:rPr>
              <a:t>به پزشک‌ها جی‌پی (GP) یا پزشک عمومی (general practitioners) نیز گفته می‌شود. </a:t>
            </a:r>
          </a:p>
          <a:p>
            <a:pPr algn="r" rtl="1"/>
            <a:endParaRPr lang="en-AU" b="1" baseline="0" dirty="0">
              <a:latin typeface="Dubai" panose="020B0503030403030204" pitchFamily="34" charset="-78"/>
              <a:ea typeface="+mj-ea"/>
              <a:cs typeface="Dubai" panose="020B0503030403030204" pitchFamily="34" charset="-78"/>
            </a:endParaRPr>
          </a:p>
          <a:p>
            <a:pPr algn="r" rtl="1"/>
            <a:r>
              <a:rPr lang="fa-IR" sz="1200" b="1" i="0" u="none" strike="noStrike" baseline="0" dirty="0">
                <a:highlight>
                  <a:srgbClr val="000000">
                    <a:alpha val="0"/>
                  </a:srgbClr>
                </a:highlight>
                <a:latin typeface="Dubai" panose="020B0503030403030204" pitchFamily="34" charset="-78"/>
                <a:ea typeface="+mj-ea"/>
                <a:cs typeface="Dubai" panose="020B0503030403030204" pitchFamily="34" charset="-78"/>
              </a:rPr>
              <a:t>در اینجا شش دلیل خوب برای اینکه چرا باید بررسی سلامت انجام دهید، آورده شده است.</a:t>
            </a:r>
            <a:endParaRPr lang="en-AU" baseline="0" dirty="0">
              <a:latin typeface="Dubai" panose="020B0503030403030204" pitchFamily="34" charset="-78"/>
              <a:ea typeface="+mj-ea"/>
              <a:cs typeface="Dubai" panose="020B0503030403030204" pitchFamily="34" charset="-78"/>
            </a:endParaRPr>
          </a:p>
          <a:p>
            <a:pPr marL="227663" indent="-227663" algn="r" rtl="1">
              <a:buFont typeface="+mj-lt"/>
              <a:buAutoNum type="arabicPeriod"/>
            </a:pPr>
            <a:r>
              <a:rPr lang="fa-IR" sz="1200" b="0" i="0" u="none" strike="noStrike" baseline="0" dirty="0">
                <a:highlight>
                  <a:srgbClr val="000000">
                    <a:alpha val="0"/>
                  </a:srgbClr>
                </a:highlight>
                <a:latin typeface="Dubai" panose="020B0503030403030204" pitchFamily="34" charset="-78"/>
                <a:ea typeface="+mj-ea"/>
                <a:cs typeface="Dubai" panose="020B0503030403030204" pitchFamily="34" charset="-78"/>
              </a:rPr>
              <a:t>برای بررسی اینکه سالم و خوب هستید</a:t>
            </a:r>
            <a:endParaRPr lang="en-US" b="1" baseline="0" dirty="0">
              <a:latin typeface="Dubai" panose="020B0503030403030204" pitchFamily="34" charset="-78"/>
              <a:ea typeface="+mj-ea"/>
              <a:cs typeface="Dubai" panose="020B0503030403030204" pitchFamily="34" charset="-78"/>
            </a:endParaRPr>
          </a:p>
          <a:p>
            <a:pPr marL="227663" indent="-227663" algn="r" rtl="1">
              <a:buFont typeface="+mj-lt"/>
              <a:buAutoNum type="arabicPeriod"/>
            </a:pPr>
            <a:r>
              <a:rPr lang="fa-IR" sz="1200" b="0" i="0" u="none" strike="noStrike" baseline="0" dirty="0">
                <a:highlight>
                  <a:srgbClr val="000000">
                    <a:alpha val="0"/>
                  </a:srgbClr>
                </a:highlight>
                <a:latin typeface="Dubai" panose="020B0503030403030204" pitchFamily="34" charset="-78"/>
                <a:ea typeface="+mj-ea"/>
                <a:cs typeface="Dubai" panose="020B0503030403030204" pitchFamily="34" charset="-78"/>
              </a:rPr>
              <a:t>تا به شما کمک کند برای مدت طولانی سالم و خوب بمانید</a:t>
            </a:r>
            <a:endParaRPr lang="en-AU" baseline="0" dirty="0">
              <a:latin typeface="Dubai" panose="020B0503030403030204" pitchFamily="34" charset="-78"/>
              <a:ea typeface="+mj-ea"/>
              <a:cs typeface="Dubai" panose="020B0503030403030204" pitchFamily="34" charset="-78"/>
            </a:endParaRPr>
          </a:p>
          <a:p>
            <a:pPr marL="227663" indent="-227663" algn="r" rtl="1">
              <a:buFont typeface="+mj-lt"/>
              <a:buAutoNum type="arabicPeriod"/>
            </a:pPr>
            <a:r>
              <a:rPr lang="fa-IR" sz="1200" b="0" i="0" u="none" strike="noStrike" baseline="0" dirty="0">
                <a:highlight>
                  <a:srgbClr val="000000">
                    <a:alpha val="0"/>
                  </a:srgbClr>
                </a:highlight>
                <a:latin typeface="Dubai" panose="020B0503030403030204" pitchFamily="34" charset="-78"/>
                <a:ea typeface="+mj-ea"/>
                <a:cs typeface="Dubai" panose="020B0503030403030204" pitchFamily="34" charset="-78"/>
              </a:rPr>
              <a:t>برای کمک به جلوگیری از بیمار شدنتان در آینده</a:t>
            </a:r>
            <a:endParaRPr lang="en-AU" baseline="0" dirty="0">
              <a:latin typeface="Dubai" panose="020B0503030403030204" pitchFamily="34" charset="-78"/>
              <a:ea typeface="+mj-ea"/>
              <a:cs typeface="Dubai" panose="020B0503030403030204" pitchFamily="34" charset="-78"/>
            </a:endParaRPr>
          </a:p>
          <a:p>
            <a:pPr marL="227663" indent="-227663" algn="r" rtl="1">
              <a:buFont typeface="+mj-lt"/>
              <a:buAutoNum type="arabicPeriod"/>
            </a:pPr>
            <a:r>
              <a:rPr lang="fa-IR" sz="1200" b="0" i="0" u="none" strike="noStrike" baseline="0" dirty="0">
                <a:highlight>
                  <a:srgbClr val="000000">
                    <a:alpha val="0"/>
                  </a:srgbClr>
                </a:highlight>
                <a:latin typeface="Dubai" panose="020B0503030403030204" pitchFamily="34" charset="-78"/>
                <a:ea typeface="+mj-ea"/>
                <a:cs typeface="Dubai" panose="020B0503030403030204" pitchFamily="34" charset="-78"/>
              </a:rPr>
              <a:t>برای اینکه اطلاعاتی درباره چگونگی سالم ماندن به دست آورید، مانند اینکه چه ورزش هایی انجام دهید و چه غذاهایی بخورید</a:t>
            </a:r>
            <a:endParaRPr lang="en-AU" baseline="0" dirty="0">
              <a:latin typeface="Dubai" panose="020B0503030403030204" pitchFamily="34" charset="-78"/>
              <a:ea typeface="+mj-ea"/>
              <a:cs typeface="Dubai" panose="020B0503030403030204" pitchFamily="34" charset="-78"/>
            </a:endParaRPr>
          </a:p>
          <a:p>
            <a:pPr marL="227663" indent="-227663" algn="r" rtl="1">
              <a:buFont typeface="+mj-lt"/>
              <a:buAutoNum type="arabicPeriod"/>
            </a:pPr>
            <a:r>
              <a:rPr lang="fa-IR" sz="1200" b="0" i="0" u="none" strike="noStrike" baseline="0" dirty="0">
                <a:highlight>
                  <a:srgbClr val="000000">
                    <a:alpha val="0"/>
                  </a:srgbClr>
                </a:highlight>
                <a:latin typeface="Dubai" panose="020B0503030403030204" pitchFamily="34" charset="-78"/>
                <a:ea typeface="+mj-ea"/>
                <a:cs typeface="Dubai" panose="020B0503030403030204" pitchFamily="34" charset="-78"/>
              </a:rPr>
              <a:t>جهت اقدام برای درمان در صورت نیاز</a:t>
            </a:r>
          </a:p>
          <a:p>
            <a:pPr marL="227663" indent="-227663" algn="r" rtl="1">
              <a:buFont typeface="+mj-lt"/>
              <a:buAutoNum type="arabicPeriod"/>
            </a:pPr>
            <a:r>
              <a:rPr lang="fa-IR" sz="1200" b="0" i="0" u="none" strike="noStrike" baseline="0" dirty="0">
                <a:highlight>
                  <a:srgbClr val="000000">
                    <a:alpha val="0"/>
                  </a:srgbClr>
                </a:highlight>
                <a:latin typeface="Dubai" panose="020B0503030403030204" pitchFamily="34" charset="-78"/>
                <a:ea typeface="+mj-ea"/>
                <a:cs typeface="Dubai" panose="020B0503030403030204" pitchFamily="34" charset="-78"/>
              </a:rPr>
              <a:t>بنابراین می‌توانید از پزشک یا پرستارتان هر سوالی را در مورد سلامت خود بپرسید.</a:t>
            </a:r>
            <a:endParaRPr lang="en-AU" baseline="0" dirty="0">
              <a:latin typeface="Dubai" panose="020B0503030403030204" pitchFamily="34" charset="-78"/>
              <a:ea typeface="+mj-ea"/>
              <a:cs typeface="Dubai" panose="020B0503030403030204" pitchFamily="34" charset="-78"/>
            </a:endParaRPr>
          </a:p>
          <a:p>
            <a:endParaRPr lang="en-AU" dirty="0">
              <a:latin typeface="Dubai" panose="020B0503030403030204" pitchFamily="34" charset="-78"/>
              <a:cs typeface="Dubai" panose="020B0503030403030204" pitchFamily="34" charset="-78"/>
            </a:endParaRPr>
          </a:p>
        </p:txBody>
      </p:sp>
      <p:sp>
        <p:nvSpPr>
          <p:cNvPr id="4" name="Slide Number Placeholder 3"/>
          <p:cNvSpPr>
            <a:spLocks noGrp="1"/>
          </p:cNvSpPr>
          <p:nvPr>
            <p:ph type="sldNum" sz="quarter" idx="5"/>
          </p:nvPr>
        </p:nvSpPr>
        <p:spPr/>
        <p:txBody>
          <a:bodyPr/>
          <a:lstStyle/>
          <a:p>
            <a:fld id="{C4C5F0EA-2985-4F6E-84E2-4623713770D7}" type="slidenum">
              <a:rPr lang="en-AU" smtClean="0"/>
              <a:t>5</a:t>
            </a:fld>
            <a:endParaRPr lang="en-AU"/>
          </a:p>
        </p:txBody>
      </p:sp>
    </p:spTree>
    <p:extLst>
      <p:ext uri="{BB962C8B-B14F-4D97-AF65-F5344CB8AC3E}">
        <p14:creationId xmlns:p14="http://schemas.microsoft.com/office/powerpoint/2010/main" val="7248671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r" rtl="1"/>
            <a:r>
              <a:rPr lang="fa-IR" sz="1200" b="1" i="0" u="none" strike="noStrike" dirty="0">
                <a:highlight>
                  <a:srgbClr val="000000">
                    <a:alpha val="0"/>
                  </a:srgbClr>
                </a:highlight>
                <a:latin typeface="Dubai" panose="020B0503030403030204" pitchFamily="34" charset="-78"/>
                <a:ea typeface="+mj-ea"/>
                <a:cs typeface="Dubai" panose="020B0503030403030204" pitchFamily="34" charset="-78"/>
              </a:rPr>
              <a:t>هر چند وقت یک بار نیاز به بررسی سلامت (چکاپ) دارم؟</a:t>
            </a:r>
          </a:p>
          <a:p>
            <a:pPr algn="r" rtl="1"/>
            <a:r>
              <a:rPr lang="fa-IR" sz="1200" b="0" i="0" u="none" strike="noStrike" dirty="0">
                <a:highlight>
                  <a:srgbClr val="000000">
                    <a:alpha val="0"/>
                  </a:srgbClr>
                </a:highlight>
                <a:latin typeface="Dubai" panose="020B0503030403030204" pitchFamily="34" charset="-78"/>
                <a:ea typeface="+mj-ea"/>
                <a:cs typeface="Dubai" panose="020B0503030403030204" pitchFamily="34" charset="-78"/>
              </a:rPr>
              <a:t>شما باید سالی یک بار با پزشک یا پرستار خود چکاپ کنید. حتی اگر احساس سلامتی می‌کنید باید این کار را انجام دهید. هنگامی که به طور منظم بررسی سلامت (چکاپ) را انجام دهید، می‌توانید از مشکلات سلامتی خود زودتر و قبل از بدخیم شدن آن‌ها مطلع شوید. </a:t>
            </a:r>
          </a:p>
          <a:p>
            <a:pPr algn="r"/>
            <a:endParaRPr lang="en-AU" b="1" dirty="0">
              <a:latin typeface="Dubai" panose="020B0503030403030204" pitchFamily="34" charset="-78"/>
              <a:ea typeface="+mj-ea"/>
              <a:cs typeface="Dubai" panose="020B0503030403030204" pitchFamily="34" charset="-78"/>
            </a:endParaRPr>
          </a:p>
          <a:p>
            <a:pPr algn="r" defTabSz="910651" rtl="1">
              <a:defRPr/>
            </a:pPr>
            <a:r>
              <a:rPr lang="fa-IR" sz="1200" b="1" i="0" u="none" strike="noStrike" dirty="0">
                <a:highlight>
                  <a:srgbClr val="000000">
                    <a:alpha val="0"/>
                  </a:srgbClr>
                </a:highlight>
                <a:latin typeface="Dubai" panose="020B0503030403030204" pitchFamily="34" charset="-78"/>
                <a:ea typeface="+mj-ea"/>
                <a:cs typeface="Dubai" panose="020B0503030403030204" pitchFamily="34" charset="-78"/>
              </a:rPr>
              <a:t>در یک بررسی سلامت (چکاپ)، پزشک یا پرستار از شما در مورد:</a:t>
            </a:r>
          </a:p>
          <a:p>
            <a:pPr marL="170747" indent="-170747" algn="r" rtl="1">
              <a:buFont typeface="Arial" panose="020B0604020202020204" pitchFamily="34" charset="0"/>
              <a:buChar char="•"/>
            </a:pPr>
            <a:r>
              <a:rPr lang="fa-IR" sz="1200" b="0" i="0" u="none" strike="noStrike" dirty="0">
                <a:highlight>
                  <a:srgbClr val="000000">
                    <a:alpha val="0"/>
                  </a:srgbClr>
                </a:highlight>
                <a:latin typeface="Dubai" panose="020B0503030403030204" pitchFamily="34" charset="-78"/>
                <a:ea typeface="+mj-ea"/>
                <a:cs typeface="Dubai" panose="020B0503030403030204" pitchFamily="34" charset="-78"/>
              </a:rPr>
              <a:t>هر بیماری یا درمانی که دارید یا داشته‌اید می‌پرسد. این سوابق پزشکی (medical history) شما نامیده می‌شود.</a:t>
            </a:r>
          </a:p>
          <a:p>
            <a:pPr marL="170747" indent="-170747" algn="r" rtl="1">
              <a:buFont typeface="Arial" panose="020B0604020202020204" pitchFamily="34" charset="0"/>
              <a:buChar char="•"/>
            </a:pPr>
            <a:r>
              <a:rPr lang="fa-IR" sz="1200" b="0" i="0" u="none" strike="noStrike" dirty="0">
                <a:highlight>
                  <a:srgbClr val="000000">
                    <a:alpha val="0"/>
                  </a:srgbClr>
                </a:highlight>
                <a:latin typeface="Dubai" panose="020B0503030403030204" pitchFamily="34" charset="-78"/>
                <a:ea typeface="+mj-ea"/>
                <a:cs typeface="Dubai" panose="020B0503030403030204" pitchFamily="34" charset="-78"/>
              </a:rPr>
              <a:t>سوابق پزشکی خانواده شما – مادر، پدر، برادرها و خواهران شما. اگر سایر اعضای خانواده شما بیماری‌های خاصی دارند، این بررسی‌های سلامت مهم‌ترند.</a:t>
            </a:r>
          </a:p>
          <a:p>
            <a:pPr marL="170747" indent="-170747" algn="r" rtl="1">
              <a:buFont typeface="Arial" panose="020B0604020202020204" pitchFamily="34" charset="0"/>
              <a:buChar char="•"/>
            </a:pPr>
            <a:r>
              <a:rPr lang="fa-IR" sz="1200" b="0" i="0" u="none" strike="noStrike" dirty="0">
                <a:highlight>
                  <a:srgbClr val="000000">
                    <a:alpha val="0"/>
                  </a:srgbClr>
                </a:highlight>
                <a:latin typeface="Dubai" panose="020B0503030403030204" pitchFamily="34" charset="-78"/>
                <a:ea typeface="+mj-ea"/>
                <a:cs typeface="Dubai" panose="020B0503030403030204" pitchFamily="34" charset="-78"/>
              </a:rPr>
              <a:t>چه می‌خورید، چقدر ورزش می‌کنید و آیا سیگار می‌کشید یا الکل می‌نوشید. </a:t>
            </a:r>
          </a:p>
          <a:p>
            <a:pPr algn="r"/>
            <a:endParaRPr lang="en-AU" dirty="0">
              <a:latin typeface="Dubai" panose="020B0503030403030204" pitchFamily="34" charset="-78"/>
              <a:ea typeface="+mj-ea"/>
              <a:cs typeface="Dubai" panose="020B0503030403030204" pitchFamily="34" charset="-78"/>
            </a:endParaRPr>
          </a:p>
          <a:p>
            <a:pPr algn="r" rtl="1"/>
            <a:r>
              <a:rPr lang="fa-IR" sz="1200" b="1" i="0" u="none" strike="noStrike" dirty="0">
                <a:highlight>
                  <a:srgbClr val="000000">
                    <a:alpha val="0"/>
                  </a:srgbClr>
                </a:highlight>
                <a:latin typeface="Dubai" panose="020B0503030403030204" pitchFamily="34" charset="-78"/>
                <a:ea typeface="+mj-ea"/>
                <a:cs typeface="Dubai" panose="020B0503030403030204" pitchFamily="34" charset="-78"/>
              </a:rPr>
              <a:t>آیا بررسی سلامت (چکاپ) همه یکسان است؟</a:t>
            </a:r>
          </a:p>
          <a:p>
            <a:pPr algn="r" rtl="1"/>
            <a:r>
              <a:rPr lang="fa-IR" sz="1200" b="0" i="0" u="none" strike="noStrike" dirty="0">
                <a:highlight>
                  <a:srgbClr val="000000">
                    <a:alpha val="0"/>
                  </a:srgbClr>
                </a:highlight>
                <a:latin typeface="Dubai" panose="020B0503030403030204" pitchFamily="34" charset="-78"/>
                <a:ea typeface="+mj-ea"/>
                <a:cs typeface="Dubai" panose="020B0503030403030204" pitchFamily="34" charset="-78"/>
              </a:rPr>
              <a:t>خیر. در زمان‌های مختلف زندگی‌تان به بررسی‌های سلامت یا آزمایش‌های متفاوتی نیاز خواهید داشت. زیرا در سنین مختلف ممکن است اتفاق‌های متفاوتی برای بدن بیفتد.</a:t>
            </a:r>
            <a:endParaRPr lang="en-AU" b="1" dirty="0">
              <a:latin typeface="Dubai" panose="020B0503030403030204" pitchFamily="34" charset="-78"/>
              <a:ea typeface="+mj-ea"/>
              <a:cs typeface="Dubai" panose="020B0503030403030204" pitchFamily="34" charset="-78"/>
            </a:endParaRPr>
          </a:p>
          <a:p>
            <a:pPr algn="r" rtl="1"/>
            <a:r>
              <a:rPr lang="fa-IR" sz="1200" b="0" i="0" u="none" strike="noStrike" dirty="0">
                <a:highlight>
                  <a:srgbClr val="000000">
                    <a:alpha val="0"/>
                  </a:srgbClr>
                </a:highlight>
                <a:latin typeface="Dubai" panose="020B0503030403030204" pitchFamily="34" charset="-78"/>
                <a:ea typeface="+mj-ea"/>
                <a:cs typeface="Dubai" panose="020B0503030403030204" pitchFamily="34" charset="-78"/>
              </a:rPr>
              <a:t>پزشک یا پرستارتان به شما خواهد گفت که به چه آزمایش‌هایی نیاز دارید. </a:t>
            </a:r>
          </a:p>
          <a:p>
            <a:pPr algn="r"/>
            <a:endParaRPr lang="en-AU" strike="sngStrike" dirty="0">
              <a:latin typeface="Dubai" panose="020B0503030403030204" pitchFamily="34" charset="-78"/>
              <a:ea typeface="+mj-ea"/>
              <a:cs typeface="Dubai" panose="020B0503030403030204" pitchFamily="34" charset="-78"/>
            </a:endParaRPr>
          </a:p>
          <a:p>
            <a:pPr algn="r"/>
            <a:endParaRPr lang="en-AU" dirty="0">
              <a:latin typeface="Dubai" panose="020B0503030403030204" pitchFamily="34" charset="-78"/>
              <a:ea typeface="+mj-ea"/>
              <a:cs typeface="Dubai" panose="020B0503030403030204" pitchFamily="34" charset="-78"/>
            </a:endParaRPr>
          </a:p>
          <a:p>
            <a:endParaRPr lang="en-AU" dirty="0">
              <a:latin typeface="Dubai" panose="020B0503030403030204" pitchFamily="34" charset="-78"/>
              <a:cs typeface="Dubai" panose="020B0503030403030204" pitchFamily="34" charset="-78"/>
            </a:endParaRPr>
          </a:p>
        </p:txBody>
      </p:sp>
      <p:sp>
        <p:nvSpPr>
          <p:cNvPr id="4" name="Slide Number Placeholder 3"/>
          <p:cNvSpPr>
            <a:spLocks noGrp="1"/>
          </p:cNvSpPr>
          <p:nvPr>
            <p:ph type="sldNum" sz="quarter" idx="5"/>
          </p:nvPr>
        </p:nvSpPr>
        <p:spPr/>
        <p:txBody>
          <a:bodyPr/>
          <a:lstStyle/>
          <a:p>
            <a:fld id="{C4C5F0EA-2985-4F6E-84E2-4623713770D7}" type="slidenum">
              <a:rPr lang="en-AU" smtClean="0"/>
              <a:t>6</a:t>
            </a:fld>
            <a:endParaRPr lang="en-AU"/>
          </a:p>
        </p:txBody>
      </p:sp>
    </p:spTree>
    <p:extLst>
      <p:ext uri="{BB962C8B-B14F-4D97-AF65-F5344CB8AC3E}">
        <p14:creationId xmlns:p14="http://schemas.microsoft.com/office/powerpoint/2010/main" val="150980332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r" rtl="1"/>
            <a:r>
              <a:rPr lang="fa-IR" sz="1200" b="1" i="0" u="none" strike="noStrike" baseline="0" dirty="0">
                <a:highlight>
                  <a:srgbClr val="000000">
                    <a:alpha val="0"/>
                  </a:srgbClr>
                </a:highlight>
                <a:latin typeface="Dubai" panose="020B0503030403030204" pitchFamily="34" charset="-78"/>
                <a:cs typeface="Dubai" panose="020B0503030403030204" pitchFamily="34" charset="-78"/>
              </a:rPr>
              <a:t>وقتی برای چکاپم می‌روم، در مورد چه مواردی می‌توانم با پزشک یا پرستارم صحبت کنم؟</a:t>
            </a:r>
            <a:endParaRPr lang="en-AU" sz="1200" baseline="0" dirty="0">
              <a:latin typeface="Dubai" panose="020B0503030403030204" pitchFamily="34" charset="-78"/>
              <a:cs typeface="Dubai" panose="020B0503030403030204" pitchFamily="34" charset="-78"/>
            </a:endParaRPr>
          </a:p>
          <a:p>
            <a:pPr lvl="0" algn="r" rtl="1"/>
            <a:r>
              <a:rPr lang="fa-IR" sz="1200" b="0" i="0" u="none" strike="noStrike" baseline="0" dirty="0">
                <a:highlight>
                  <a:srgbClr val="000000">
                    <a:alpha val="0"/>
                  </a:srgbClr>
                </a:highlight>
                <a:latin typeface="Dubai" panose="020B0503030403030204" pitchFamily="34" charset="-78"/>
                <a:cs typeface="Dubai" panose="020B0503030403030204" pitchFamily="34" charset="-78"/>
              </a:rPr>
              <a:t>در استرالیا، پزشک یا پرستارتان از شما انتظار دارد که درباره هر چیزی که نگرانتان می‌کند صحبت کنید. اگر چیزی نگویید، پزشک یا پرستارتان ممکن است ندانند که مشکلی دارید.</a:t>
            </a:r>
          </a:p>
          <a:p>
            <a:pPr lvl="0" algn="r"/>
            <a:endParaRPr lang="en-AU" sz="1200" baseline="0" dirty="0">
              <a:latin typeface="Dubai" panose="020B0503030403030204" pitchFamily="34" charset="-78"/>
              <a:cs typeface="Dubai" panose="020B0503030403030204" pitchFamily="34" charset="-78"/>
            </a:endParaRPr>
          </a:p>
          <a:p>
            <a:pPr lvl="0" algn="r" rtl="1"/>
            <a:r>
              <a:rPr lang="fa-IR" sz="1200" b="0" i="0" u="none" strike="noStrike" baseline="0" dirty="0">
                <a:highlight>
                  <a:srgbClr val="000000">
                    <a:alpha val="0"/>
                  </a:srgbClr>
                </a:highlight>
                <a:latin typeface="Dubai" panose="020B0503030403030204" pitchFamily="34" charset="-78"/>
                <a:cs typeface="Dubai" panose="020B0503030403030204" pitchFamily="34" charset="-78"/>
              </a:rPr>
              <a:t>موارد رایجی که می‌توانید درباره آن‌ها با پزشک یا پرستارتان صحبت کنید عبارتند از:</a:t>
            </a:r>
          </a:p>
          <a:p>
            <a:pPr marL="169200" indent="-169200" algn="r" rtl="1">
              <a:buFont typeface="Arial" panose="020B0604020202020204" pitchFamily="34" charset="0"/>
              <a:buChar char="•"/>
            </a:pPr>
            <a:r>
              <a:rPr lang="fa-IR" sz="1200" b="0" i="0" u="none" strike="noStrike" baseline="0" dirty="0">
                <a:highlight>
                  <a:srgbClr val="000000">
                    <a:alpha val="0"/>
                  </a:srgbClr>
                </a:highlight>
                <a:latin typeface="Dubai" panose="020B0503030403030204" pitchFamily="34" charset="-78"/>
                <a:cs typeface="Dubai" panose="020B0503030403030204" pitchFamily="34" charset="-78"/>
              </a:rPr>
              <a:t>هر دردی که در بدن خود احساس می کنید.</a:t>
            </a:r>
          </a:p>
          <a:p>
            <a:pPr marL="169200" indent="-169200" algn="r" rtl="1">
              <a:buFont typeface="Arial" panose="020B0604020202020204" pitchFamily="34" charset="0"/>
              <a:buChar char="•"/>
            </a:pPr>
            <a:r>
              <a:rPr lang="fa-IR" sz="1200" b="0" i="0" u="none" strike="noStrike" baseline="0" dirty="0">
                <a:highlight>
                  <a:srgbClr val="000000">
                    <a:alpha val="0"/>
                  </a:srgbClr>
                </a:highlight>
                <a:latin typeface="Dubai" panose="020B0503030403030204" pitchFamily="34" charset="-78"/>
                <a:cs typeface="Dubai" panose="020B0503030403030204" pitchFamily="34" charset="-78"/>
              </a:rPr>
              <a:t>هر گونه مشکل برای رفتن به توالت </a:t>
            </a:r>
          </a:p>
          <a:p>
            <a:pPr marL="169200" indent="-169200" algn="r" rtl="1">
              <a:buFont typeface="Arial" panose="020B0604020202020204" pitchFamily="34" charset="0"/>
              <a:buChar char="•"/>
            </a:pPr>
            <a:r>
              <a:rPr lang="fa-IR" sz="1200" b="0" i="0" u="none" strike="noStrike" baseline="0" dirty="0">
                <a:highlight>
                  <a:srgbClr val="000000">
                    <a:alpha val="0"/>
                  </a:srgbClr>
                </a:highlight>
                <a:latin typeface="Dubai" panose="020B0503030403030204" pitchFamily="34" charset="-78"/>
                <a:cs typeface="Dubai" panose="020B0503030403030204" pitchFamily="34" charset="-78"/>
              </a:rPr>
              <a:t>احساستان: اگر برای مدت طولانی غمگین یا نگران بوده‎‎‎اید و غیره</a:t>
            </a:r>
          </a:p>
          <a:p>
            <a:pPr marL="169200" indent="-169200" algn="r" defTabSz="910651" rtl="1">
              <a:buFont typeface="Arial" panose="020B0604020202020204" pitchFamily="34" charset="0"/>
              <a:buChar char="•"/>
              <a:defRPr/>
            </a:pPr>
            <a:r>
              <a:rPr lang="fa-IR" sz="1200" b="0" i="0" u="none" strike="noStrike" baseline="0" dirty="0">
                <a:highlight>
                  <a:srgbClr val="000000">
                    <a:alpha val="0"/>
                  </a:srgbClr>
                </a:highlight>
                <a:latin typeface="Dubai" panose="020B0503030403030204" pitchFamily="34" charset="-78"/>
                <a:cs typeface="Dubai" panose="020B0503030403030204" pitchFamily="34" charset="-78"/>
              </a:rPr>
              <a:t>سابقه خانوادگی، مثلا اگرمادر یا پدر شما مشکلی مانند سکته قلبی یا سرطان یا افسردگی داشته‌اند</a:t>
            </a:r>
          </a:p>
          <a:p>
            <a:pPr marL="169200" indent="-169200" algn="r" rtl="1">
              <a:buFont typeface="Arial" panose="020B0604020202020204" pitchFamily="34" charset="0"/>
              <a:buChar char="•"/>
            </a:pPr>
            <a:r>
              <a:rPr lang="fa-IR" sz="1200" b="0" i="0" u="none" strike="noStrike" baseline="0" dirty="0">
                <a:highlight>
                  <a:srgbClr val="000000">
                    <a:alpha val="0"/>
                  </a:srgbClr>
                </a:highlight>
                <a:latin typeface="Dubai" panose="020B0503030403030204" pitchFamily="34" charset="-78"/>
                <a:cs typeface="Dubai" panose="020B0503030403030204" pitchFamily="34" charset="-78"/>
              </a:rPr>
              <a:t>چه می‌خورید، چقدر ورزش می‌کنید و آیا سیگار می‌کشید یا الکل می‌نوشید.</a:t>
            </a:r>
          </a:p>
          <a:p>
            <a:pPr marL="169200" indent="-169200" algn="r">
              <a:buFont typeface="+mj-lt"/>
              <a:buAutoNum type="arabicPeriod"/>
            </a:pPr>
            <a:endParaRPr lang="en-AU" sz="1200" baseline="0" dirty="0">
              <a:latin typeface="Dubai" panose="020B0503030403030204" pitchFamily="34" charset="-78"/>
              <a:cs typeface="Dubai" panose="020B0503030403030204" pitchFamily="34" charset="-78"/>
            </a:endParaRPr>
          </a:p>
          <a:p>
            <a:pPr lvl="0" algn="r" rtl="1"/>
            <a:r>
              <a:rPr lang="fa-IR" sz="1200" b="0" i="0" u="none" strike="noStrike" baseline="0" dirty="0">
                <a:highlight>
                  <a:srgbClr val="000000">
                    <a:alpha val="0"/>
                  </a:srgbClr>
                </a:highlight>
                <a:latin typeface="Dubai" panose="020B0503030403030204" pitchFamily="34" charset="-78"/>
                <a:cs typeface="Dubai" panose="020B0503030403030204" pitchFamily="34" charset="-78"/>
              </a:rPr>
              <a:t>همچنین باید با پزشک یا پرستار خود در مورد </a:t>
            </a:r>
            <a:r>
              <a:rPr lang="fa-IR" sz="1200" b="1" i="0" u="none" strike="noStrike" baseline="0" dirty="0">
                <a:highlight>
                  <a:srgbClr val="000000">
                    <a:alpha val="0"/>
                  </a:srgbClr>
                </a:highlight>
                <a:latin typeface="Dubai" panose="020B0503030403030204" pitchFamily="34" charset="-78"/>
                <a:cs typeface="Dubai" panose="020B0503030403030204" pitchFamily="34" charset="-78"/>
              </a:rPr>
              <a:t>آزمایش های غربالگری سرطان</a:t>
            </a:r>
            <a:r>
              <a:rPr lang="fa-IR" sz="1200" b="0" i="0" u="none" strike="noStrike" baseline="0" dirty="0">
                <a:highlight>
                  <a:srgbClr val="000000">
                    <a:alpha val="0"/>
                  </a:srgbClr>
                </a:highlight>
                <a:latin typeface="Dubai" panose="020B0503030403030204" pitchFamily="34" charset="-78"/>
                <a:cs typeface="Dubai" panose="020B0503030403030204" pitchFamily="34" charset="-78"/>
              </a:rPr>
              <a:t> که باید انجام دهید نیز صحبت کنید. </a:t>
            </a:r>
          </a:p>
          <a:p>
            <a:pPr algn="r"/>
            <a:endParaRPr lang="en-AU" sz="1200" baseline="0" dirty="0">
              <a:latin typeface="Dubai" panose="020B0503030403030204" pitchFamily="34" charset="-78"/>
              <a:cs typeface="Dubai" panose="020B0503030403030204" pitchFamily="34" charset="-78"/>
            </a:endParaRPr>
          </a:p>
        </p:txBody>
      </p:sp>
      <p:sp>
        <p:nvSpPr>
          <p:cNvPr id="4" name="Slide Number Placeholder 3"/>
          <p:cNvSpPr>
            <a:spLocks noGrp="1"/>
          </p:cNvSpPr>
          <p:nvPr>
            <p:ph type="sldNum" sz="quarter" idx="5"/>
          </p:nvPr>
        </p:nvSpPr>
        <p:spPr/>
        <p:txBody>
          <a:bodyPr/>
          <a:lstStyle/>
          <a:p>
            <a:fld id="{C4C5F0EA-2985-4F6E-84E2-4623713770D7}" type="slidenum">
              <a:rPr lang="en-AU" smtClean="0"/>
              <a:t>7</a:t>
            </a:fld>
            <a:endParaRPr lang="en-AU"/>
          </a:p>
        </p:txBody>
      </p:sp>
    </p:spTree>
    <p:extLst>
      <p:ext uri="{BB962C8B-B14F-4D97-AF65-F5344CB8AC3E}">
        <p14:creationId xmlns:p14="http://schemas.microsoft.com/office/powerpoint/2010/main" val="343827970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r" rtl="1"/>
            <a:r>
              <a:rPr lang="fa-IR" sz="1200" b="1" i="0" u="none" strike="noStrike" baseline="0" dirty="0">
                <a:highlight>
                  <a:srgbClr val="000000">
                    <a:alpha val="0"/>
                  </a:srgbClr>
                </a:highlight>
                <a:latin typeface="Dubai" panose="020B0503030403030204" pitchFamily="34" charset="-78"/>
                <a:cs typeface="Dubai" panose="020B0503030403030204" pitchFamily="34" charset="-78"/>
              </a:rPr>
              <a:t>تست های غربالگری سرطان در استرالیا چه هستند؟</a:t>
            </a:r>
          </a:p>
          <a:p>
            <a:pPr algn="r" defTabSz="910651" rtl="1">
              <a:defRPr/>
            </a:pPr>
            <a:r>
              <a:rPr lang="fa-IR" sz="1200" b="0" i="0" u="none" strike="noStrike" baseline="0" dirty="0">
                <a:highlight>
                  <a:srgbClr val="000000">
                    <a:alpha val="0"/>
                  </a:srgbClr>
                </a:highlight>
                <a:latin typeface="Dubai" panose="020B0503030403030204" pitchFamily="34" charset="-78"/>
                <a:cs typeface="Dubai" panose="020B0503030403030204" pitchFamily="34" charset="-78"/>
              </a:rPr>
              <a:t>سه آزمایش غربالگری سرطان برای زنان وجود دارد:</a:t>
            </a:r>
          </a:p>
          <a:p>
            <a:pPr marL="227663" indent="-227663" algn="r" defTabSz="910651" rtl="1">
              <a:buFontTx/>
              <a:buAutoNum type="arabicPeriod"/>
              <a:defRPr/>
            </a:pPr>
            <a:r>
              <a:rPr lang="fa-IR" sz="1200" b="0" i="0" u="none" strike="noStrike" baseline="0" dirty="0">
                <a:highlight>
                  <a:srgbClr val="000000">
                    <a:alpha val="0"/>
                  </a:srgbClr>
                </a:highlight>
                <a:latin typeface="Dubai" panose="020B0503030403030204" pitchFamily="34" charset="-78"/>
                <a:cs typeface="Dubai" panose="020B0503030403030204" pitchFamily="34" charset="-78"/>
              </a:rPr>
              <a:t>غربالگری دهانه رحم</a:t>
            </a:r>
          </a:p>
          <a:p>
            <a:pPr marL="227663" indent="-227663" algn="r" defTabSz="910651" rtl="1">
              <a:buFontTx/>
              <a:buAutoNum type="arabicPeriod"/>
              <a:defRPr/>
            </a:pPr>
            <a:r>
              <a:rPr lang="fa-IR" sz="1200" b="0" i="0" u="none" strike="noStrike" baseline="0" dirty="0">
                <a:highlight>
                  <a:srgbClr val="000000">
                    <a:alpha val="0"/>
                  </a:srgbClr>
                </a:highlight>
                <a:latin typeface="Dubai" panose="020B0503030403030204" pitchFamily="34" charset="-78"/>
                <a:cs typeface="Dubai" panose="020B0503030403030204" pitchFamily="34" charset="-78"/>
              </a:rPr>
              <a:t>غربالگری سینه</a:t>
            </a:r>
          </a:p>
          <a:p>
            <a:pPr marL="227663" indent="-227663" algn="r" defTabSz="910651" rtl="1">
              <a:buFontTx/>
              <a:buAutoNum type="arabicPeriod"/>
              <a:defRPr/>
            </a:pPr>
            <a:r>
              <a:rPr lang="fa-IR" sz="1200" b="0" i="0" u="none" strike="noStrike" baseline="0" dirty="0">
                <a:highlight>
                  <a:srgbClr val="000000">
                    <a:alpha val="0"/>
                  </a:srgbClr>
                </a:highlight>
                <a:latin typeface="Dubai" panose="020B0503030403030204" pitchFamily="34" charset="-78"/>
                <a:cs typeface="Dubai" panose="020B0503030403030204" pitchFamily="34" charset="-78"/>
              </a:rPr>
              <a:t>غربالگری روده </a:t>
            </a:r>
          </a:p>
          <a:p>
            <a:pPr algn="r"/>
            <a:endParaRPr lang="en-AU" baseline="0" dirty="0">
              <a:latin typeface="Dubai" panose="020B0503030403030204" pitchFamily="34" charset="-78"/>
              <a:cs typeface="Dubai" panose="020B0503030403030204" pitchFamily="34" charset="-78"/>
            </a:endParaRPr>
          </a:p>
          <a:p>
            <a:pPr algn="r" rtl="1"/>
            <a:r>
              <a:rPr lang="fa-IR" sz="1200" b="0" i="0" u="none" strike="noStrike" baseline="0" dirty="0">
                <a:highlight>
                  <a:srgbClr val="000000">
                    <a:alpha val="0"/>
                  </a:srgbClr>
                </a:highlight>
                <a:latin typeface="Dubai" panose="020B0503030403030204" pitchFamily="34" charset="-78"/>
                <a:cs typeface="Dubai" panose="020B0503030403030204" pitchFamily="34" charset="-78"/>
              </a:rPr>
              <a:t>این آزمایش ها به یافتن بیماری های جدی مانند سرطان کمک می کند.</a:t>
            </a:r>
          </a:p>
          <a:p>
            <a:pPr algn="r" rtl="1"/>
            <a:r>
              <a:rPr lang="fa-IR" sz="1200" b="0" i="0" u="none" strike="noStrike" baseline="0" dirty="0">
                <a:highlight>
                  <a:srgbClr val="000000">
                    <a:alpha val="0"/>
                  </a:srgbClr>
                </a:highlight>
                <a:latin typeface="Dubai" panose="020B0503030403030204" pitchFamily="34" charset="-78"/>
                <a:cs typeface="Dubai" panose="020B0503030403030204" pitchFamily="34" charset="-78"/>
              </a:rPr>
              <a:t>اگر بتوانید زودتر متوجه شوید که بیمار هستید، شانس بهتری برای بهبودی دارید.</a:t>
            </a:r>
          </a:p>
          <a:p>
            <a:pPr algn="r"/>
            <a:endParaRPr lang="en-AU" baseline="0" dirty="0">
              <a:latin typeface="Dubai" panose="020B0503030403030204" pitchFamily="34" charset="-78"/>
              <a:cs typeface="Dubai" panose="020B0503030403030204" pitchFamily="34" charset="-78"/>
            </a:endParaRPr>
          </a:p>
          <a:p>
            <a:endParaRPr lang="en-AU" dirty="0">
              <a:latin typeface="Dubai" panose="020B0503030403030204" pitchFamily="34" charset="-78"/>
              <a:cs typeface="Dubai" panose="020B0503030403030204" pitchFamily="34" charset="-78"/>
            </a:endParaRPr>
          </a:p>
        </p:txBody>
      </p:sp>
      <p:sp>
        <p:nvSpPr>
          <p:cNvPr id="4" name="Slide Number Placeholder 3"/>
          <p:cNvSpPr>
            <a:spLocks noGrp="1"/>
          </p:cNvSpPr>
          <p:nvPr>
            <p:ph type="sldNum" sz="quarter" idx="5"/>
          </p:nvPr>
        </p:nvSpPr>
        <p:spPr/>
        <p:txBody>
          <a:bodyPr/>
          <a:lstStyle/>
          <a:p>
            <a:fld id="{C4C5F0EA-2985-4F6E-84E2-4623713770D7}" type="slidenum">
              <a:rPr lang="en-AU" smtClean="0"/>
              <a:t>8</a:t>
            </a:fld>
            <a:endParaRPr lang="en-AU"/>
          </a:p>
        </p:txBody>
      </p:sp>
    </p:spTree>
    <p:extLst>
      <p:ext uri="{BB962C8B-B14F-4D97-AF65-F5344CB8AC3E}">
        <p14:creationId xmlns:p14="http://schemas.microsoft.com/office/powerpoint/2010/main" val="402428625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fa-IR" sz="1200" b="0" i="0" u="none" strike="noStrike" baseline="0" dirty="0">
                <a:highlight>
                  <a:srgbClr val="000000">
                    <a:alpha val="0"/>
                  </a:srgbClr>
                </a:highlight>
                <a:latin typeface="Dubai" panose="020B0503030403030204" pitchFamily="34" charset="-78"/>
                <a:cs typeface="Dubai" panose="020B0503030403030204" pitchFamily="34" charset="-78"/>
              </a:rPr>
              <a:t>آزمایش غربالگری دهانه رحم یک آزمایش برای قسمت پایین رحم است.</a:t>
            </a:r>
          </a:p>
          <a:p>
            <a:pPr algn="r"/>
            <a:endParaRPr lang="en-AU" dirty="0">
              <a:latin typeface="Dubai" panose="020B0503030403030204" pitchFamily="34" charset="-78"/>
              <a:cs typeface="Dubai" panose="020B0503030403030204" pitchFamily="34" charset="-78"/>
            </a:endParaRPr>
          </a:p>
        </p:txBody>
      </p:sp>
      <p:sp>
        <p:nvSpPr>
          <p:cNvPr id="4" name="Slide Number Placeholder 3"/>
          <p:cNvSpPr>
            <a:spLocks noGrp="1"/>
          </p:cNvSpPr>
          <p:nvPr>
            <p:ph type="sldNum" sz="quarter" idx="5"/>
          </p:nvPr>
        </p:nvSpPr>
        <p:spPr/>
        <p:txBody>
          <a:bodyPr/>
          <a:lstStyle/>
          <a:p>
            <a:fld id="{C4C5F0EA-2985-4F6E-84E2-4623713770D7}" type="slidenum">
              <a:rPr lang="en-AU" smtClean="0"/>
              <a:t>9</a:t>
            </a:fld>
            <a:endParaRPr lang="en-AU"/>
          </a:p>
        </p:txBody>
      </p:sp>
    </p:spTree>
    <p:extLst>
      <p:ext uri="{BB962C8B-B14F-4D97-AF65-F5344CB8AC3E}">
        <p14:creationId xmlns:p14="http://schemas.microsoft.com/office/powerpoint/2010/main" val="363124828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84CFC9-D69E-F888-6344-08A28B1E59E9}"/>
              </a:ext>
            </a:extLst>
          </p:cNvPr>
          <p:cNvSpPr>
            <a:spLocks noGrp="1"/>
          </p:cNvSpPr>
          <p:nvPr>
            <p:ph type="title"/>
          </p:nvPr>
        </p:nvSpPr>
        <p:spPr/>
        <p:txBody>
          <a:bodyPr/>
          <a:lstStyle/>
          <a:p>
            <a:r>
              <a:rPr lang="en-US"/>
              <a:t>Click to edit Master title style</a:t>
            </a:r>
            <a:endParaRPr lang="en-AU"/>
          </a:p>
        </p:txBody>
      </p:sp>
      <p:sp>
        <p:nvSpPr>
          <p:cNvPr id="3" name="Date Placeholder 2">
            <a:extLst>
              <a:ext uri="{FF2B5EF4-FFF2-40B4-BE49-F238E27FC236}">
                <a16:creationId xmlns:a16="http://schemas.microsoft.com/office/drawing/2014/main" id="{710EA1AF-7949-9359-09F1-B76F9C812625}"/>
              </a:ext>
            </a:extLst>
          </p:cNvPr>
          <p:cNvSpPr>
            <a:spLocks noGrp="1"/>
          </p:cNvSpPr>
          <p:nvPr>
            <p:ph type="dt" sz="half" idx="10"/>
          </p:nvPr>
        </p:nvSpPr>
        <p:spPr/>
        <p:txBody>
          <a:bodyPr/>
          <a:lstStyle/>
          <a:p>
            <a:fld id="{7311ABDF-1FE7-41FC-8AC6-47AB71ED209F}" type="datetimeFigureOut">
              <a:rPr lang="en-AU" smtClean="0"/>
              <a:t>17/09/2024</a:t>
            </a:fld>
            <a:endParaRPr lang="en-AU"/>
          </a:p>
        </p:txBody>
      </p:sp>
      <p:sp>
        <p:nvSpPr>
          <p:cNvPr id="4" name="Footer Placeholder 3">
            <a:extLst>
              <a:ext uri="{FF2B5EF4-FFF2-40B4-BE49-F238E27FC236}">
                <a16:creationId xmlns:a16="http://schemas.microsoft.com/office/drawing/2014/main" id="{40EA5392-883D-EB8F-1545-D66AA4C0A7D3}"/>
              </a:ext>
            </a:extLst>
          </p:cNvPr>
          <p:cNvSpPr>
            <a:spLocks noGrp="1"/>
          </p:cNvSpPr>
          <p:nvPr>
            <p:ph type="ftr" sz="quarter" idx="11"/>
          </p:nvPr>
        </p:nvSpPr>
        <p:spPr/>
        <p:txBody>
          <a:bodyPr/>
          <a:lstStyle/>
          <a:p>
            <a:endParaRPr lang="en-AU"/>
          </a:p>
        </p:txBody>
      </p:sp>
      <p:sp>
        <p:nvSpPr>
          <p:cNvPr id="5" name="Slide Number Placeholder 4">
            <a:extLst>
              <a:ext uri="{FF2B5EF4-FFF2-40B4-BE49-F238E27FC236}">
                <a16:creationId xmlns:a16="http://schemas.microsoft.com/office/drawing/2014/main" id="{9CDF4A80-8137-B336-35BC-E5AC792A9109}"/>
              </a:ext>
            </a:extLst>
          </p:cNvPr>
          <p:cNvSpPr>
            <a:spLocks noGrp="1"/>
          </p:cNvSpPr>
          <p:nvPr>
            <p:ph type="sldNum" sz="quarter" idx="12"/>
          </p:nvPr>
        </p:nvSpPr>
        <p:spPr/>
        <p:txBody>
          <a:bodyPr/>
          <a:lstStyle/>
          <a:p>
            <a:fld id="{44AB453A-522E-4F54-B226-B35705787976}" type="slidenum">
              <a:rPr lang="en-AU" smtClean="0"/>
              <a:t>‹#›</a:t>
            </a:fld>
            <a:endParaRPr lang="en-AU"/>
          </a:p>
        </p:txBody>
      </p:sp>
    </p:spTree>
    <p:extLst>
      <p:ext uri="{BB962C8B-B14F-4D97-AF65-F5344CB8AC3E}">
        <p14:creationId xmlns:p14="http://schemas.microsoft.com/office/powerpoint/2010/main" val="2266916554"/>
      </p:ext>
    </p:extLst>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309AFAA-ED64-F6DC-BAED-905E204EE1E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AU"/>
          </a:p>
        </p:txBody>
      </p:sp>
      <p:sp>
        <p:nvSpPr>
          <p:cNvPr id="3" name="Text Placeholder 2">
            <a:extLst>
              <a:ext uri="{FF2B5EF4-FFF2-40B4-BE49-F238E27FC236}">
                <a16:creationId xmlns:a16="http://schemas.microsoft.com/office/drawing/2014/main" id="{36ACA953-90DD-B49B-15F6-A0F63C7B822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CA23B9BB-C3C9-1CE1-F52B-5B39E4E1521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7311ABDF-1FE7-41FC-8AC6-47AB71ED209F}" type="datetimeFigureOut">
              <a:rPr lang="en-AU" smtClean="0"/>
              <a:t>17/09/2024</a:t>
            </a:fld>
            <a:endParaRPr lang="en-AU"/>
          </a:p>
        </p:txBody>
      </p:sp>
      <p:sp>
        <p:nvSpPr>
          <p:cNvPr id="5" name="Footer Placeholder 4">
            <a:extLst>
              <a:ext uri="{FF2B5EF4-FFF2-40B4-BE49-F238E27FC236}">
                <a16:creationId xmlns:a16="http://schemas.microsoft.com/office/drawing/2014/main" id="{90BCA167-11B2-1DC3-FA30-0C27CC704C8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AU"/>
          </a:p>
        </p:txBody>
      </p:sp>
      <p:sp>
        <p:nvSpPr>
          <p:cNvPr id="6" name="Slide Number Placeholder 5">
            <a:extLst>
              <a:ext uri="{FF2B5EF4-FFF2-40B4-BE49-F238E27FC236}">
                <a16:creationId xmlns:a16="http://schemas.microsoft.com/office/drawing/2014/main" id="{36C25BC7-B4D1-8B2A-E08D-EE74CE0918C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44AB453A-522E-4F54-B226-B35705787976}" type="slidenum">
              <a:rPr lang="en-AU" smtClean="0"/>
              <a:t>‹#›</a:t>
            </a:fld>
            <a:endParaRPr lang="en-AU"/>
          </a:p>
        </p:txBody>
      </p:sp>
    </p:spTree>
    <p:extLst>
      <p:ext uri="{BB962C8B-B14F-4D97-AF65-F5344CB8AC3E}">
        <p14:creationId xmlns:p14="http://schemas.microsoft.com/office/powerpoint/2010/main" val="1356128274"/>
      </p:ext>
    </p:extLst>
  </p:cSld>
  <p:clrMap bg1="lt1" tx1="dk1" bg2="lt2" tx2="dk2" accent1="accent1" accent2="accent2" accent3="accent3" accent4="accent4" accent5="accent5" accent6="accent6" hlink="hlink" folHlink="folHlink"/>
  <p:sldLayoutIdLst>
    <p:sldLayoutId id="2147483654"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31.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32.xml"/><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33.xml"/><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34.xml"/><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35.xml"/><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36.xml"/><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37.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38.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E756A96A-2A1A-260D-C978-19CFCFE225CD}"/>
              </a:ext>
            </a:extLst>
          </p:cNvPr>
          <p:cNvSpPr>
            <a:spLocks noGrp="1"/>
          </p:cNvSpPr>
          <p:nvPr>
            <p:ph type="title"/>
          </p:nvPr>
        </p:nvSpPr>
        <p:spPr/>
        <p:txBody>
          <a:bodyPr/>
          <a:lstStyle/>
          <a:p>
            <a:pPr algn="r"/>
            <a:r>
              <a:rPr lang="fa-IR" sz="5400" b="1" i="0" u="none" strike="noStrike">
                <a:highlight>
                  <a:srgbClr val="000000">
                    <a:alpha val="0"/>
                  </a:srgbClr>
                </a:highlight>
                <a:latin typeface="Dubai" panose="020B0503030403030204" pitchFamily="34" charset="-78"/>
                <a:cs typeface="Dubai" panose="020B0503030403030204" pitchFamily="34" charset="-78"/>
              </a:rPr>
              <a:t>بررسی‌های سلامت (چکاپ)</a:t>
            </a:r>
            <a:endParaRPr lang="en-AU" sz="5400" dirty="0">
              <a:latin typeface="Dubai" panose="020B0503030403030204" pitchFamily="34" charset="-78"/>
              <a:cs typeface="Dubai" panose="020B0503030403030204" pitchFamily="34" charset="-78"/>
            </a:endParaRPr>
          </a:p>
        </p:txBody>
      </p:sp>
      <p:pic>
        <p:nvPicPr>
          <p:cNvPr id="4" name="Picture 3">
            <a:extLst>
              <a:ext uri="{FF2B5EF4-FFF2-40B4-BE49-F238E27FC236}">
                <a16:creationId xmlns:a16="http://schemas.microsoft.com/office/drawing/2014/main" id="{A0CA302B-A6D9-301B-839B-DE347C0A7AB5}"/>
              </a:ext>
            </a:extLst>
          </p:cNvPr>
          <p:cNvPicPr>
            <a:picLocks noChangeAspect="1"/>
          </p:cNvPicPr>
          <p:nvPr/>
        </p:nvPicPr>
        <p:blipFill>
          <a:blip r:embed="rId3"/>
          <a:stretch>
            <a:fillRect/>
          </a:stretch>
        </p:blipFill>
        <p:spPr>
          <a:xfrm>
            <a:off x="0" y="-297"/>
            <a:ext cx="12192528" cy="6858297"/>
          </a:xfrm>
          <a:prstGeom prst="rect">
            <a:avLst/>
          </a:prstGeom>
        </p:spPr>
      </p:pic>
    </p:spTree>
    <p:extLst>
      <p:ext uri="{BB962C8B-B14F-4D97-AF65-F5344CB8AC3E}">
        <p14:creationId xmlns:p14="http://schemas.microsoft.com/office/powerpoint/2010/main" val="1135816170"/>
      </p:ext>
    </p:extLst>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81D57B11-CF17-7F6E-7303-BF724187038D}"/>
              </a:ext>
            </a:extLst>
          </p:cNvPr>
          <p:cNvSpPr>
            <a:spLocks noGrp="1"/>
          </p:cNvSpPr>
          <p:nvPr>
            <p:ph type="title"/>
          </p:nvPr>
        </p:nvSpPr>
        <p:spPr/>
        <p:txBody>
          <a:bodyPr>
            <a:normAutofit fontScale="90000"/>
          </a:bodyPr>
          <a:lstStyle/>
          <a:p>
            <a:pPr rtl="1"/>
            <a:r>
              <a:rPr lang="fa-IR" sz="4400" b="0" i="0" u="none" strike="noStrike">
                <a:highlight>
                  <a:srgbClr val="000000">
                    <a:alpha val="0"/>
                  </a:srgbClr>
                </a:highlight>
                <a:latin typeface="Dubai" panose="020B0503030403030204" pitchFamily="34" charset="-78"/>
                <a:cs typeface="Dubai" panose="020B0503030403030204" pitchFamily="34" charset="-78"/>
              </a:rPr>
              <a:t>ممکن است در </a:t>
            </a:r>
            <a:r>
              <a:rPr lang="fa-IR" sz="4400" i="0" u="none" strike="noStrike">
                <a:highlight>
                  <a:srgbClr val="000000">
                    <a:alpha val="0"/>
                  </a:srgbClr>
                </a:highlight>
                <a:latin typeface="Dubai" panose="020B0503030403030204" pitchFamily="34" charset="-78"/>
                <a:cs typeface="Dubai" panose="020B0503030403030204" pitchFamily="34" charset="-78"/>
              </a:rPr>
              <a:t>دهانه رحم </a:t>
            </a:r>
            <a:r>
              <a:rPr lang="fa-IR" sz="4400" b="0" i="0" u="none" strike="noStrike">
                <a:highlight>
                  <a:srgbClr val="000000">
                    <a:alpha val="0"/>
                  </a:srgbClr>
                </a:highlight>
                <a:latin typeface="Dubai" panose="020B0503030403030204" pitchFamily="34" charset="-78"/>
                <a:cs typeface="Dubai" panose="020B0503030403030204" pitchFamily="34" charset="-78"/>
              </a:rPr>
              <a:t>سرطان ایجاد شود. </a:t>
            </a:r>
            <a:br>
              <a:rPr lang="fa-IR" sz="4400" b="0" i="0" u="none" strike="noStrike">
                <a:highlight>
                  <a:srgbClr val="000000">
                    <a:alpha val="0"/>
                  </a:srgbClr>
                </a:highlight>
                <a:latin typeface="Dubai" panose="020B0503030403030204" pitchFamily="34" charset="-78"/>
                <a:cs typeface="Dubai" panose="020B0503030403030204" pitchFamily="34" charset="-78"/>
              </a:rPr>
            </a:br>
            <a:br>
              <a:rPr lang="fa-IR" sz="2800" b="0" i="0" u="none" strike="noStrike">
                <a:highlight>
                  <a:srgbClr val="000000">
                    <a:alpha val="0"/>
                  </a:srgbClr>
                </a:highlight>
                <a:latin typeface="Dubai" panose="020B0503030403030204" pitchFamily="34" charset="-78"/>
                <a:cs typeface="Dubai" panose="020B0503030403030204" pitchFamily="34" charset="-78"/>
              </a:rPr>
            </a:br>
            <a:r>
              <a:rPr lang="fa-IR" sz="4400" b="0" i="0" u="none" strike="noStrike">
                <a:highlight>
                  <a:srgbClr val="000000">
                    <a:alpha val="0"/>
                  </a:srgbClr>
                </a:highlight>
                <a:latin typeface="Dubai" panose="020B0503030403030204" pitchFamily="34" charset="-78"/>
                <a:cs typeface="Dubai" panose="020B0503030403030204" pitchFamily="34" charset="-78"/>
              </a:rPr>
              <a:t>این قسمت پایین رحم </a:t>
            </a:r>
            <a:br>
              <a:rPr lang="en-US" sz="4400" b="0" i="0" u="none" strike="noStrike">
                <a:highlight>
                  <a:srgbClr val="000000">
                    <a:alpha val="0"/>
                  </a:srgbClr>
                </a:highlight>
                <a:latin typeface="Dubai" panose="020B0503030403030204" pitchFamily="34" charset="-78"/>
                <a:cs typeface="Dubai" panose="020B0503030403030204" pitchFamily="34" charset="-78"/>
              </a:rPr>
            </a:br>
            <a:r>
              <a:rPr lang="fa-IR" sz="4400" b="0" i="0" u="none" strike="noStrike">
                <a:highlight>
                  <a:srgbClr val="000000">
                    <a:alpha val="0"/>
                  </a:srgbClr>
                </a:highlight>
                <a:latin typeface="Dubai" panose="020B0503030403030204" pitchFamily="34" charset="-78"/>
                <a:cs typeface="Dubai" panose="020B0503030403030204" pitchFamily="34" charset="-78"/>
              </a:rPr>
              <a:t>شما است. </a:t>
            </a:r>
            <a:endParaRPr lang="fa-IR" sz="4400" b="0" i="0" u="none" strike="noStrike" dirty="0">
              <a:highlight>
                <a:srgbClr val="000000">
                  <a:alpha val="0"/>
                </a:srgbClr>
              </a:highlight>
              <a:latin typeface="Dubai" panose="020B0503030403030204" pitchFamily="34" charset="-78"/>
              <a:cs typeface="Dubai" panose="020B0503030403030204" pitchFamily="34" charset="-78"/>
            </a:endParaRPr>
          </a:p>
        </p:txBody>
      </p:sp>
      <p:pic>
        <p:nvPicPr>
          <p:cNvPr id="3" name="Picture 2">
            <a:extLst>
              <a:ext uri="{FF2B5EF4-FFF2-40B4-BE49-F238E27FC236}">
                <a16:creationId xmlns:a16="http://schemas.microsoft.com/office/drawing/2014/main" id="{E1384A39-7CD3-AD17-EA97-EDE482E1169E}"/>
              </a:ext>
            </a:extLst>
          </p:cNvPr>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2022095130"/>
      </p:ext>
    </p:extLst>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52EB009D-9CEF-06A5-05FE-39B859092CD4}"/>
              </a:ext>
            </a:extLst>
          </p:cNvPr>
          <p:cNvSpPr>
            <a:spLocks noGrp="1"/>
          </p:cNvSpPr>
          <p:nvPr>
            <p:ph type="title"/>
          </p:nvPr>
        </p:nvSpPr>
        <p:spPr/>
        <p:txBody>
          <a:bodyPr/>
          <a:lstStyle/>
          <a:p>
            <a:pPr rtl="1"/>
            <a:r>
              <a:rPr lang="fa-IR" sz="4400" i="0" u="none" strike="noStrike">
                <a:highlight>
                  <a:srgbClr val="000000">
                    <a:alpha val="0"/>
                  </a:srgbClr>
                </a:highlight>
                <a:latin typeface="Dubai" panose="020B0503030403030204" pitchFamily="34" charset="-78"/>
                <a:cs typeface="Dubai" panose="020B0503030403030204" pitchFamily="34" charset="-78"/>
              </a:rPr>
              <a:t>آزمایشی برای جلوگیری</a:t>
            </a:r>
            <a:r>
              <a:rPr lang="en-US" sz="4400" i="0" u="none" strike="noStrike">
                <a:highlight>
                  <a:srgbClr val="000000">
                    <a:alpha val="0"/>
                  </a:srgbClr>
                </a:highlight>
                <a:latin typeface="Dubai" panose="020B0503030403030204" pitchFamily="34" charset="-78"/>
                <a:cs typeface="Dubai" panose="020B0503030403030204" pitchFamily="34" charset="-78"/>
              </a:rPr>
              <a:t> </a:t>
            </a:r>
            <a:r>
              <a:rPr lang="fa-IR" sz="4400" b="0" i="0" u="none" strike="noStrike">
                <a:highlight>
                  <a:srgbClr val="000000">
                    <a:alpha val="0"/>
                  </a:srgbClr>
                </a:highlight>
                <a:latin typeface="Dubai" panose="020B0503030403030204" pitchFamily="34" charset="-78"/>
                <a:cs typeface="Dubai" panose="020B0503030403030204" pitchFamily="34" charset="-78"/>
              </a:rPr>
              <a:t>از ابتلا به</a:t>
            </a:r>
            <a:r>
              <a:rPr lang="en-US" sz="4400" b="0" i="0" u="none" strike="noStrike">
                <a:highlight>
                  <a:srgbClr val="000000">
                    <a:alpha val="0"/>
                  </a:srgbClr>
                </a:highlight>
                <a:latin typeface="Dubai" panose="020B0503030403030204" pitchFamily="34" charset="-78"/>
                <a:cs typeface="Dubai" panose="020B0503030403030204" pitchFamily="34" charset="-78"/>
              </a:rPr>
              <a:t> </a:t>
            </a:r>
            <a:r>
              <a:rPr lang="fa-IR" sz="4400" b="0" i="0" u="none" strike="noStrike">
                <a:highlight>
                  <a:srgbClr val="000000">
                    <a:alpha val="0"/>
                  </a:srgbClr>
                </a:highlight>
                <a:latin typeface="Dubai" panose="020B0503030403030204" pitchFamily="34" charset="-78"/>
                <a:cs typeface="Dubai" panose="020B0503030403030204" pitchFamily="34" charset="-78"/>
              </a:rPr>
              <a:t>سرطان دهانه رحم </a:t>
            </a:r>
            <a:br>
              <a:rPr lang="en-US" sz="4400" b="0" i="0" u="none" strike="noStrike">
                <a:highlight>
                  <a:srgbClr val="000000">
                    <a:alpha val="0"/>
                  </a:srgbClr>
                </a:highlight>
                <a:latin typeface="Dubai" panose="020B0503030403030204" pitchFamily="34" charset="-78"/>
                <a:cs typeface="Dubai" panose="020B0503030403030204" pitchFamily="34" charset="-78"/>
              </a:rPr>
            </a:br>
            <a:r>
              <a:rPr lang="fa-IR" sz="4400" b="0" i="0" u="none" strike="noStrike">
                <a:highlight>
                  <a:srgbClr val="000000">
                    <a:alpha val="0"/>
                  </a:srgbClr>
                </a:highlight>
                <a:latin typeface="Dubai" panose="020B0503030403030204" pitchFamily="34" charset="-78"/>
                <a:cs typeface="Dubai" panose="020B0503030403030204" pitchFamily="34" charset="-78"/>
              </a:rPr>
              <a:t>وجود دارد.</a:t>
            </a:r>
            <a:endParaRPr lang="fa-IR" sz="4400" b="0" i="0" u="none" strike="noStrike" dirty="0">
              <a:highlight>
                <a:srgbClr val="000000">
                  <a:alpha val="0"/>
                </a:srgbClr>
              </a:highlight>
              <a:latin typeface="Dubai" panose="020B0503030403030204" pitchFamily="34" charset="-78"/>
              <a:cs typeface="Dubai" panose="020B0503030403030204" pitchFamily="34" charset="-78"/>
            </a:endParaRPr>
          </a:p>
        </p:txBody>
      </p:sp>
      <p:pic>
        <p:nvPicPr>
          <p:cNvPr id="3" name="Picture 2">
            <a:extLst>
              <a:ext uri="{FF2B5EF4-FFF2-40B4-BE49-F238E27FC236}">
                <a16:creationId xmlns:a16="http://schemas.microsoft.com/office/drawing/2014/main" id="{E2C00710-1DC4-1544-14CE-B15B733D00F2}"/>
              </a:ext>
            </a:extLst>
          </p:cNvPr>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4206143187"/>
      </p:ext>
    </p:extLst>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C7EF57B6-CCD2-ECAA-7429-7986DDB6BD18}"/>
              </a:ext>
            </a:extLst>
          </p:cNvPr>
          <p:cNvSpPr>
            <a:spLocks noGrp="1"/>
          </p:cNvSpPr>
          <p:nvPr>
            <p:ph type="title"/>
          </p:nvPr>
        </p:nvSpPr>
        <p:spPr/>
        <p:txBody>
          <a:bodyPr>
            <a:normAutofit fontScale="90000"/>
          </a:bodyPr>
          <a:lstStyle/>
          <a:p>
            <a:pPr rtl="1"/>
            <a:r>
              <a:rPr lang="fa-IR" sz="4400" i="0" u="none" strike="noStrike">
                <a:highlight>
                  <a:srgbClr val="000000">
                    <a:alpha val="0"/>
                  </a:srgbClr>
                </a:highlight>
                <a:latin typeface="Dubai" panose="020B0503030403030204" pitchFamily="34" charset="-78"/>
                <a:cs typeface="Dubai" panose="020B0503030403030204" pitchFamily="34" charset="-78"/>
              </a:rPr>
              <a:t>تست غربال‌گری سرطان دهانه رحم را از حدود سالگرد تولد ۲۵</a:t>
            </a:r>
            <a:r>
              <a:rPr lang="fa-IR" sz="4400" i="0" u="none" strike="noStrike" baseline="30000">
                <a:highlight>
                  <a:srgbClr val="000000">
                    <a:alpha val="0"/>
                  </a:srgbClr>
                </a:highlight>
                <a:latin typeface="Dubai" panose="020B0503030403030204" pitchFamily="34" charset="-78"/>
                <a:cs typeface="Dubai" panose="020B0503030403030204" pitchFamily="34" charset="-78"/>
              </a:rPr>
              <a:t> </a:t>
            </a:r>
            <a:r>
              <a:rPr lang="fa-IR" sz="4400" i="0" u="none" strike="noStrike">
                <a:highlight>
                  <a:srgbClr val="000000">
                    <a:alpha val="0"/>
                  </a:srgbClr>
                </a:highlight>
                <a:latin typeface="Dubai" panose="020B0503030403030204" pitchFamily="34" charset="-78"/>
                <a:cs typeface="Dubai" panose="020B0503030403030204" pitchFamily="34" charset="-78"/>
              </a:rPr>
              <a:t>سالگی </a:t>
            </a:r>
            <a:br>
              <a:rPr lang="en-US" sz="4400" i="0" u="none" strike="noStrike">
                <a:highlight>
                  <a:srgbClr val="000000">
                    <a:alpha val="0"/>
                  </a:srgbClr>
                </a:highlight>
                <a:latin typeface="Dubai" panose="020B0503030403030204" pitchFamily="34" charset="-78"/>
                <a:cs typeface="Dubai" panose="020B0503030403030204" pitchFamily="34" charset="-78"/>
              </a:rPr>
            </a:br>
            <a:r>
              <a:rPr lang="fa-IR" sz="4400" i="0" u="none" strike="noStrike">
                <a:highlight>
                  <a:srgbClr val="000000">
                    <a:alpha val="0"/>
                  </a:srgbClr>
                </a:highlight>
                <a:latin typeface="Dubai" panose="020B0503030403030204" pitchFamily="34" charset="-78"/>
                <a:cs typeface="Dubai" panose="020B0503030403030204" pitchFamily="34" charset="-78"/>
              </a:rPr>
              <a:t>خود و سپس هر ۵ سال یک‌بار انجام دهید.</a:t>
            </a:r>
            <a:endParaRPr lang="fa-IR" sz="4400" i="0" u="none" strike="noStrike" dirty="0">
              <a:highlight>
                <a:srgbClr val="000000">
                  <a:alpha val="0"/>
                </a:srgbClr>
              </a:highlight>
              <a:latin typeface="Dubai" panose="020B0503030403030204" pitchFamily="34" charset="-78"/>
              <a:cs typeface="Dubai" panose="020B0503030403030204" pitchFamily="34" charset="-78"/>
            </a:endParaRPr>
          </a:p>
        </p:txBody>
      </p:sp>
      <p:pic>
        <p:nvPicPr>
          <p:cNvPr id="3" name="Picture 2">
            <a:extLst>
              <a:ext uri="{FF2B5EF4-FFF2-40B4-BE49-F238E27FC236}">
                <a16:creationId xmlns:a16="http://schemas.microsoft.com/office/drawing/2014/main" id="{AED98694-A695-FC7C-4FBC-5CF0C9B64CCF}"/>
              </a:ext>
            </a:extLst>
          </p:cNvPr>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3816390118"/>
      </p:ext>
    </p:extLst>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4DFC9FAD-DB88-95B3-7762-A4ED52BEEAD7}"/>
              </a:ext>
            </a:extLst>
          </p:cNvPr>
          <p:cNvSpPr>
            <a:spLocks noGrp="1"/>
          </p:cNvSpPr>
          <p:nvPr>
            <p:ph type="title"/>
          </p:nvPr>
        </p:nvSpPr>
        <p:spPr/>
        <p:txBody>
          <a:bodyPr>
            <a:normAutofit fontScale="90000"/>
          </a:bodyPr>
          <a:lstStyle/>
          <a:p>
            <a:pPr rtl="1"/>
            <a:r>
              <a:rPr lang="fa-IR" sz="4400" i="0" u="none" strike="noStrike">
                <a:highlight>
                  <a:srgbClr val="000000">
                    <a:alpha val="0"/>
                  </a:srgbClr>
                </a:highlight>
                <a:latin typeface="Dubai" panose="020B0503030403030204" pitchFamily="34" charset="-78"/>
                <a:cs typeface="Dubai" panose="020B0503030403030204" pitchFamily="34" charset="-78"/>
              </a:rPr>
              <a:t>اگر خونریزی دارید </a:t>
            </a:r>
            <a:br>
              <a:rPr lang="fa-IR" sz="4400" i="0" u="none" strike="noStrike">
                <a:highlight>
                  <a:srgbClr val="000000">
                    <a:alpha val="0"/>
                  </a:srgbClr>
                </a:highlight>
                <a:latin typeface="Dubai" panose="020B0503030403030204" pitchFamily="34" charset="-78"/>
                <a:cs typeface="Dubai" panose="020B0503030403030204" pitchFamily="34" charset="-78"/>
              </a:rPr>
            </a:br>
            <a:r>
              <a:rPr lang="fa-IR" sz="4400" i="0" u="none" strike="noStrike">
                <a:highlight>
                  <a:srgbClr val="000000">
                    <a:alpha val="0"/>
                  </a:srgbClr>
                </a:highlight>
                <a:latin typeface="Dubai" panose="020B0503030403030204" pitchFamily="34" charset="-78"/>
                <a:cs typeface="Dubai" panose="020B0503030403030204" pitchFamily="34" charset="-78"/>
              </a:rPr>
              <a:t>یا دردی دارید که طبیعی نیست، باید به</a:t>
            </a:r>
            <a:r>
              <a:rPr lang="en-US" sz="4400">
                <a:highlight>
                  <a:srgbClr val="000000">
                    <a:alpha val="0"/>
                  </a:srgbClr>
                </a:highlight>
                <a:latin typeface="Dubai" panose="020B0503030403030204" pitchFamily="34" charset="-78"/>
                <a:cs typeface="Dubai" panose="020B0503030403030204" pitchFamily="34" charset="-78"/>
              </a:rPr>
              <a:t> </a:t>
            </a:r>
            <a:r>
              <a:rPr lang="fa-IR" sz="4400" i="0" u="none" strike="noStrike">
                <a:highlight>
                  <a:srgbClr val="000000">
                    <a:alpha val="0"/>
                  </a:srgbClr>
                </a:highlight>
                <a:latin typeface="Dubai" panose="020B0503030403030204" pitchFamily="34" charset="-78"/>
                <a:cs typeface="Dubai" panose="020B0503030403030204" pitchFamily="34" charset="-78"/>
              </a:rPr>
              <a:t>پزشک یا پرستار خود مراجعه کنید.</a:t>
            </a:r>
            <a:endParaRPr lang="fa-IR" sz="4400" i="0" u="none" strike="noStrike" dirty="0">
              <a:highlight>
                <a:srgbClr val="000000">
                  <a:alpha val="0"/>
                </a:srgbClr>
              </a:highlight>
              <a:latin typeface="Dubai" panose="020B0503030403030204" pitchFamily="34" charset="-78"/>
              <a:cs typeface="Dubai" panose="020B0503030403030204" pitchFamily="34" charset="-78"/>
            </a:endParaRPr>
          </a:p>
        </p:txBody>
      </p:sp>
      <p:pic>
        <p:nvPicPr>
          <p:cNvPr id="3" name="Picture 2">
            <a:extLst>
              <a:ext uri="{FF2B5EF4-FFF2-40B4-BE49-F238E27FC236}">
                <a16:creationId xmlns:a16="http://schemas.microsoft.com/office/drawing/2014/main" id="{0EA93978-FD41-5E15-0078-50A8E606E795}"/>
              </a:ext>
            </a:extLst>
          </p:cNvPr>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1743367310"/>
      </p:ext>
    </p:extLst>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0BD5F17A-B19C-DA56-4157-C4230F2864B1}"/>
              </a:ext>
            </a:extLst>
          </p:cNvPr>
          <p:cNvSpPr>
            <a:spLocks noGrp="1"/>
          </p:cNvSpPr>
          <p:nvPr>
            <p:ph type="title"/>
          </p:nvPr>
        </p:nvSpPr>
        <p:spPr/>
        <p:txBody>
          <a:bodyPr/>
          <a:lstStyle/>
          <a:p>
            <a:pPr algn="ctr" rtl="1"/>
            <a:r>
              <a:rPr lang="fa-IR" sz="4400" i="0" u="none" strike="noStrike">
                <a:highlight>
                  <a:srgbClr val="000000">
                    <a:alpha val="0"/>
                  </a:srgbClr>
                </a:highlight>
                <a:latin typeface="Dubai" panose="020B0503030403030204" pitchFamily="34" charset="-78"/>
                <a:cs typeface="Dubai" panose="020B0503030403030204" pitchFamily="34" charset="-78"/>
              </a:rPr>
              <a:t>آزمایش غربال‌گری سرطان پستان</a:t>
            </a:r>
            <a:endParaRPr lang="fa-IR" sz="4400" i="0" u="none" strike="noStrike" dirty="0">
              <a:highlight>
                <a:srgbClr val="000000">
                  <a:alpha val="0"/>
                </a:srgbClr>
              </a:highlight>
              <a:latin typeface="Dubai" panose="020B0503030403030204" pitchFamily="34" charset="-78"/>
              <a:cs typeface="Dubai" panose="020B0503030403030204" pitchFamily="34" charset="-78"/>
            </a:endParaRPr>
          </a:p>
        </p:txBody>
      </p:sp>
      <p:pic>
        <p:nvPicPr>
          <p:cNvPr id="3" name="Picture 2">
            <a:extLst>
              <a:ext uri="{FF2B5EF4-FFF2-40B4-BE49-F238E27FC236}">
                <a16:creationId xmlns:a16="http://schemas.microsoft.com/office/drawing/2014/main" id="{E4E07870-521A-E74C-46B8-29829850C02F}"/>
              </a:ext>
            </a:extLst>
          </p:cNvPr>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3282334927"/>
      </p:ext>
    </p:extLst>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EB2299C8-145D-518E-2650-6546BDD95A12}"/>
              </a:ext>
            </a:extLst>
          </p:cNvPr>
          <p:cNvSpPr>
            <a:spLocks noGrp="1"/>
          </p:cNvSpPr>
          <p:nvPr>
            <p:ph type="title"/>
          </p:nvPr>
        </p:nvSpPr>
        <p:spPr/>
        <p:txBody>
          <a:bodyPr/>
          <a:lstStyle/>
          <a:p>
            <a:pPr rtl="1"/>
            <a:r>
              <a:rPr lang="fa-IR" sz="4400" i="0" u="none" strike="noStrike">
                <a:highlight>
                  <a:srgbClr val="000000">
                    <a:alpha val="0"/>
                  </a:srgbClr>
                </a:highlight>
                <a:latin typeface="Dubai" panose="020B0503030403030204" pitchFamily="34" charset="-78"/>
                <a:cs typeface="Dubai" panose="020B0503030403030204" pitchFamily="34" charset="-78"/>
              </a:rPr>
              <a:t>از هر ۷ زن</a:t>
            </a:r>
            <a:r>
              <a:rPr lang="en-US" sz="4400" i="0" u="none" strike="noStrike">
                <a:highlight>
                  <a:srgbClr val="000000">
                    <a:alpha val="0"/>
                  </a:srgbClr>
                </a:highlight>
                <a:latin typeface="Dubai" panose="020B0503030403030204" pitchFamily="34" charset="-78"/>
                <a:cs typeface="Dubai" panose="020B0503030403030204" pitchFamily="34" charset="-78"/>
              </a:rPr>
              <a:t> </a:t>
            </a:r>
            <a:r>
              <a:rPr lang="fa-IR" sz="4400" i="0" u="none" strike="noStrike">
                <a:highlight>
                  <a:srgbClr val="000000">
                    <a:alpha val="0"/>
                  </a:srgbClr>
                </a:highlight>
                <a:latin typeface="Dubai" panose="020B0503030403030204" pitchFamily="34" charset="-78"/>
                <a:cs typeface="Dubai" panose="020B0503030403030204" pitchFamily="34" charset="-78"/>
              </a:rPr>
              <a:t> در استرالیا یک نفر در زمانی از زندگی خود</a:t>
            </a:r>
            <a:r>
              <a:rPr lang="en-US" sz="4400">
                <a:highlight>
                  <a:srgbClr val="000000">
                    <a:alpha val="0"/>
                  </a:srgbClr>
                </a:highlight>
                <a:latin typeface="Dubai" panose="020B0503030403030204" pitchFamily="34" charset="-78"/>
                <a:cs typeface="Dubai" panose="020B0503030403030204" pitchFamily="34" charset="-78"/>
              </a:rPr>
              <a:t> </a:t>
            </a:r>
            <a:r>
              <a:rPr lang="fa-IR" sz="4400" i="0" u="none" strike="noStrike">
                <a:highlight>
                  <a:srgbClr val="000000">
                    <a:alpha val="0"/>
                  </a:srgbClr>
                </a:highlight>
                <a:latin typeface="Dubai" panose="020B0503030403030204" pitchFamily="34" charset="-78"/>
                <a:cs typeface="Dubai" panose="020B0503030403030204" pitchFamily="34" charset="-78"/>
              </a:rPr>
              <a:t>به سرطان پستان مبتلا می‌شود.</a:t>
            </a:r>
            <a:endParaRPr lang="fa-IR" sz="4400" i="0" u="none" strike="noStrike" dirty="0">
              <a:highlight>
                <a:srgbClr val="000000">
                  <a:alpha val="0"/>
                </a:srgbClr>
              </a:highlight>
              <a:latin typeface="Dubai" panose="020B0503030403030204" pitchFamily="34" charset="-78"/>
              <a:cs typeface="Dubai" panose="020B0503030403030204" pitchFamily="34" charset="-78"/>
            </a:endParaRPr>
          </a:p>
        </p:txBody>
      </p:sp>
      <p:pic>
        <p:nvPicPr>
          <p:cNvPr id="3" name="Picture 2">
            <a:extLst>
              <a:ext uri="{FF2B5EF4-FFF2-40B4-BE49-F238E27FC236}">
                <a16:creationId xmlns:a16="http://schemas.microsoft.com/office/drawing/2014/main" id="{AC2E90AE-9550-E0D3-5FE6-9E6328CDBFF3}"/>
              </a:ext>
            </a:extLst>
          </p:cNvPr>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2931106167"/>
      </p:ext>
    </p:extLst>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040AAF00-42E6-D57C-1D40-857364BA7F03}"/>
              </a:ext>
            </a:extLst>
          </p:cNvPr>
          <p:cNvSpPr>
            <a:spLocks noGrp="1"/>
          </p:cNvSpPr>
          <p:nvPr>
            <p:ph type="title"/>
          </p:nvPr>
        </p:nvSpPr>
        <p:spPr/>
        <p:txBody>
          <a:bodyPr>
            <a:normAutofit fontScale="90000"/>
          </a:bodyPr>
          <a:lstStyle/>
          <a:p>
            <a:pPr rtl="1"/>
            <a:r>
              <a:rPr lang="fa-IR" sz="4400" b="0" i="0" u="none" strike="noStrike">
                <a:highlight>
                  <a:srgbClr val="000000">
                    <a:alpha val="0"/>
                  </a:srgbClr>
                </a:highlight>
                <a:latin typeface="Dubai" panose="020B0503030403030204" pitchFamily="34" charset="-78"/>
                <a:cs typeface="Dubai" panose="020B0503030403030204" pitchFamily="34" charset="-78"/>
              </a:rPr>
              <a:t>پستان‌های خود را</a:t>
            </a:r>
            <a:r>
              <a:rPr lang="en-US" sz="4400" b="0" i="0" u="none" strike="noStrike">
                <a:highlight>
                  <a:srgbClr val="000000">
                    <a:alpha val="0"/>
                  </a:srgbClr>
                </a:highlight>
                <a:latin typeface="Dubai" panose="020B0503030403030204" pitchFamily="34" charset="-78"/>
                <a:cs typeface="Dubai" panose="020B0503030403030204" pitchFamily="34" charset="-78"/>
              </a:rPr>
              <a:t> </a:t>
            </a:r>
            <a:r>
              <a:rPr lang="fa-IR" sz="4400" b="0" i="0" u="none" strike="noStrike">
                <a:highlight>
                  <a:srgbClr val="000000">
                    <a:alpha val="0"/>
                  </a:srgbClr>
                </a:highlight>
                <a:latin typeface="Dubai" panose="020B0503030403030204" pitchFamily="34" charset="-78"/>
                <a:cs typeface="Dubai" panose="020B0503030403030204" pitchFamily="34" charset="-78"/>
              </a:rPr>
              <a:t>بشناسید. </a:t>
            </a:r>
            <a:br>
              <a:rPr lang="fa-IR" sz="4400" b="0" i="0" u="none" strike="noStrike">
                <a:highlight>
                  <a:srgbClr val="000000">
                    <a:alpha val="0"/>
                  </a:srgbClr>
                </a:highlight>
                <a:latin typeface="Dubai" panose="020B0503030403030204" pitchFamily="34" charset="-78"/>
                <a:cs typeface="Dubai" panose="020B0503030403030204" pitchFamily="34" charset="-78"/>
              </a:rPr>
            </a:br>
            <a:r>
              <a:rPr lang="fa-IR" sz="2400" b="0" i="0" u="none" strike="noStrike">
                <a:highlight>
                  <a:srgbClr val="000000">
                    <a:alpha val="0"/>
                  </a:srgbClr>
                </a:highlight>
                <a:latin typeface="Dubai" panose="020B0503030403030204" pitchFamily="34" charset="-78"/>
                <a:cs typeface="Dubai" panose="020B0503030403030204" pitchFamily="34" charset="-78"/>
              </a:rPr>
              <a:t> </a:t>
            </a:r>
            <a:br>
              <a:rPr lang="fa-IR" sz="2000" b="0" i="0" u="none" strike="noStrike">
                <a:highlight>
                  <a:srgbClr val="000000">
                    <a:alpha val="0"/>
                  </a:srgbClr>
                </a:highlight>
                <a:latin typeface="Dubai" panose="020B0503030403030204" pitchFamily="34" charset="-78"/>
                <a:cs typeface="Dubai" panose="020B0503030403030204" pitchFamily="34" charset="-78"/>
              </a:rPr>
            </a:br>
            <a:r>
              <a:rPr lang="fa-IR" sz="4400" b="0" i="0" u="none" strike="noStrike">
                <a:highlight>
                  <a:srgbClr val="000000">
                    <a:alpha val="0"/>
                  </a:srgbClr>
                </a:highlight>
                <a:latin typeface="Dubai" panose="020B0503030403030204" pitchFamily="34" charset="-78"/>
                <a:cs typeface="Dubai" panose="020B0503030403030204" pitchFamily="34" charset="-78"/>
              </a:rPr>
              <a:t>در صورت مشاهده یا احساس </a:t>
            </a:r>
            <a:r>
              <a:rPr lang="fa-IR" sz="4400" i="0" u="none" strike="noStrike">
                <a:highlight>
                  <a:srgbClr val="000000">
                    <a:alpha val="0"/>
                  </a:srgbClr>
                </a:highlight>
                <a:latin typeface="Dubai" panose="020B0503030403030204" pitchFamily="34" charset="-78"/>
                <a:cs typeface="Dubai" panose="020B0503030403030204" pitchFamily="34" charset="-78"/>
              </a:rPr>
              <a:t>هرگونه تغییر، </a:t>
            </a:r>
            <a:br>
              <a:rPr lang="fa-IR" sz="4400" b="0" i="0" u="none" strike="noStrike">
                <a:highlight>
                  <a:srgbClr val="000000">
                    <a:alpha val="0"/>
                  </a:srgbClr>
                </a:highlight>
                <a:latin typeface="Dubai" panose="020B0503030403030204" pitchFamily="34" charset="-78"/>
                <a:cs typeface="Dubai" panose="020B0503030403030204" pitchFamily="34" charset="-78"/>
              </a:rPr>
            </a:br>
            <a:r>
              <a:rPr lang="fa-IR" sz="4400" b="0" i="0" u="none" strike="noStrike">
                <a:highlight>
                  <a:srgbClr val="000000">
                    <a:alpha val="0"/>
                  </a:srgbClr>
                </a:highlight>
                <a:latin typeface="Dubai" panose="020B0503030403030204" pitchFamily="34" charset="-78"/>
                <a:cs typeface="Dubai" panose="020B0503030403030204" pitchFamily="34" charset="-78"/>
              </a:rPr>
              <a:t>به پزشک یا پرستار </a:t>
            </a:r>
            <a:br>
              <a:rPr lang="en-US" sz="4400" b="0" i="0" u="none" strike="noStrike">
                <a:highlight>
                  <a:srgbClr val="000000">
                    <a:alpha val="0"/>
                  </a:srgbClr>
                </a:highlight>
                <a:latin typeface="Dubai" panose="020B0503030403030204" pitchFamily="34" charset="-78"/>
                <a:cs typeface="Dubai" panose="020B0503030403030204" pitchFamily="34" charset="-78"/>
              </a:rPr>
            </a:br>
            <a:r>
              <a:rPr lang="fa-IR" sz="4400" b="0" i="0" u="none" strike="noStrike">
                <a:highlight>
                  <a:srgbClr val="000000">
                    <a:alpha val="0"/>
                  </a:srgbClr>
                </a:highlight>
                <a:latin typeface="Dubai" panose="020B0503030403030204" pitchFamily="34" charset="-78"/>
                <a:cs typeface="Dubai" panose="020B0503030403030204" pitchFamily="34" charset="-78"/>
              </a:rPr>
              <a:t>مراجعه کنید. </a:t>
            </a:r>
            <a:endParaRPr lang="fa-IR" sz="4400" b="0" i="0" u="none" strike="noStrike" dirty="0">
              <a:highlight>
                <a:srgbClr val="000000">
                  <a:alpha val="0"/>
                </a:srgbClr>
              </a:highlight>
              <a:latin typeface="Dubai" panose="020B0503030403030204" pitchFamily="34" charset="-78"/>
              <a:cs typeface="Dubai" panose="020B0503030403030204" pitchFamily="34" charset="-78"/>
            </a:endParaRPr>
          </a:p>
        </p:txBody>
      </p:sp>
      <p:pic>
        <p:nvPicPr>
          <p:cNvPr id="3" name="Picture 2">
            <a:extLst>
              <a:ext uri="{FF2B5EF4-FFF2-40B4-BE49-F238E27FC236}">
                <a16:creationId xmlns:a16="http://schemas.microsoft.com/office/drawing/2014/main" id="{C88D01D4-63B1-19AA-499C-DECA185F1B34}"/>
              </a:ext>
            </a:extLst>
          </p:cNvPr>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184785183"/>
      </p:ext>
    </p:extLst>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80BEF19A-F0D2-7531-B0DC-7AAB98F736DF}"/>
              </a:ext>
            </a:extLst>
          </p:cNvPr>
          <p:cNvSpPr>
            <a:spLocks noGrp="1"/>
          </p:cNvSpPr>
          <p:nvPr>
            <p:ph type="title"/>
          </p:nvPr>
        </p:nvSpPr>
        <p:spPr/>
        <p:txBody>
          <a:bodyPr>
            <a:normAutofit fontScale="90000"/>
          </a:bodyPr>
          <a:lstStyle/>
          <a:p>
            <a:pPr rtl="1"/>
            <a:r>
              <a:rPr lang="fa-IR" sz="4400" i="0" u="none" strike="noStrike">
                <a:highlight>
                  <a:srgbClr val="000000">
                    <a:alpha val="0"/>
                  </a:srgbClr>
                </a:highlight>
                <a:latin typeface="Dubai" panose="020B0503030403030204" pitchFamily="34" charset="-78"/>
                <a:cs typeface="Dubai" panose="020B0503030403030204" pitchFamily="34" charset="-78"/>
              </a:rPr>
              <a:t>پستان‌های خود را یک </a:t>
            </a:r>
            <a:br>
              <a:rPr lang="en-US" sz="4400" i="0" u="none" strike="noStrike">
                <a:highlight>
                  <a:srgbClr val="000000">
                    <a:alpha val="0"/>
                  </a:srgbClr>
                </a:highlight>
                <a:latin typeface="Dubai" panose="020B0503030403030204" pitchFamily="34" charset="-78"/>
                <a:cs typeface="Dubai" panose="020B0503030403030204" pitchFamily="34" charset="-78"/>
              </a:rPr>
            </a:br>
            <a:r>
              <a:rPr lang="fa-IR" sz="4400" i="0" u="none" strike="noStrike">
                <a:highlight>
                  <a:srgbClr val="000000">
                    <a:alpha val="0"/>
                  </a:srgbClr>
                </a:highlight>
                <a:latin typeface="Dubai" panose="020B0503030403030204" pitchFamily="34" charset="-78"/>
                <a:cs typeface="Dubai" panose="020B0503030403030204" pitchFamily="34" charset="-78"/>
              </a:rPr>
              <a:t>بار در ماه چک کنید.</a:t>
            </a:r>
            <a:br>
              <a:rPr lang="fa-IR" sz="4400" i="0" u="none" strike="noStrike">
                <a:highlight>
                  <a:srgbClr val="000000">
                    <a:alpha val="0"/>
                  </a:srgbClr>
                </a:highlight>
                <a:latin typeface="Dubai" panose="020B0503030403030204" pitchFamily="34" charset="-78"/>
                <a:cs typeface="Dubai" panose="020B0503030403030204" pitchFamily="34" charset="-78"/>
              </a:rPr>
            </a:br>
            <a:r>
              <a:rPr lang="fa-IR" sz="4400" i="0" u="none" strike="noStrike">
                <a:highlight>
                  <a:srgbClr val="000000">
                    <a:alpha val="0"/>
                  </a:srgbClr>
                </a:highlight>
                <a:latin typeface="Dubai" panose="020B0503030403030204" pitchFamily="34" charset="-78"/>
                <a:cs typeface="Dubai" panose="020B0503030403030204" pitchFamily="34" charset="-78"/>
              </a:rPr>
              <a:t>آسان است! </a:t>
            </a:r>
            <a:endParaRPr lang="fa-IR" sz="4400" i="0" u="none" strike="noStrike" dirty="0">
              <a:highlight>
                <a:srgbClr val="000000">
                  <a:alpha val="0"/>
                </a:srgbClr>
              </a:highlight>
              <a:latin typeface="Dubai" panose="020B0503030403030204" pitchFamily="34" charset="-78"/>
              <a:cs typeface="Dubai" panose="020B0503030403030204" pitchFamily="34" charset="-78"/>
            </a:endParaRPr>
          </a:p>
        </p:txBody>
      </p:sp>
      <p:pic>
        <p:nvPicPr>
          <p:cNvPr id="3" name="Picture 2">
            <a:extLst>
              <a:ext uri="{FF2B5EF4-FFF2-40B4-BE49-F238E27FC236}">
                <a16:creationId xmlns:a16="http://schemas.microsoft.com/office/drawing/2014/main" id="{6A164CE3-B859-F376-325B-36DA0863E0B9}"/>
              </a:ext>
            </a:extLst>
          </p:cNvPr>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2094716604"/>
      </p:ext>
    </p:extLst>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2578BACE-F692-9CEB-9648-FEF86A7DCBCE}"/>
              </a:ext>
            </a:extLst>
          </p:cNvPr>
          <p:cNvSpPr>
            <a:spLocks noGrp="1"/>
          </p:cNvSpPr>
          <p:nvPr>
            <p:ph type="title"/>
          </p:nvPr>
        </p:nvSpPr>
        <p:spPr/>
        <p:txBody>
          <a:bodyPr>
            <a:normAutofit fontScale="90000"/>
          </a:bodyPr>
          <a:lstStyle/>
          <a:p>
            <a:pPr rtl="1">
              <a:lnSpc>
                <a:spcPct val="100000"/>
              </a:lnSpc>
            </a:pPr>
            <a:br>
              <a:rPr lang="fa-IR" sz="4400" b="0" i="0" u="none" strike="noStrike">
                <a:highlight>
                  <a:srgbClr val="000000">
                    <a:alpha val="0"/>
                  </a:srgbClr>
                </a:highlight>
                <a:latin typeface="Dubai" panose="020B0503030403030204" pitchFamily="34" charset="-78"/>
                <a:cs typeface="Dubai" panose="020B0503030403030204" pitchFamily="34" charset="-78"/>
              </a:rPr>
            </a:br>
            <a:r>
              <a:rPr lang="fa-IR" sz="4400" b="0" i="0" u="none" strike="noStrike">
                <a:highlight>
                  <a:srgbClr val="000000">
                    <a:alpha val="0"/>
                  </a:srgbClr>
                </a:highlight>
                <a:latin typeface="Dubai" panose="020B0503030403030204" pitchFamily="34" charset="-78"/>
                <a:cs typeface="Dubai" panose="020B0503030403030204" pitchFamily="34" charset="-78"/>
              </a:rPr>
              <a:t>از ۵۰ سالگی هر دو </a:t>
            </a:r>
            <a:br>
              <a:rPr lang="en-US" sz="4400" b="0" i="0" u="none" strike="noStrike">
                <a:highlight>
                  <a:srgbClr val="000000">
                    <a:alpha val="0"/>
                  </a:srgbClr>
                </a:highlight>
                <a:latin typeface="Dubai" panose="020B0503030403030204" pitchFamily="34" charset="-78"/>
                <a:cs typeface="Dubai" panose="020B0503030403030204" pitchFamily="34" charset="-78"/>
              </a:rPr>
            </a:br>
            <a:r>
              <a:rPr lang="fa-IR" sz="4400" b="0" i="0" u="none" strike="noStrike">
                <a:highlight>
                  <a:srgbClr val="000000">
                    <a:alpha val="0"/>
                  </a:srgbClr>
                </a:highlight>
                <a:latin typeface="Dubai" panose="020B0503030403030204" pitchFamily="34" charset="-78"/>
                <a:cs typeface="Dubai" panose="020B0503030403030204" pitchFamily="34" charset="-78"/>
              </a:rPr>
              <a:t>سال یک‌بار </a:t>
            </a:r>
            <a:r>
              <a:rPr lang="fa-IR" sz="4400" i="0" u="none" strike="noStrike">
                <a:highlight>
                  <a:srgbClr val="000000">
                    <a:alpha val="0"/>
                  </a:srgbClr>
                </a:highlight>
                <a:latin typeface="Dubai" panose="020B0503030403030204" pitchFamily="34" charset="-78"/>
                <a:cs typeface="Dubai" panose="020B0503030403030204" pitchFamily="34" charset="-78"/>
              </a:rPr>
              <a:t>غربال‌گری</a:t>
            </a:r>
            <a:r>
              <a:rPr lang="en-US" sz="4400">
                <a:highlight>
                  <a:srgbClr val="000000">
                    <a:alpha val="0"/>
                  </a:srgbClr>
                </a:highlight>
                <a:latin typeface="Dubai" panose="020B0503030403030204" pitchFamily="34" charset="-78"/>
                <a:cs typeface="Dubai" panose="020B0503030403030204" pitchFamily="34" charset="-78"/>
              </a:rPr>
              <a:t> </a:t>
            </a:r>
            <a:r>
              <a:rPr lang="fa-IR" sz="4400" i="0" u="none" strike="noStrike">
                <a:highlight>
                  <a:srgbClr val="000000">
                    <a:alpha val="0"/>
                  </a:srgbClr>
                </a:highlight>
                <a:latin typeface="Dubai" panose="020B0503030403030204" pitchFamily="34" charset="-78"/>
                <a:cs typeface="Dubai" panose="020B0503030403030204" pitchFamily="34" charset="-78"/>
              </a:rPr>
              <a:t>سرطان</a:t>
            </a:r>
            <a:r>
              <a:rPr lang="fa-IR" sz="4400" b="1" i="0" u="none" strike="noStrike">
                <a:highlight>
                  <a:srgbClr val="000000">
                    <a:alpha val="0"/>
                  </a:srgbClr>
                </a:highlight>
                <a:latin typeface="Dubai" panose="020B0503030403030204" pitchFamily="34" charset="-78"/>
                <a:cs typeface="Dubai" panose="020B0503030403030204" pitchFamily="34" charset="-78"/>
              </a:rPr>
              <a:t> </a:t>
            </a:r>
            <a:r>
              <a:rPr lang="fa-IR" sz="4400" i="0" u="none" strike="noStrike">
                <a:highlight>
                  <a:srgbClr val="000000">
                    <a:alpha val="0"/>
                  </a:srgbClr>
                </a:highlight>
                <a:latin typeface="Dubai" panose="020B0503030403030204" pitchFamily="34" charset="-78"/>
                <a:cs typeface="Dubai" panose="020B0503030403030204" pitchFamily="34" charset="-78"/>
              </a:rPr>
              <a:t>پستان</a:t>
            </a:r>
            <a:r>
              <a:rPr lang="fa-IR" sz="4400" b="1" i="0" u="none" strike="noStrike">
                <a:highlight>
                  <a:srgbClr val="000000">
                    <a:alpha val="0"/>
                  </a:srgbClr>
                </a:highlight>
                <a:latin typeface="Dubai" panose="020B0503030403030204" pitchFamily="34" charset="-78"/>
                <a:cs typeface="Dubai" panose="020B0503030403030204" pitchFamily="34" charset="-78"/>
              </a:rPr>
              <a:t> </a:t>
            </a:r>
            <a:r>
              <a:rPr lang="fa-IR" sz="4400" i="0" u="none" strike="noStrike">
                <a:highlight>
                  <a:srgbClr val="000000">
                    <a:alpha val="0"/>
                  </a:srgbClr>
                </a:highlight>
                <a:latin typeface="Dubai" panose="020B0503030403030204" pitchFamily="34" charset="-78"/>
                <a:cs typeface="Dubai" panose="020B0503030403030204" pitchFamily="34" charset="-78"/>
              </a:rPr>
              <a:t>را</a:t>
            </a:r>
            <a:r>
              <a:rPr lang="fa-IR" sz="4400" b="0" i="0" u="none" strike="noStrike">
                <a:highlight>
                  <a:srgbClr val="000000">
                    <a:alpha val="0"/>
                  </a:srgbClr>
                </a:highlight>
                <a:latin typeface="Dubai" panose="020B0503030403030204" pitchFamily="34" charset="-78"/>
                <a:cs typeface="Dubai" panose="020B0503030403030204" pitchFamily="34" charset="-78"/>
              </a:rPr>
              <a:t> </a:t>
            </a:r>
            <a:br>
              <a:rPr lang="en-US" sz="4400" b="0" i="0" u="none" strike="noStrike">
                <a:highlight>
                  <a:srgbClr val="000000">
                    <a:alpha val="0"/>
                  </a:srgbClr>
                </a:highlight>
                <a:latin typeface="Dubai" panose="020B0503030403030204" pitchFamily="34" charset="-78"/>
                <a:cs typeface="Dubai" panose="020B0503030403030204" pitchFamily="34" charset="-78"/>
              </a:rPr>
            </a:br>
            <a:r>
              <a:rPr lang="fa-IR" sz="4400" b="0" i="0" u="none" strike="noStrike">
                <a:highlight>
                  <a:srgbClr val="000000">
                    <a:alpha val="0"/>
                  </a:srgbClr>
                </a:highlight>
                <a:latin typeface="Dubai" panose="020B0503030403030204" pitchFamily="34" charset="-78"/>
                <a:cs typeface="Dubai" panose="020B0503030403030204" pitchFamily="34" charset="-78"/>
              </a:rPr>
              <a:t>انجام دهید. </a:t>
            </a:r>
            <a:endParaRPr lang="fa-IR" sz="4400" b="0" i="0" u="none" strike="noStrike" dirty="0">
              <a:highlight>
                <a:srgbClr val="000000">
                  <a:alpha val="0"/>
                </a:srgbClr>
              </a:highlight>
              <a:latin typeface="Dubai" panose="020B0503030403030204" pitchFamily="34" charset="-78"/>
              <a:cs typeface="Dubai" panose="020B0503030403030204" pitchFamily="34" charset="-78"/>
            </a:endParaRPr>
          </a:p>
        </p:txBody>
      </p:sp>
      <p:pic>
        <p:nvPicPr>
          <p:cNvPr id="3" name="Picture 2">
            <a:extLst>
              <a:ext uri="{FF2B5EF4-FFF2-40B4-BE49-F238E27FC236}">
                <a16:creationId xmlns:a16="http://schemas.microsoft.com/office/drawing/2014/main" id="{BEBC6378-8740-4E72-84E0-C429A543FE46}"/>
              </a:ext>
            </a:extLst>
          </p:cNvPr>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3837784591"/>
      </p:ext>
    </p:extLst>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A5FC625E-FDAC-D180-EE8F-288488FD3392}"/>
              </a:ext>
            </a:extLst>
          </p:cNvPr>
          <p:cNvSpPr>
            <a:spLocks noGrp="1"/>
          </p:cNvSpPr>
          <p:nvPr>
            <p:ph type="title"/>
          </p:nvPr>
        </p:nvSpPr>
        <p:spPr/>
        <p:txBody>
          <a:bodyPr/>
          <a:lstStyle/>
          <a:p>
            <a:pPr rtl="1"/>
            <a:r>
              <a:rPr lang="fa-IR" sz="4400" b="0" i="0" u="none" strike="noStrike">
                <a:highlight>
                  <a:srgbClr val="000000">
                    <a:alpha val="0"/>
                  </a:srgbClr>
                </a:highlight>
                <a:latin typeface="Dubai" panose="020B0503030403030204" pitchFamily="34" charset="-78"/>
                <a:cs typeface="Dubai" panose="020B0503030403030204" pitchFamily="34" charset="-78"/>
              </a:rPr>
              <a:t>اگر سرطان پستان را </a:t>
            </a:r>
            <a:r>
              <a:rPr lang="fa-IR" sz="4400" i="0" u="none" strike="noStrike">
                <a:highlight>
                  <a:srgbClr val="000000">
                    <a:alpha val="0"/>
                  </a:srgbClr>
                </a:highlight>
                <a:latin typeface="Dubai" panose="020B0503030403030204" pitchFamily="34" charset="-78"/>
                <a:cs typeface="Dubai" panose="020B0503030403030204" pitchFamily="34" charset="-78"/>
              </a:rPr>
              <a:t>زود</a:t>
            </a:r>
            <a:r>
              <a:rPr lang="fa-IR" sz="4400" b="0" i="0" u="none" strike="noStrike">
                <a:highlight>
                  <a:srgbClr val="000000">
                    <a:alpha val="0"/>
                  </a:srgbClr>
                </a:highlight>
                <a:latin typeface="Dubai" panose="020B0503030403030204" pitchFamily="34" charset="-78"/>
                <a:cs typeface="Dubai" panose="020B0503030403030204" pitchFamily="34" charset="-78"/>
              </a:rPr>
              <a:t> تشخیص دهید، شانس بیشتری برای سالم شدن دوباره دارید. </a:t>
            </a:r>
            <a:endParaRPr lang="fa-IR" sz="4400" b="0" i="0" u="none" strike="noStrike" dirty="0">
              <a:highlight>
                <a:srgbClr val="000000">
                  <a:alpha val="0"/>
                </a:srgbClr>
              </a:highlight>
              <a:latin typeface="Dubai" panose="020B0503030403030204" pitchFamily="34" charset="-78"/>
              <a:cs typeface="Dubai" panose="020B0503030403030204" pitchFamily="34" charset="-78"/>
            </a:endParaRPr>
          </a:p>
        </p:txBody>
      </p:sp>
      <p:pic>
        <p:nvPicPr>
          <p:cNvPr id="3" name="Picture 2">
            <a:extLst>
              <a:ext uri="{FF2B5EF4-FFF2-40B4-BE49-F238E27FC236}">
                <a16:creationId xmlns:a16="http://schemas.microsoft.com/office/drawing/2014/main" id="{95AA4F3F-2972-B5EE-8017-76387261B6A7}"/>
              </a:ext>
            </a:extLst>
          </p:cNvPr>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744957979"/>
      </p:ext>
    </p:extLst>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C224A302-8AED-3FBC-BCFC-FD0C582075C3}"/>
              </a:ext>
            </a:extLst>
          </p:cNvPr>
          <p:cNvSpPr>
            <a:spLocks noGrp="1"/>
          </p:cNvSpPr>
          <p:nvPr>
            <p:ph type="title"/>
          </p:nvPr>
        </p:nvSpPr>
        <p:spPr/>
        <p:txBody>
          <a:bodyPr/>
          <a:lstStyle/>
          <a:p>
            <a:endParaRPr lang="en-AU"/>
          </a:p>
        </p:txBody>
      </p:sp>
      <p:pic>
        <p:nvPicPr>
          <p:cNvPr id="4" name="Picture 3">
            <a:extLst>
              <a:ext uri="{FF2B5EF4-FFF2-40B4-BE49-F238E27FC236}">
                <a16:creationId xmlns:a16="http://schemas.microsoft.com/office/drawing/2014/main" id="{91B567BB-04E2-9718-20E2-FD5965A6076B}"/>
              </a:ext>
            </a:extLst>
          </p:cNvPr>
          <p:cNvPicPr>
            <a:picLocks noChangeAspect="1"/>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207907934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9E522937-232B-B752-3E83-BE1CED1385C3}"/>
              </a:ext>
            </a:extLst>
          </p:cNvPr>
          <p:cNvSpPr>
            <a:spLocks noGrp="1"/>
          </p:cNvSpPr>
          <p:nvPr>
            <p:ph type="title"/>
          </p:nvPr>
        </p:nvSpPr>
        <p:spPr/>
        <p:txBody>
          <a:bodyPr/>
          <a:lstStyle/>
          <a:p>
            <a:pPr rtl="1"/>
            <a:r>
              <a:rPr lang="fa-IR" sz="4400" i="0" u="none" strike="noStrike">
                <a:highlight>
                  <a:srgbClr val="000000">
                    <a:alpha val="0"/>
                  </a:srgbClr>
                </a:highlight>
                <a:latin typeface="Dubai" panose="020B0503030403030204" pitchFamily="34" charset="-78"/>
                <a:cs typeface="Dubai" panose="020B0503030403030204" pitchFamily="34" charset="-78"/>
              </a:rPr>
              <a:t>تست غربال‌گری سرطان روده </a:t>
            </a:r>
            <a:endParaRPr lang="fa-IR" sz="4400" i="0" u="none" strike="noStrike" dirty="0">
              <a:highlight>
                <a:srgbClr val="000000">
                  <a:alpha val="0"/>
                </a:srgbClr>
              </a:highlight>
              <a:latin typeface="Dubai" panose="020B0503030403030204" pitchFamily="34" charset="-78"/>
              <a:cs typeface="Dubai" panose="020B0503030403030204" pitchFamily="34" charset="-78"/>
            </a:endParaRPr>
          </a:p>
        </p:txBody>
      </p:sp>
      <p:pic>
        <p:nvPicPr>
          <p:cNvPr id="3" name="Picture 2">
            <a:extLst>
              <a:ext uri="{FF2B5EF4-FFF2-40B4-BE49-F238E27FC236}">
                <a16:creationId xmlns:a16="http://schemas.microsoft.com/office/drawing/2014/main" id="{5BCB48BA-C192-EE98-F4AA-BEFEFAF135B4}"/>
              </a:ext>
            </a:extLst>
          </p:cNvPr>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2953295926"/>
      </p:ext>
    </p:extLst>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64AF7AE5-99AB-510B-F740-683450D478DF}"/>
              </a:ext>
            </a:extLst>
          </p:cNvPr>
          <p:cNvSpPr>
            <a:spLocks noGrp="1"/>
          </p:cNvSpPr>
          <p:nvPr>
            <p:ph type="title"/>
          </p:nvPr>
        </p:nvSpPr>
        <p:spPr/>
        <p:txBody>
          <a:bodyPr/>
          <a:lstStyle/>
          <a:p>
            <a:pPr rtl="1"/>
            <a:r>
              <a:rPr lang="fa-IR" sz="4400" b="0" i="0" u="none" strike="noStrike">
                <a:highlight>
                  <a:srgbClr val="000000">
                    <a:alpha val="0"/>
                  </a:srgbClr>
                </a:highlight>
                <a:latin typeface="Dubai" panose="020B0503030403030204" pitchFamily="34" charset="-78"/>
                <a:cs typeface="Dubai" panose="020B0503030403030204" pitchFamily="34" charset="-78"/>
              </a:rPr>
              <a:t>ممکن است </a:t>
            </a:r>
            <a:r>
              <a:rPr lang="fa-IR" sz="4400" i="0" u="none" strike="noStrike">
                <a:highlight>
                  <a:srgbClr val="000000">
                    <a:alpha val="0"/>
                  </a:srgbClr>
                </a:highlight>
                <a:latin typeface="Dubai" panose="020B0503030403030204" pitchFamily="34" charset="-78"/>
                <a:cs typeface="Dubai" panose="020B0503030403030204" pitchFamily="34" charset="-78"/>
              </a:rPr>
              <a:t>در روده خود </a:t>
            </a:r>
            <a:r>
              <a:rPr lang="fa-IR" sz="4400" b="0" i="0" u="none" strike="noStrike">
                <a:highlight>
                  <a:srgbClr val="000000">
                    <a:alpha val="0"/>
                  </a:srgbClr>
                </a:highlight>
                <a:latin typeface="Dubai" panose="020B0503030403030204" pitchFamily="34" charset="-78"/>
                <a:cs typeface="Dubai" panose="020B0503030403030204" pitchFamily="34" charset="-78"/>
              </a:rPr>
              <a:t>سرطان بگیرید.</a:t>
            </a:r>
            <a:endParaRPr lang="fa-IR" sz="4400" b="0" i="0" u="none" strike="noStrike" dirty="0">
              <a:highlight>
                <a:srgbClr val="000000">
                  <a:alpha val="0"/>
                </a:srgbClr>
              </a:highlight>
              <a:latin typeface="Dubai" panose="020B0503030403030204" pitchFamily="34" charset="-78"/>
              <a:cs typeface="Dubai" panose="020B0503030403030204" pitchFamily="34" charset="-78"/>
            </a:endParaRPr>
          </a:p>
        </p:txBody>
      </p:sp>
      <p:pic>
        <p:nvPicPr>
          <p:cNvPr id="3" name="Picture 2">
            <a:extLst>
              <a:ext uri="{FF2B5EF4-FFF2-40B4-BE49-F238E27FC236}">
                <a16:creationId xmlns:a16="http://schemas.microsoft.com/office/drawing/2014/main" id="{348FA026-8807-A0B9-2770-7B5891C6CDC4}"/>
              </a:ext>
            </a:extLst>
          </p:cNvPr>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2732955835"/>
      </p:ext>
    </p:extLst>
  </p:cSld>
  <p:clrMapOvr>
    <a:masterClrMapping/>
  </p:clrMapOvr>
  <p:transition/>
</p:sld>
</file>

<file path=ppt/slides/slide22.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9932C36F-B125-2309-6A81-7819B84F2510}"/>
              </a:ext>
            </a:extLst>
          </p:cNvPr>
          <p:cNvSpPr>
            <a:spLocks noGrp="1"/>
          </p:cNvSpPr>
          <p:nvPr>
            <p:ph type="title"/>
          </p:nvPr>
        </p:nvSpPr>
        <p:spPr/>
        <p:txBody>
          <a:bodyPr>
            <a:normAutofit fontScale="90000"/>
          </a:bodyPr>
          <a:lstStyle/>
          <a:p>
            <a:pPr rtl="1"/>
            <a:r>
              <a:rPr lang="fa-IR" sz="4400" i="0" u="none" strike="noStrike">
                <a:highlight>
                  <a:srgbClr val="000000">
                    <a:alpha val="0"/>
                  </a:srgbClr>
                </a:highlight>
                <a:latin typeface="Dubai" panose="020B0503030403030204" pitchFamily="34" charset="-78"/>
                <a:cs typeface="Dubai" panose="020B0503030403030204" pitchFamily="34" charset="-78"/>
              </a:rPr>
              <a:t>احتمال سرطان روده</a:t>
            </a:r>
            <a:br>
              <a:rPr lang="en-US" sz="4400" i="0" u="none" strike="noStrike">
                <a:highlight>
                  <a:srgbClr val="000000">
                    <a:alpha val="0"/>
                  </a:srgbClr>
                </a:highlight>
                <a:latin typeface="Dubai" panose="020B0503030403030204" pitchFamily="34" charset="-78"/>
                <a:cs typeface="Dubai" panose="020B0503030403030204" pitchFamily="34" charset="-78"/>
              </a:rPr>
            </a:br>
            <a:r>
              <a:rPr lang="fa-IR" sz="4400" i="0" u="none" strike="noStrike">
                <a:highlight>
                  <a:srgbClr val="000000">
                    <a:alpha val="0"/>
                  </a:srgbClr>
                </a:highlight>
                <a:latin typeface="Dubai" panose="020B0503030403030204" pitchFamily="34" charset="-78"/>
                <a:cs typeface="Dubai" panose="020B0503030403030204" pitchFamily="34" charset="-78"/>
              </a:rPr>
              <a:t>را حدود تولد پنجاه</a:t>
            </a:r>
            <a:r>
              <a:rPr lang="en-US" sz="4400" baseline="30000">
                <a:highlight>
                  <a:srgbClr val="000000">
                    <a:alpha val="0"/>
                  </a:srgbClr>
                </a:highlight>
                <a:latin typeface="Dubai" panose="020B0503030403030204" pitchFamily="34" charset="-78"/>
                <a:cs typeface="Dubai" panose="020B0503030403030204" pitchFamily="34" charset="-78"/>
              </a:rPr>
              <a:t> </a:t>
            </a:r>
            <a:r>
              <a:rPr lang="fa-IR" sz="4400" i="0" u="none" strike="noStrike">
                <a:highlight>
                  <a:srgbClr val="000000">
                    <a:alpha val="0"/>
                  </a:srgbClr>
                </a:highlight>
                <a:latin typeface="Dubai" panose="020B0503030403030204" pitchFamily="34" charset="-78"/>
                <a:cs typeface="Dubai" panose="020B0503030403030204" pitchFamily="34" charset="-78"/>
              </a:rPr>
              <a:t>سالگی تان بررسی کنید، سپس هر 2 سال بعد از آن.  </a:t>
            </a:r>
            <a:endParaRPr lang="fa-IR" sz="4400" i="0" u="none" strike="noStrike" dirty="0">
              <a:highlight>
                <a:srgbClr val="000000">
                  <a:alpha val="0"/>
                </a:srgbClr>
              </a:highlight>
              <a:latin typeface="Dubai" panose="020B0503030403030204" pitchFamily="34" charset="-78"/>
              <a:cs typeface="Dubai" panose="020B0503030403030204" pitchFamily="34" charset="-78"/>
            </a:endParaRPr>
          </a:p>
        </p:txBody>
      </p:sp>
      <p:pic>
        <p:nvPicPr>
          <p:cNvPr id="3" name="Picture 2">
            <a:extLst>
              <a:ext uri="{FF2B5EF4-FFF2-40B4-BE49-F238E27FC236}">
                <a16:creationId xmlns:a16="http://schemas.microsoft.com/office/drawing/2014/main" id="{300FE9FD-81F9-BE69-FDA1-D0F09E132918}"/>
              </a:ext>
            </a:extLst>
          </p:cNvPr>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268385690"/>
      </p:ext>
    </p:extLst>
  </p:cSld>
  <p:clrMapOvr>
    <a:masterClrMapping/>
  </p:clrMapOvr>
  <p:transition/>
</p:sld>
</file>

<file path=ppt/slides/slide23.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E0CBDF41-9DFA-E84C-C300-2DFFE492F64E}"/>
              </a:ext>
            </a:extLst>
          </p:cNvPr>
          <p:cNvSpPr>
            <a:spLocks noGrp="1"/>
          </p:cNvSpPr>
          <p:nvPr>
            <p:ph type="title"/>
          </p:nvPr>
        </p:nvSpPr>
        <p:spPr/>
        <p:txBody>
          <a:bodyPr>
            <a:normAutofit fontScale="90000"/>
          </a:bodyPr>
          <a:lstStyle/>
          <a:p>
            <a:pPr rtl="1"/>
            <a:r>
              <a:rPr lang="fa-IR" sz="4000" i="0" u="none" strike="noStrike">
                <a:highlight>
                  <a:srgbClr val="000000">
                    <a:alpha val="0"/>
                  </a:srgbClr>
                </a:highlight>
                <a:latin typeface="Dubai" panose="020B0503030403030204" pitchFamily="34" charset="-78"/>
                <a:cs typeface="Dubai" panose="020B0503030403030204" pitchFamily="34" charset="-78"/>
              </a:rPr>
              <a:t>آزمایش غربال‌گری سرطان روده ساده است. </a:t>
            </a:r>
            <a:br>
              <a:rPr lang="fa-IR" sz="4000" i="0" u="none" strike="noStrike">
                <a:highlight>
                  <a:srgbClr val="000000">
                    <a:alpha val="0"/>
                  </a:srgbClr>
                </a:highlight>
                <a:latin typeface="Dubai" panose="020B0503030403030204" pitchFamily="34" charset="-78"/>
                <a:cs typeface="Dubai" panose="020B0503030403030204" pitchFamily="34" charset="-78"/>
              </a:rPr>
            </a:br>
            <a:br>
              <a:rPr lang="fa-IR" sz="2400" i="0" u="none" strike="noStrike">
                <a:highlight>
                  <a:srgbClr val="000000">
                    <a:alpha val="0"/>
                  </a:srgbClr>
                </a:highlight>
                <a:latin typeface="Dubai" panose="020B0503030403030204" pitchFamily="34" charset="-78"/>
                <a:cs typeface="Dubai" panose="020B0503030403030204" pitchFamily="34" charset="-78"/>
              </a:rPr>
            </a:br>
            <a:r>
              <a:rPr lang="fa-IR" sz="4000" i="0" u="none" strike="noStrike">
                <a:highlight>
                  <a:srgbClr val="000000">
                    <a:alpha val="0"/>
                  </a:srgbClr>
                </a:highlight>
                <a:latin typeface="Dubai" panose="020B0503030403030204" pitchFamily="34" charset="-78"/>
                <a:cs typeface="Dubai" panose="020B0503030403030204" pitchFamily="34" charset="-78"/>
              </a:rPr>
              <a:t>اگر سن شما ۵۰ سال</a:t>
            </a:r>
            <a:br>
              <a:rPr lang="en-US" sz="4000" i="0" u="none" strike="noStrike">
                <a:highlight>
                  <a:srgbClr val="000000">
                    <a:alpha val="0"/>
                  </a:srgbClr>
                </a:highlight>
                <a:latin typeface="Dubai" panose="020B0503030403030204" pitchFamily="34" charset="-78"/>
                <a:cs typeface="Dubai" panose="020B0503030403030204" pitchFamily="34" charset="-78"/>
              </a:rPr>
            </a:br>
            <a:r>
              <a:rPr lang="fa-IR" sz="4000" i="0" u="none" strike="noStrike">
                <a:highlight>
                  <a:srgbClr val="000000">
                    <a:alpha val="0"/>
                  </a:srgbClr>
                </a:highlight>
                <a:latin typeface="Dubai" panose="020B0503030403030204" pitchFamily="34" charset="-78"/>
                <a:cs typeface="Dubai" panose="020B0503030403030204" pitchFamily="34" charset="-78"/>
              </a:rPr>
              <a:t>یا بالاتر است، آزمایش غربال‌گری سرطان روده به خانه شما ارسال می‌شود.</a:t>
            </a:r>
            <a:endParaRPr lang="fa-IR" sz="4000" i="0" u="none" strike="noStrike" dirty="0">
              <a:highlight>
                <a:srgbClr val="000000">
                  <a:alpha val="0"/>
                </a:srgbClr>
              </a:highlight>
              <a:latin typeface="Dubai" panose="020B0503030403030204" pitchFamily="34" charset="-78"/>
              <a:cs typeface="Dubai" panose="020B0503030403030204" pitchFamily="34" charset="-78"/>
            </a:endParaRPr>
          </a:p>
        </p:txBody>
      </p:sp>
      <p:pic>
        <p:nvPicPr>
          <p:cNvPr id="3" name="Picture 2">
            <a:extLst>
              <a:ext uri="{FF2B5EF4-FFF2-40B4-BE49-F238E27FC236}">
                <a16:creationId xmlns:a16="http://schemas.microsoft.com/office/drawing/2014/main" id="{69CA26BC-672C-DA38-23A6-F81BF4B5DFD4}"/>
              </a:ext>
            </a:extLst>
          </p:cNvPr>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4210223757"/>
      </p:ext>
    </p:extLst>
  </p:cSld>
  <p:clrMapOvr>
    <a:masterClrMapping/>
  </p:clrMapOvr>
  <p:transition/>
</p:sld>
</file>

<file path=ppt/slides/slide24.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2218EBB5-2667-D97C-AAC4-1C00A1293DD6}"/>
              </a:ext>
            </a:extLst>
          </p:cNvPr>
          <p:cNvSpPr>
            <a:spLocks noGrp="1"/>
          </p:cNvSpPr>
          <p:nvPr>
            <p:ph type="title"/>
          </p:nvPr>
        </p:nvSpPr>
        <p:spPr/>
        <p:txBody>
          <a:bodyPr>
            <a:normAutofit fontScale="90000"/>
          </a:bodyPr>
          <a:lstStyle/>
          <a:p>
            <a:pPr algn="r" rtl="1">
              <a:spcAft>
                <a:spcPts val="600"/>
              </a:spcAft>
            </a:pPr>
            <a:r>
              <a:rPr lang="fa-IR" sz="3400" b="0" i="0" u="none" strike="noStrike">
                <a:highlight>
                  <a:srgbClr val="000000">
                    <a:alpha val="0"/>
                  </a:srgbClr>
                </a:highlight>
                <a:latin typeface="Dubai" panose="020B0503030403030204" pitchFamily="34" charset="-78"/>
                <a:cs typeface="Dubai" panose="020B0503030403030204" pitchFamily="34" charset="-78"/>
              </a:rPr>
              <a:t>در موارد زیر به پزشک یا پرستار خود مراجعه کنید:</a:t>
            </a:r>
            <a:br>
              <a:rPr lang="en-US" sz="3400" b="0" i="0" u="none" strike="noStrike">
                <a:highlight>
                  <a:srgbClr val="000000">
                    <a:alpha val="0"/>
                  </a:srgbClr>
                </a:highlight>
                <a:latin typeface="Dubai" panose="020B0503030403030204" pitchFamily="34" charset="-78"/>
                <a:cs typeface="Dubai" panose="020B0503030403030204" pitchFamily="34" charset="-78"/>
              </a:rPr>
            </a:br>
            <a:br>
              <a:rPr lang="en-US" sz="2400" b="0" i="0" u="none" strike="noStrike">
                <a:highlight>
                  <a:srgbClr val="000000">
                    <a:alpha val="0"/>
                  </a:srgbClr>
                </a:highlight>
                <a:latin typeface="Dubai" panose="020B0503030403030204" pitchFamily="34" charset="-78"/>
                <a:cs typeface="Dubai" panose="020B0503030403030204" pitchFamily="34" charset="-78"/>
              </a:rPr>
            </a:br>
            <a:r>
              <a:rPr lang="fa-IR" sz="3400" b="0" i="0" u="none" strike="noStrike">
                <a:solidFill>
                  <a:schemeClr val="tx1"/>
                </a:solidFill>
                <a:highlight>
                  <a:srgbClr val="000000">
                    <a:alpha val="0"/>
                  </a:srgbClr>
                </a:highlight>
                <a:latin typeface="Dubai" panose="020B0503030403030204" pitchFamily="34" charset="-78"/>
                <a:cs typeface="Dubai" panose="020B0503030403030204" pitchFamily="34" charset="-78"/>
              </a:rPr>
              <a:t>•</a:t>
            </a:r>
            <a:r>
              <a:rPr lang="fa-IR" sz="3400" b="0" i="0" u="none" strike="noStrike">
                <a:highlight>
                  <a:srgbClr val="000000">
                    <a:alpha val="0"/>
                  </a:srgbClr>
                </a:highlight>
                <a:latin typeface="Dubai" panose="020B0503030403030204" pitchFamily="34" charset="-78"/>
                <a:cs typeface="Dubai" panose="020B0503030403030204" pitchFamily="34" charset="-78"/>
              </a:rPr>
              <a:t> اگر در مدفوع شما خون وجود دارد</a:t>
            </a:r>
            <a:br>
              <a:rPr lang="fa-IR" sz="3400" b="0" i="0" u="none" strike="noStrike">
                <a:highlight>
                  <a:srgbClr val="000000">
                    <a:alpha val="0"/>
                  </a:srgbClr>
                </a:highlight>
                <a:latin typeface="Dubai" panose="020B0503030403030204" pitchFamily="34" charset="-78"/>
                <a:cs typeface="Dubai" panose="020B0503030403030204" pitchFamily="34" charset="-78"/>
              </a:rPr>
            </a:br>
            <a:r>
              <a:rPr lang="fa-IR" sz="3400">
                <a:solidFill>
                  <a:schemeClr val="tx1"/>
                </a:solidFill>
                <a:highlight>
                  <a:srgbClr val="000000">
                    <a:alpha val="0"/>
                  </a:srgbClr>
                </a:highlight>
                <a:latin typeface="Dubai" panose="020B0503030403030204" pitchFamily="34" charset="-78"/>
                <a:cs typeface="Dubai" panose="020B0503030403030204" pitchFamily="34" charset="-78"/>
              </a:rPr>
              <a:t>•</a:t>
            </a:r>
            <a:r>
              <a:rPr lang="fa-IR" sz="3400" b="0" i="0" u="none" strike="noStrike">
                <a:highlight>
                  <a:srgbClr val="000000">
                    <a:alpha val="0"/>
                  </a:srgbClr>
                </a:highlight>
                <a:latin typeface="Dubai" panose="020B0503030403030204" pitchFamily="34" charset="-78"/>
                <a:cs typeface="Dubai" panose="020B0503030403030204" pitchFamily="34" charset="-78"/>
              </a:rPr>
              <a:t> اگرمدفوع شما تغییر کرده است </a:t>
            </a:r>
            <a:br>
              <a:rPr lang="fa-IR" sz="3400" b="0" i="0" u="none" strike="noStrike">
                <a:highlight>
                  <a:srgbClr val="000000">
                    <a:alpha val="0"/>
                  </a:srgbClr>
                </a:highlight>
                <a:latin typeface="Dubai" panose="020B0503030403030204" pitchFamily="34" charset="-78"/>
                <a:cs typeface="Dubai" panose="020B0503030403030204" pitchFamily="34" charset="-78"/>
              </a:rPr>
            </a:br>
            <a:r>
              <a:rPr lang="fa-IR" sz="3400">
                <a:solidFill>
                  <a:schemeClr val="tx1"/>
                </a:solidFill>
                <a:highlight>
                  <a:srgbClr val="000000">
                    <a:alpha val="0"/>
                  </a:srgbClr>
                </a:highlight>
                <a:latin typeface="Dubai" panose="020B0503030403030204" pitchFamily="34" charset="-78"/>
                <a:cs typeface="Dubai" panose="020B0503030403030204" pitchFamily="34" charset="-78"/>
              </a:rPr>
              <a:t>•</a:t>
            </a:r>
            <a:r>
              <a:rPr lang="fa-IR" sz="3400" b="0" i="0" u="none" strike="noStrike">
                <a:highlight>
                  <a:srgbClr val="000000">
                    <a:alpha val="0"/>
                  </a:srgbClr>
                </a:highlight>
                <a:latin typeface="Dubai" panose="020B0503030403030204" pitchFamily="34" charset="-78"/>
                <a:cs typeface="Dubai" panose="020B0503030403030204" pitchFamily="34" charset="-78"/>
              </a:rPr>
              <a:t> اگر درد معده دارید</a:t>
            </a:r>
            <a:br>
              <a:rPr lang="fa-IR" sz="3400" b="0" i="0" u="none" strike="noStrike">
                <a:highlight>
                  <a:srgbClr val="000000">
                    <a:alpha val="0"/>
                  </a:srgbClr>
                </a:highlight>
                <a:latin typeface="Dubai" panose="020B0503030403030204" pitchFamily="34" charset="-78"/>
                <a:cs typeface="Dubai" panose="020B0503030403030204" pitchFamily="34" charset="-78"/>
              </a:rPr>
            </a:br>
            <a:r>
              <a:rPr lang="fa-IR" sz="3400">
                <a:solidFill>
                  <a:schemeClr val="tx1"/>
                </a:solidFill>
                <a:highlight>
                  <a:srgbClr val="000000">
                    <a:alpha val="0"/>
                  </a:srgbClr>
                </a:highlight>
                <a:latin typeface="Dubai" panose="020B0503030403030204" pitchFamily="34" charset="-78"/>
                <a:cs typeface="Dubai" panose="020B0503030403030204" pitchFamily="34" charset="-78"/>
              </a:rPr>
              <a:t>•</a:t>
            </a:r>
            <a:r>
              <a:rPr lang="fa-IR" sz="3400" b="0" i="0" u="none" strike="noStrike">
                <a:highlight>
                  <a:srgbClr val="000000">
                    <a:alpha val="0"/>
                  </a:srgbClr>
                </a:highlight>
                <a:latin typeface="Dubai" panose="020B0503030403030204" pitchFamily="34" charset="-78"/>
                <a:cs typeface="Dubai" panose="020B0503030403030204" pitchFamily="34" charset="-78"/>
              </a:rPr>
              <a:t> اگر کاهش وزن دارید و نمی‌دانید چرا</a:t>
            </a:r>
            <a:br>
              <a:rPr lang="fa-IR" sz="3400" b="0" i="0" u="none" strike="noStrike">
                <a:highlight>
                  <a:srgbClr val="000000">
                    <a:alpha val="0"/>
                  </a:srgbClr>
                </a:highlight>
                <a:latin typeface="Dubai" panose="020B0503030403030204" pitchFamily="34" charset="-78"/>
                <a:cs typeface="Dubai" panose="020B0503030403030204" pitchFamily="34" charset="-78"/>
              </a:rPr>
            </a:br>
            <a:r>
              <a:rPr lang="fa-IR" sz="3400">
                <a:solidFill>
                  <a:schemeClr val="tx1"/>
                </a:solidFill>
                <a:highlight>
                  <a:srgbClr val="000000">
                    <a:alpha val="0"/>
                  </a:srgbClr>
                </a:highlight>
                <a:latin typeface="Dubai" panose="020B0503030403030204" pitchFamily="34" charset="-78"/>
                <a:cs typeface="Dubai" panose="020B0503030403030204" pitchFamily="34" charset="-78"/>
              </a:rPr>
              <a:t>•</a:t>
            </a:r>
            <a:r>
              <a:rPr lang="fa-IR" sz="3400" b="0" i="0" u="none" strike="noStrike">
                <a:highlight>
                  <a:srgbClr val="000000">
                    <a:alpha val="0"/>
                  </a:srgbClr>
                </a:highlight>
                <a:latin typeface="Dubai" panose="020B0503030403030204" pitchFamily="34" charset="-78"/>
                <a:cs typeface="Dubai" panose="020B0503030403030204" pitchFamily="34" charset="-78"/>
              </a:rPr>
              <a:t> اگر زیاد خسته می‌شوید و دلیل آن را</a:t>
            </a:r>
            <a:br>
              <a:rPr lang="en-US" sz="3400" b="0" i="0" u="none" strike="noStrike">
                <a:highlight>
                  <a:srgbClr val="000000">
                    <a:alpha val="0"/>
                  </a:srgbClr>
                </a:highlight>
                <a:latin typeface="Dubai" panose="020B0503030403030204" pitchFamily="34" charset="-78"/>
                <a:cs typeface="Dubai" panose="020B0503030403030204" pitchFamily="34" charset="-78"/>
              </a:rPr>
            </a:br>
            <a:r>
              <a:rPr lang="en-US" sz="3400" b="0" i="0" u="none" strike="noStrike">
                <a:highlight>
                  <a:srgbClr val="000000">
                    <a:alpha val="0"/>
                  </a:srgbClr>
                </a:highlight>
                <a:latin typeface="Dubai" panose="020B0503030403030204" pitchFamily="34" charset="-78"/>
                <a:cs typeface="Dubai" panose="020B0503030403030204" pitchFamily="34" charset="-78"/>
              </a:rPr>
              <a:t>  </a:t>
            </a:r>
            <a:r>
              <a:rPr lang="fa-IR" sz="3400" b="0" i="0" u="none" strike="noStrike">
                <a:highlight>
                  <a:srgbClr val="000000">
                    <a:alpha val="0"/>
                  </a:srgbClr>
                </a:highlight>
                <a:latin typeface="Dubai" panose="020B0503030403030204" pitchFamily="34" charset="-78"/>
                <a:cs typeface="Dubai" panose="020B0503030403030204" pitchFamily="34" charset="-78"/>
              </a:rPr>
              <a:t>نمی‌دانید.</a:t>
            </a:r>
            <a:endParaRPr lang="fa-IR" sz="3400" b="0" i="0" u="none" strike="noStrike" dirty="0">
              <a:highlight>
                <a:srgbClr val="000000">
                  <a:alpha val="0"/>
                </a:srgbClr>
              </a:highlight>
              <a:latin typeface="Dubai" panose="020B0503030403030204" pitchFamily="34" charset="-78"/>
              <a:cs typeface="Dubai" panose="020B0503030403030204" pitchFamily="34" charset="-78"/>
            </a:endParaRPr>
          </a:p>
        </p:txBody>
      </p:sp>
      <p:pic>
        <p:nvPicPr>
          <p:cNvPr id="3" name="Picture 2">
            <a:extLst>
              <a:ext uri="{FF2B5EF4-FFF2-40B4-BE49-F238E27FC236}">
                <a16:creationId xmlns:a16="http://schemas.microsoft.com/office/drawing/2014/main" id="{D22B870D-C5E5-5D75-9BEC-FA1B1FBB5C8C}"/>
              </a:ext>
            </a:extLst>
          </p:cNvPr>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4028015742"/>
      </p:ext>
    </p:extLst>
  </p:cSld>
  <p:clrMapOvr>
    <a:masterClrMapping/>
  </p:clrMapOvr>
  <p:transition/>
</p:sld>
</file>

<file path=ppt/slides/slide25.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FEE10551-1CEE-2A80-468A-90307CD59ED6}"/>
              </a:ext>
            </a:extLst>
          </p:cNvPr>
          <p:cNvSpPr>
            <a:spLocks noGrp="1"/>
          </p:cNvSpPr>
          <p:nvPr>
            <p:ph type="title"/>
          </p:nvPr>
        </p:nvSpPr>
        <p:spPr/>
        <p:txBody>
          <a:bodyPr>
            <a:normAutofit fontScale="90000"/>
          </a:bodyPr>
          <a:lstStyle/>
          <a:p>
            <a:pPr rtl="1"/>
            <a:br>
              <a:rPr lang="fa-IR" sz="4400" b="0" i="0" u="none" strike="noStrike">
                <a:highlight>
                  <a:srgbClr val="000000">
                    <a:alpha val="0"/>
                  </a:srgbClr>
                </a:highlight>
                <a:latin typeface="Dubai" panose="020B0503030403030204" pitchFamily="34" charset="-78"/>
                <a:cs typeface="Dubai" panose="020B0503030403030204" pitchFamily="34" charset="-78"/>
              </a:rPr>
            </a:br>
            <a:r>
              <a:rPr lang="fa-IR" sz="4400" b="0" i="0" u="none" strike="noStrike">
                <a:highlight>
                  <a:srgbClr val="000000">
                    <a:alpha val="0"/>
                  </a:srgbClr>
                </a:highlight>
                <a:latin typeface="Dubai" panose="020B0503030403030204" pitchFamily="34" charset="-78"/>
                <a:cs typeface="Dubai" panose="020B0503030403030204" pitchFamily="34" charset="-78"/>
              </a:rPr>
              <a:t>روده خود را سالم </a:t>
            </a:r>
            <a:br>
              <a:rPr lang="en-US" sz="4400" b="0" i="0" u="none" strike="noStrike">
                <a:highlight>
                  <a:srgbClr val="000000">
                    <a:alpha val="0"/>
                  </a:srgbClr>
                </a:highlight>
                <a:latin typeface="Dubai" panose="020B0503030403030204" pitchFamily="34" charset="-78"/>
                <a:cs typeface="Dubai" panose="020B0503030403030204" pitchFamily="34" charset="-78"/>
              </a:rPr>
            </a:br>
            <a:r>
              <a:rPr lang="fa-IR" sz="4400" b="0" i="0" u="none" strike="noStrike">
                <a:highlight>
                  <a:srgbClr val="000000">
                    <a:alpha val="0"/>
                  </a:srgbClr>
                </a:highlight>
                <a:latin typeface="Dubai" panose="020B0503030403030204" pitchFamily="34" charset="-78"/>
                <a:cs typeface="Dubai" panose="020B0503030403030204" pitchFamily="34" charset="-78"/>
              </a:rPr>
              <a:t>نگه دارید. </a:t>
            </a:r>
            <a:endParaRPr lang="fa-IR" sz="4400" b="0" i="0" u="none" strike="noStrike" dirty="0">
              <a:highlight>
                <a:srgbClr val="000000">
                  <a:alpha val="0"/>
                </a:srgbClr>
              </a:highlight>
              <a:latin typeface="Dubai" panose="020B0503030403030204" pitchFamily="34" charset="-78"/>
              <a:cs typeface="Dubai" panose="020B0503030403030204" pitchFamily="34" charset="-78"/>
            </a:endParaRPr>
          </a:p>
        </p:txBody>
      </p:sp>
      <p:pic>
        <p:nvPicPr>
          <p:cNvPr id="3" name="Picture 2">
            <a:extLst>
              <a:ext uri="{FF2B5EF4-FFF2-40B4-BE49-F238E27FC236}">
                <a16:creationId xmlns:a16="http://schemas.microsoft.com/office/drawing/2014/main" id="{DD19DF70-ACFB-AB9F-56E2-39463AC261CC}"/>
              </a:ext>
            </a:extLst>
          </p:cNvPr>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787808945"/>
      </p:ext>
    </p:extLst>
  </p:cSld>
  <p:clrMapOvr>
    <a:masterClrMapping/>
  </p:clrMapOvr>
  <p:transition/>
</p:sld>
</file>

<file path=ppt/slides/slide26.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48B676F4-9073-999D-EC9E-2E6820870D01}"/>
              </a:ext>
            </a:extLst>
          </p:cNvPr>
          <p:cNvSpPr>
            <a:spLocks noGrp="1"/>
          </p:cNvSpPr>
          <p:nvPr>
            <p:ph type="title"/>
          </p:nvPr>
        </p:nvSpPr>
        <p:spPr/>
        <p:txBody>
          <a:bodyPr/>
          <a:lstStyle/>
          <a:p>
            <a:pPr rtl="1"/>
            <a:r>
              <a:rPr lang="fa-IR" sz="4400" i="0" u="none" strike="noStrike">
                <a:highlight>
                  <a:srgbClr val="000000">
                    <a:alpha val="0"/>
                  </a:srgbClr>
                </a:highlight>
                <a:latin typeface="Dubai" panose="020B0503030403030204" pitchFamily="34" charset="-78"/>
                <a:cs typeface="Dubai" panose="020B0503030403030204" pitchFamily="34" charset="-78"/>
              </a:rPr>
              <a:t>بررسی‌های سلامت جنسی</a:t>
            </a:r>
            <a:endParaRPr lang="fa-IR" sz="4400" i="0" u="none" strike="noStrike" dirty="0">
              <a:highlight>
                <a:srgbClr val="000000">
                  <a:alpha val="0"/>
                </a:srgbClr>
              </a:highlight>
              <a:latin typeface="Dubai" panose="020B0503030403030204" pitchFamily="34" charset="-78"/>
              <a:cs typeface="Dubai" panose="020B0503030403030204" pitchFamily="34" charset="-78"/>
            </a:endParaRPr>
          </a:p>
        </p:txBody>
      </p:sp>
      <p:pic>
        <p:nvPicPr>
          <p:cNvPr id="3" name="Picture 2">
            <a:extLst>
              <a:ext uri="{FF2B5EF4-FFF2-40B4-BE49-F238E27FC236}">
                <a16:creationId xmlns:a16="http://schemas.microsoft.com/office/drawing/2014/main" id="{40AF2FD0-E5A5-9B1F-657A-BF50388DF0D4}"/>
              </a:ext>
            </a:extLst>
          </p:cNvPr>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3006231907"/>
      </p:ext>
    </p:extLst>
  </p:cSld>
  <p:clrMapOvr>
    <a:masterClrMapping/>
  </p:clrMapOvr>
  <p:transition/>
</p:sld>
</file>

<file path=ppt/slides/slide27.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CB57D130-A124-DE71-E42F-B6AC2EDADAEC}"/>
              </a:ext>
            </a:extLst>
          </p:cNvPr>
          <p:cNvSpPr>
            <a:spLocks noGrp="1"/>
          </p:cNvSpPr>
          <p:nvPr>
            <p:ph type="title"/>
          </p:nvPr>
        </p:nvSpPr>
        <p:spPr/>
        <p:txBody>
          <a:bodyPr>
            <a:normAutofit fontScale="90000"/>
          </a:bodyPr>
          <a:lstStyle/>
          <a:p>
            <a:pPr rtl="1"/>
            <a:br>
              <a:rPr lang="fa-IR" sz="4400" b="0" i="0" u="none" strike="noStrike">
                <a:highlight>
                  <a:srgbClr val="000000">
                    <a:alpha val="0"/>
                  </a:srgbClr>
                </a:highlight>
                <a:latin typeface="Dubai" panose="020B0503030403030204" pitchFamily="34" charset="-78"/>
                <a:cs typeface="Dubai" panose="020B0503030403030204" pitchFamily="34" charset="-78"/>
              </a:rPr>
            </a:br>
            <a:r>
              <a:rPr lang="fa-IR" sz="4400" b="0" i="0" u="none" strike="noStrike">
                <a:highlight>
                  <a:srgbClr val="000000">
                    <a:alpha val="0"/>
                  </a:srgbClr>
                </a:highlight>
                <a:latin typeface="Dubai" panose="020B0503030403030204" pitchFamily="34" charset="-78"/>
                <a:cs typeface="Dubai" panose="020B0503030403030204" pitchFamily="34" charset="-78"/>
              </a:rPr>
              <a:t>شما باید در زمان‌های مختلف زندگی خود، بررسی سلامت جنسی </a:t>
            </a:r>
            <a:br>
              <a:rPr lang="en-US" sz="4400" b="0" i="0" u="none" strike="noStrike">
                <a:highlight>
                  <a:srgbClr val="000000">
                    <a:alpha val="0"/>
                  </a:srgbClr>
                </a:highlight>
                <a:latin typeface="Dubai" panose="020B0503030403030204" pitchFamily="34" charset="-78"/>
                <a:cs typeface="Dubai" panose="020B0503030403030204" pitchFamily="34" charset="-78"/>
              </a:rPr>
            </a:br>
            <a:r>
              <a:rPr lang="fa-IR" sz="4400" b="0" i="0" u="none" strike="noStrike">
                <a:highlight>
                  <a:srgbClr val="000000">
                    <a:alpha val="0"/>
                  </a:srgbClr>
                </a:highlight>
                <a:latin typeface="Dubai" panose="020B0503030403030204" pitchFamily="34" charset="-78"/>
                <a:cs typeface="Dubai" panose="020B0503030403030204" pitchFamily="34" charset="-78"/>
              </a:rPr>
              <a:t>را انجام دهید.</a:t>
            </a:r>
            <a:endParaRPr lang="fa-IR" sz="4400" b="0" i="0" u="none" strike="noStrike" dirty="0">
              <a:highlight>
                <a:srgbClr val="000000">
                  <a:alpha val="0"/>
                </a:srgbClr>
              </a:highlight>
              <a:latin typeface="Dubai" panose="020B0503030403030204" pitchFamily="34" charset="-78"/>
              <a:cs typeface="Dubai" panose="020B0503030403030204" pitchFamily="34" charset="-78"/>
            </a:endParaRPr>
          </a:p>
        </p:txBody>
      </p:sp>
      <p:pic>
        <p:nvPicPr>
          <p:cNvPr id="3" name="Picture 2">
            <a:extLst>
              <a:ext uri="{FF2B5EF4-FFF2-40B4-BE49-F238E27FC236}">
                <a16:creationId xmlns:a16="http://schemas.microsoft.com/office/drawing/2014/main" id="{17655D67-7C71-914E-3D36-7596BEAE7D21}"/>
              </a:ext>
            </a:extLst>
          </p:cNvPr>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2745776242"/>
      </p:ext>
    </p:extLst>
  </p:cSld>
  <p:clrMapOvr>
    <a:masterClrMapping/>
  </p:clrMapOvr>
  <p:transition/>
</p:sld>
</file>

<file path=ppt/slides/slide28.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CEC1D724-444D-87AC-1BB1-2C5508090CFE}"/>
              </a:ext>
            </a:extLst>
          </p:cNvPr>
          <p:cNvSpPr>
            <a:spLocks noGrp="1"/>
          </p:cNvSpPr>
          <p:nvPr>
            <p:ph type="title"/>
          </p:nvPr>
        </p:nvSpPr>
        <p:spPr/>
        <p:txBody>
          <a:bodyPr>
            <a:normAutofit fontScale="90000"/>
          </a:bodyPr>
          <a:lstStyle/>
          <a:p>
            <a:pPr rtl="1"/>
            <a:r>
              <a:rPr lang="fa-IR" sz="4400" b="0" i="0" u="none" strike="noStrike">
                <a:highlight>
                  <a:srgbClr val="000000">
                    <a:alpha val="0"/>
                  </a:srgbClr>
                </a:highlight>
                <a:latin typeface="Dubai" panose="020B0503030403030204" pitchFamily="34" charset="-78"/>
                <a:cs typeface="Dubai" panose="020B0503030403030204" pitchFamily="34" charset="-78"/>
              </a:rPr>
              <a:t>اگر رابطه جنسی دارید، </a:t>
            </a:r>
            <a:br>
              <a:rPr lang="fa-IR" sz="4400" b="0" i="0" u="none" strike="noStrike">
                <a:highlight>
                  <a:srgbClr val="000000">
                    <a:alpha val="0"/>
                  </a:srgbClr>
                </a:highlight>
                <a:latin typeface="Dubai" panose="020B0503030403030204" pitchFamily="34" charset="-78"/>
                <a:cs typeface="Dubai" panose="020B0503030403030204" pitchFamily="34" charset="-78"/>
              </a:rPr>
            </a:br>
            <a:r>
              <a:rPr lang="fa-IR" sz="4400" b="0" i="0" u="none" strike="noStrike">
                <a:highlight>
                  <a:srgbClr val="000000">
                    <a:alpha val="0"/>
                  </a:srgbClr>
                </a:highlight>
                <a:latin typeface="Dubai" panose="020B0503030403030204" pitchFamily="34" charset="-78"/>
                <a:cs typeface="Dubai" panose="020B0503030403030204" pitchFamily="34" charset="-78"/>
              </a:rPr>
              <a:t>ممکن است به عفونت مبتلا شوید - به این عفونت، عفونت‌‌ مقاربتی </a:t>
            </a:r>
            <a:r>
              <a:rPr lang="fa-IR" sz="4400" b="0" i="0" u="none" strike="noStrike">
                <a:highlight>
                  <a:srgbClr val="000000">
                    <a:alpha val="0"/>
                  </a:srgbClr>
                </a:highlight>
                <a:latin typeface="Dubai" panose="020B0503030403030204" pitchFamily="34" charset="-78"/>
                <a:ea typeface="Arial Unicode MS" panose="020B0604020202020204" pitchFamily="34" charset="-128"/>
                <a:cs typeface="Dubai" panose="020B0503030403030204" pitchFamily="34" charset="-78"/>
              </a:rPr>
              <a:t>(</a:t>
            </a:r>
            <a:r>
              <a:rPr lang="fa-IR" sz="4400" b="0" i="0" u="none" strike="noStrike">
                <a:highlight>
                  <a:srgbClr val="000000">
                    <a:alpha val="0"/>
                  </a:srgbClr>
                </a:highlight>
                <a:latin typeface="Dubai" panose="020B0503030403030204" pitchFamily="34" charset="-78"/>
                <a:cs typeface="Dubai" panose="020B0503030403030204" pitchFamily="34" charset="-78"/>
              </a:rPr>
              <a:t>STI</a:t>
            </a:r>
            <a:r>
              <a:rPr lang="fa-IR" sz="4400" b="0" i="0" u="none" strike="noStrike">
                <a:highlight>
                  <a:srgbClr val="000000">
                    <a:alpha val="0"/>
                  </a:srgbClr>
                </a:highlight>
                <a:latin typeface="Dubai" panose="020B0503030403030204" pitchFamily="34" charset="-78"/>
                <a:ea typeface="Arial Unicode MS" panose="020B0604020202020204" pitchFamily="34" charset="-128"/>
                <a:cs typeface="Dubai" panose="020B0503030403030204" pitchFamily="34" charset="-78"/>
              </a:rPr>
              <a:t>)</a:t>
            </a:r>
            <a:r>
              <a:rPr lang="fa-IR" sz="4400" b="0" i="0" u="none" strike="noStrike">
                <a:highlight>
                  <a:srgbClr val="000000">
                    <a:alpha val="0"/>
                  </a:srgbClr>
                </a:highlight>
                <a:latin typeface="Dubai" panose="020B0503030403030204" pitchFamily="34" charset="-78"/>
                <a:cs typeface="Dubai" panose="020B0503030403030204" pitchFamily="34" charset="-78"/>
              </a:rPr>
              <a:t> می‌گویند.</a:t>
            </a:r>
            <a:endParaRPr lang="fa-IR" sz="4400" b="0" i="0" u="none" strike="noStrike" dirty="0">
              <a:highlight>
                <a:srgbClr val="000000">
                  <a:alpha val="0"/>
                </a:srgbClr>
              </a:highlight>
              <a:latin typeface="Dubai" panose="020B0503030403030204" pitchFamily="34" charset="-78"/>
              <a:cs typeface="Dubai" panose="020B0503030403030204" pitchFamily="34" charset="-78"/>
            </a:endParaRPr>
          </a:p>
        </p:txBody>
      </p:sp>
      <p:pic>
        <p:nvPicPr>
          <p:cNvPr id="3" name="Picture 2">
            <a:extLst>
              <a:ext uri="{FF2B5EF4-FFF2-40B4-BE49-F238E27FC236}">
                <a16:creationId xmlns:a16="http://schemas.microsoft.com/office/drawing/2014/main" id="{A10B17CB-87ED-B6FB-59BF-C036D8DA22CF}"/>
              </a:ext>
            </a:extLst>
          </p:cNvPr>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1855676851"/>
      </p:ext>
    </p:extLst>
  </p:cSld>
  <p:clrMapOvr>
    <a:masterClrMapping/>
  </p:clrMapOvr>
  <p:transition/>
</p:sld>
</file>

<file path=ppt/slides/slide29.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7800241C-4C8D-3D81-57BF-6A75424E5E07}"/>
              </a:ext>
            </a:extLst>
          </p:cNvPr>
          <p:cNvSpPr>
            <a:spLocks noGrp="1"/>
          </p:cNvSpPr>
          <p:nvPr>
            <p:ph type="title"/>
          </p:nvPr>
        </p:nvSpPr>
        <p:spPr/>
        <p:txBody>
          <a:bodyPr>
            <a:normAutofit fontScale="90000"/>
          </a:bodyPr>
          <a:lstStyle/>
          <a:p>
            <a:pPr marL="0" indent="0" rtl="1"/>
            <a:r>
              <a:rPr lang="fa-IR" sz="4200" u="none" strike="noStrike">
                <a:highlight>
                  <a:srgbClr val="000000">
                    <a:alpha val="0"/>
                  </a:srgbClr>
                </a:highlight>
                <a:latin typeface="Dubai" panose="020B0503030403030204" pitchFamily="34" charset="-78"/>
                <a:cs typeface="Dubai" panose="020B0503030403030204" pitchFamily="34" charset="-78"/>
              </a:rPr>
              <a:t>شما نمی‌توانید با </a:t>
            </a:r>
            <a:r>
              <a:rPr lang="fa-IR" sz="4200" b="0" i="0" u="none" strike="noStrike">
                <a:highlight>
                  <a:srgbClr val="000000">
                    <a:alpha val="0"/>
                  </a:srgbClr>
                </a:highlight>
                <a:latin typeface="Dubai" panose="020B0503030403030204" pitchFamily="34" charset="-78"/>
                <a:cs typeface="Dubai" panose="020B0503030403030204" pitchFamily="34" charset="-78"/>
              </a:rPr>
              <a:t>نگاه کردن به فردی متوجه شوید که آیا </a:t>
            </a:r>
            <a:br>
              <a:rPr lang="en-US" sz="4200" b="0" i="0" u="none" strike="noStrike">
                <a:highlight>
                  <a:srgbClr val="000000">
                    <a:alpha val="0"/>
                  </a:srgbClr>
                </a:highlight>
                <a:latin typeface="Dubai" panose="020B0503030403030204" pitchFamily="34" charset="-78"/>
                <a:cs typeface="Dubai" panose="020B0503030403030204" pitchFamily="34" charset="-78"/>
              </a:rPr>
            </a:br>
            <a:r>
              <a:rPr lang="fa-IR" sz="4200" b="0" i="0" u="none" strike="noStrike">
                <a:highlight>
                  <a:srgbClr val="000000">
                    <a:alpha val="0"/>
                  </a:srgbClr>
                </a:highlight>
                <a:latin typeface="Dubai" panose="020B0503030403030204" pitchFamily="34" charset="-78"/>
                <a:cs typeface="Dubai" panose="020B0503030403030204" pitchFamily="34" charset="-78"/>
              </a:rPr>
              <a:t>او به عفونت مقاربتی مبتلاست یا خیر.</a:t>
            </a:r>
            <a:br>
              <a:rPr lang="fa-IR" sz="4200" b="0" i="0" u="none" strike="noStrike">
                <a:highlight>
                  <a:srgbClr val="000000">
                    <a:alpha val="0"/>
                  </a:srgbClr>
                </a:highlight>
                <a:latin typeface="Dubai" panose="020B0503030403030204" pitchFamily="34" charset="-78"/>
                <a:cs typeface="Dubai" panose="020B0503030403030204" pitchFamily="34" charset="-78"/>
              </a:rPr>
            </a:br>
            <a:br>
              <a:rPr lang="fa-IR" sz="2400" b="0" i="0" u="none" strike="noStrike">
                <a:highlight>
                  <a:srgbClr val="000000">
                    <a:alpha val="0"/>
                  </a:srgbClr>
                </a:highlight>
                <a:latin typeface="Dubai" panose="020B0503030403030204" pitchFamily="34" charset="-78"/>
                <a:cs typeface="Dubai" panose="020B0503030403030204" pitchFamily="34" charset="-78"/>
              </a:rPr>
            </a:br>
            <a:r>
              <a:rPr lang="fa-IR" sz="4200" b="0" i="0" u="none" strike="noStrike">
                <a:highlight>
                  <a:srgbClr val="000000">
                    <a:alpha val="0"/>
                  </a:srgbClr>
                </a:highlight>
                <a:latin typeface="Dubai" panose="020B0503030403030204" pitchFamily="34" charset="-78"/>
                <a:cs typeface="Dubai" panose="020B0503030403030204" pitchFamily="34" charset="-78"/>
              </a:rPr>
              <a:t>افراد می‌توانند سالم به </a:t>
            </a:r>
            <a:br>
              <a:rPr lang="en-US" sz="4200" b="0" i="0" u="none" strike="noStrike">
                <a:highlight>
                  <a:srgbClr val="000000">
                    <a:alpha val="0"/>
                  </a:srgbClr>
                </a:highlight>
                <a:latin typeface="Dubai" panose="020B0503030403030204" pitchFamily="34" charset="-78"/>
                <a:cs typeface="Dubai" panose="020B0503030403030204" pitchFamily="34" charset="-78"/>
              </a:rPr>
            </a:br>
            <a:r>
              <a:rPr lang="fa-IR" sz="4200" b="0" i="0" u="none" strike="noStrike">
                <a:highlight>
                  <a:srgbClr val="000000">
                    <a:alpha val="0"/>
                  </a:srgbClr>
                </a:highlight>
                <a:latin typeface="Dubai" panose="020B0503030403030204" pitchFamily="34" charset="-78"/>
                <a:cs typeface="Dubai" panose="020B0503030403030204" pitchFamily="34" charset="-78"/>
              </a:rPr>
              <a:t>نظر برسند اما به عفونت مقاربتی مبتلا باشند.</a:t>
            </a:r>
            <a:endParaRPr lang="fa-IR" sz="4200" b="0" i="0" u="none" strike="noStrike" dirty="0">
              <a:highlight>
                <a:srgbClr val="000000">
                  <a:alpha val="0"/>
                </a:srgbClr>
              </a:highlight>
              <a:latin typeface="Dubai" panose="020B0503030403030204" pitchFamily="34" charset="-78"/>
              <a:cs typeface="Dubai" panose="020B0503030403030204" pitchFamily="34" charset="-78"/>
            </a:endParaRPr>
          </a:p>
        </p:txBody>
      </p:sp>
      <p:pic>
        <p:nvPicPr>
          <p:cNvPr id="3" name="Picture 2">
            <a:extLst>
              <a:ext uri="{FF2B5EF4-FFF2-40B4-BE49-F238E27FC236}">
                <a16:creationId xmlns:a16="http://schemas.microsoft.com/office/drawing/2014/main" id="{5663BA95-EB64-C776-57EA-F4ABEC8183AF}"/>
              </a:ext>
            </a:extLst>
          </p:cNvPr>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8781734"/>
      </p:ext>
    </p:extLst>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F905BDEA-DA15-B551-469A-B056C491747D}"/>
              </a:ext>
            </a:extLst>
          </p:cNvPr>
          <p:cNvSpPr>
            <a:spLocks noGrp="1"/>
          </p:cNvSpPr>
          <p:nvPr>
            <p:ph type="title"/>
          </p:nvPr>
        </p:nvSpPr>
        <p:spPr/>
        <p:txBody>
          <a:bodyPr/>
          <a:lstStyle/>
          <a:p>
            <a:pPr algn="r" rtl="1"/>
            <a:r>
              <a:rPr lang="fa-IR" sz="4400" b="1" i="0" u="none" strike="noStrike">
                <a:highlight>
                  <a:srgbClr val="000000">
                    <a:alpha val="0"/>
                  </a:srgbClr>
                </a:highlight>
                <a:latin typeface="Dubai" panose="020B0503030403030204" pitchFamily="34" charset="-78"/>
                <a:cs typeface="Dubai" panose="020B0503030403030204" pitchFamily="34" charset="-78"/>
              </a:rPr>
              <a:t>بدن من. سلامت من.</a:t>
            </a:r>
            <a:br>
              <a:rPr lang="fa-IR" sz="4400" b="0" i="0" u="none" strike="noStrike">
                <a:highlight>
                  <a:srgbClr val="000000">
                    <a:alpha val="0"/>
                  </a:srgbClr>
                </a:highlight>
                <a:latin typeface="Dubai" panose="020B0503030403030204" pitchFamily="34" charset="-78"/>
                <a:cs typeface="Dubai" panose="020B0503030403030204" pitchFamily="34" charset="-78"/>
              </a:rPr>
            </a:br>
            <a:r>
              <a:rPr lang="fa-IR" sz="4000" b="0" i="0" u="none" strike="noStrike">
                <a:highlight>
                  <a:srgbClr val="000000">
                    <a:alpha val="0"/>
                  </a:srgbClr>
                </a:highlight>
                <a:latin typeface="Dubai" panose="020B0503030403030204" pitchFamily="34" charset="-78"/>
                <a:cs typeface="Dubai" panose="020B0503030403030204" pitchFamily="34" charset="-78"/>
              </a:rPr>
              <a:t>مجموعه ابزار آموزش سلامت</a:t>
            </a:r>
            <a:endParaRPr lang="en-AU" dirty="0">
              <a:latin typeface="Dubai" panose="020B0503030403030204" pitchFamily="34" charset="-78"/>
              <a:cs typeface="Dubai" panose="020B0503030403030204" pitchFamily="34" charset="-78"/>
            </a:endParaRPr>
          </a:p>
        </p:txBody>
      </p:sp>
      <p:pic>
        <p:nvPicPr>
          <p:cNvPr id="3" name="Picture 2">
            <a:extLst>
              <a:ext uri="{FF2B5EF4-FFF2-40B4-BE49-F238E27FC236}">
                <a16:creationId xmlns:a16="http://schemas.microsoft.com/office/drawing/2014/main" id="{AC272D13-59AE-2438-9E69-C0399D3AE8B8}"/>
              </a:ext>
            </a:extLst>
          </p:cNvPr>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1086997529"/>
      </p:ext>
    </p:extLst>
  </p:cSld>
  <p:clrMapOvr>
    <a:masterClrMapping/>
  </p:clrMapOvr>
  <p:transition/>
</p:sld>
</file>

<file path=ppt/slides/slide30.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734BDACB-2D5E-33F0-570A-A71199F816EA}"/>
              </a:ext>
            </a:extLst>
          </p:cNvPr>
          <p:cNvSpPr>
            <a:spLocks noGrp="1"/>
          </p:cNvSpPr>
          <p:nvPr>
            <p:ph type="title"/>
          </p:nvPr>
        </p:nvSpPr>
        <p:spPr/>
        <p:txBody>
          <a:bodyPr>
            <a:normAutofit fontScale="90000"/>
          </a:bodyPr>
          <a:lstStyle/>
          <a:p>
            <a:pPr rtl="1">
              <a:lnSpc>
                <a:spcPct val="100000"/>
              </a:lnSpc>
            </a:pPr>
            <a:r>
              <a:rPr lang="fa-IR" sz="4400" b="0" i="0" u="none" strike="noStrike">
                <a:highlight>
                  <a:srgbClr val="000000">
                    <a:alpha val="0"/>
                  </a:srgbClr>
                </a:highlight>
                <a:latin typeface="Dubai" panose="020B0503030403030204" pitchFamily="34" charset="-78"/>
                <a:cs typeface="Dubai" panose="020B0503030403030204" pitchFamily="34" charset="-78"/>
              </a:rPr>
              <a:t>آزمایش‌های اچ‌آی‌وی </a:t>
            </a:r>
            <a:r>
              <a:rPr lang="fa-IR" sz="4400" b="0" i="0" u="none" strike="noStrike">
                <a:highlight>
                  <a:srgbClr val="000000">
                    <a:alpha val="0"/>
                  </a:srgbClr>
                </a:highlight>
                <a:latin typeface="Dubai" panose="020B0503030403030204" pitchFamily="34" charset="-78"/>
                <a:ea typeface="Arial Unicode MS" panose="020B0604020202020204" pitchFamily="34" charset="-128"/>
                <a:cs typeface="Dubai" panose="020B0503030403030204" pitchFamily="34" charset="-78"/>
              </a:rPr>
              <a:t>(HIV)</a:t>
            </a:r>
            <a:r>
              <a:rPr lang="fa-IR" sz="4400" b="0" i="0" u="none" strike="noStrike">
                <a:highlight>
                  <a:srgbClr val="000000">
                    <a:alpha val="0"/>
                  </a:srgbClr>
                </a:highlight>
                <a:latin typeface="Dubai" panose="020B0503030403030204" pitchFamily="34" charset="-78"/>
                <a:cs typeface="Dubai" panose="020B0503030403030204" pitchFamily="34" charset="-78"/>
              </a:rPr>
              <a:t>، هپاتیت و</a:t>
            </a:r>
            <a:r>
              <a:rPr lang="en-US" sz="4400" b="0" i="0" u="none" strike="noStrike">
                <a:highlight>
                  <a:srgbClr val="000000">
                    <a:alpha val="0"/>
                  </a:srgbClr>
                </a:highlight>
                <a:latin typeface="Dubai" panose="020B0503030403030204" pitchFamily="34" charset="-78"/>
                <a:cs typeface="Dubai" panose="020B0503030403030204" pitchFamily="34" charset="-78"/>
              </a:rPr>
              <a:t> </a:t>
            </a:r>
            <a:r>
              <a:rPr lang="fa-IR" sz="4400" b="0" i="0" u="none" strike="noStrike">
                <a:highlight>
                  <a:srgbClr val="000000">
                    <a:alpha val="0"/>
                  </a:srgbClr>
                </a:highlight>
                <a:latin typeface="Dubai" panose="020B0503030403030204" pitchFamily="34" charset="-78"/>
                <a:cs typeface="Dubai" panose="020B0503030403030204" pitchFamily="34" charset="-78"/>
              </a:rPr>
              <a:t>عفونت‌های مقاربتی</a:t>
            </a:r>
            <a:br>
              <a:rPr lang="en-US" sz="4400" b="0" i="0" u="none" strike="noStrike">
                <a:highlight>
                  <a:srgbClr val="000000">
                    <a:alpha val="0"/>
                  </a:srgbClr>
                </a:highlight>
                <a:latin typeface="Dubai" panose="020B0503030403030204" pitchFamily="34" charset="-78"/>
                <a:cs typeface="Dubai" panose="020B0503030403030204" pitchFamily="34" charset="-78"/>
              </a:rPr>
            </a:br>
            <a:r>
              <a:rPr lang="fa-IR" sz="4400" b="0" i="0" u="none" strike="noStrike">
                <a:highlight>
                  <a:srgbClr val="000000">
                    <a:alpha val="0"/>
                  </a:srgbClr>
                </a:highlight>
                <a:latin typeface="Dubai" panose="020B0503030403030204" pitchFamily="34" charset="-78"/>
                <a:ea typeface="Arial Unicode MS" panose="020B0604020202020204" pitchFamily="34" charset="-128"/>
                <a:cs typeface="Dubai" panose="020B0503030403030204" pitchFamily="34" charset="-78"/>
              </a:rPr>
              <a:t>(STI)</a:t>
            </a:r>
            <a:r>
              <a:rPr lang="fa-IR" sz="4400" b="1" i="0" u="none" strike="noStrike">
                <a:highlight>
                  <a:srgbClr val="000000">
                    <a:alpha val="0"/>
                  </a:srgbClr>
                </a:highlight>
                <a:latin typeface="Dubai" panose="020B0503030403030204" pitchFamily="34" charset="-78"/>
                <a:ea typeface="Arial Unicode MS" panose="020B0604020202020204" pitchFamily="34" charset="-128"/>
                <a:cs typeface="Dubai" panose="020B0503030403030204" pitchFamily="34" charset="-78"/>
              </a:rPr>
              <a:t> </a:t>
            </a:r>
            <a:r>
              <a:rPr lang="fa-IR" sz="4400" i="0" u="none" strike="noStrike">
                <a:highlight>
                  <a:srgbClr val="000000">
                    <a:alpha val="0"/>
                  </a:srgbClr>
                </a:highlight>
                <a:latin typeface="Dubai" panose="020B0503030403030204" pitchFamily="34" charset="-78"/>
                <a:cs typeface="Dubai" panose="020B0503030403030204" pitchFamily="34" charset="-78"/>
              </a:rPr>
              <a:t>ساده، رایگان </a:t>
            </a:r>
            <a:br>
              <a:rPr lang="fa-IR" sz="4400" b="1" i="0" u="none" strike="noStrike">
                <a:highlight>
                  <a:srgbClr val="000000">
                    <a:alpha val="0"/>
                  </a:srgbClr>
                </a:highlight>
                <a:latin typeface="Dubai" panose="020B0503030403030204" pitchFamily="34" charset="-78"/>
                <a:cs typeface="Dubai" panose="020B0503030403030204" pitchFamily="34" charset="-78"/>
              </a:rPr>
            </a:br>
            <a:r>
              <a:rPr lang="fa-IR" sz="4400" b="0" i="0" u="none" strike="noStrike">
                <a:highlight>
                  <a:srgbClr val="000000">
                    <a:alpha val="0"/>
                  </a:srgbClr>
                </a:highlight>
                <a:latin typeface="Dubai" panose="020B0503030403030204" pitchFamily="34" charset="-78"/>
                <a:cs typeface="Dubai" panose="020B0503030403030204" pitchFamily="34" charset="-78"/>
              </a:rPr>
              <a:t>و بی‌خطرهستند.</a:t>
            </a:r>
            <a:endParaRPr lang="fa-IR" sz="4400" b="0" i="0" u="none" strike="noStrike" dirty="0">
              <a:highlight>
                <a:srgbClr val="000000">
                  <a:alpha val="0"/>
                </a:srgbClr>
              </a:highlight>
              <a:latin typeface="Dubai" panose="020B0503030403030204" pitchFamily="34" charset="-78"/>
              <a:cs typeface="Dubai" panose="020B0503030403030204" pitchFamily="34" charset="-78"/>
            </a:endParaRPr>
          </a:p>
        </p:txBody>
      </p:sp>
      <p:pic>
        <p:nvPicPr>
          <p:cNvPr id="3" name="Picture 2">
            <a:extLst>
              <a:ext uri="{FF2B5EF4-FFF2-40B4-BE49-F238E27FC236}">
                <a16:creationId xmlns:a16="http://schemas.microsoft.com/office/drawing/2014/main" id="{C3B13202-D34A-8A59-20A2-709F89A91802}"/>
              </a:ext>
            </a:extLst>
          </p:cNvPr>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3446601013"/>
      </p:ext>
    </p:extLst>
  </p:cSld>
  <p:clrMapOvr>
    <a:masterClrMapping/>
  </p:clrMapOvr>
  <p:transition/>
</p:sld>
</file>

<file path=ppt/slides/slide31.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8D17E67F-C3F6-12BE-6A19-D9450DB75665}"/>
              </a:ext>
            </a:extLst>
          </p:cNvPr>
          <p:cNvSpPr>
            <a:spLocks noGrp="1"/>
          </p:cNvSpPr>
          <p:nvPr>
            <p:ph type="title"/>
          </p:nvPr>
        </p:nvSpPr>
        <p:spPr/>
        <p:txBody>
          <a:bodyPr>
            <a:normAutofit fontScale="90000"/>
          </a:bodyPr>
          <a:lstStyle/>
          <a:p>
            <a:pPr algn="r" rtl="1">
              <a:lnSpc>
                <a:spcPct val="100000"/>
              </a:lnSpc>
            </a:pPr>
            <a:r>
              <a:rPr lang="fa-IR" sz="3200" b="0" i="0" u="none" strike="noStrike">
                <a:highlight>
                  <a:srgbClr val="000000">
                    <a:alpha val="0"/>
                  </a:srgbClr>
                </a:highlight>
                <a:latin typeface="Dubai" panose="020B0503030403030204" pitchFamily="34" charset="-78"/>
                <a:cs typeface="Dubai" panose="020B0503030403030204" pitchFamily="34" charset="-78"/>
              </a:rPr>
              <a:t>کارهایی که می‌توانید برای جلوگیری از عفونت‌های مقاربتی </a:t>
            </a:r>
            <a:r>
              <a:rPr lang="fa-IR" sz="3200" b="0" i="0" u="none" strike="noStrike">
                <a:highlight>
                  <a:srgbClr val="000000">
                    <a:alpha val="0"/>
                  </a:srgbClr>
                </a:highlight>
                <a:latin typeface="Dubai" panose="020B0503030403030204" pitchFamily="34" charset="-78"/>
                <a:ea typeface="Arial Unicode MS" panose="020B0604020202020204" pitchFamily="34" charset="-128"/>
                <a:cs typeface="Dubai" panose="020B0503030403030204" pitchFamily="34" charset="-78"/>
              </a:rPr>
              <a:t>(STI) </a:t>
            </a:r>
            <a:r>
              <a:rPr lang="fa-IR" sz="3200" b="0" i="0" u="none" strike="noStrike">
                <a:highlight>
                  <a:srgbClr val="000000">
                    <a:alpha val="0"/>
                  </a:srgbClr>
                </a:highlight>
                <a:latin typeface="Dubai" panose="020B0503030403030204" pitchFamily="34" charset="-78"/>
                <a:cs typeface="Dubai" panose="020B0503030403030204" pitchFamily="34" charset="-78"/>
              </a:rPr>
              <a:t>انجام دهید عبارتند از:</a:t>
            </a:r>
            <a:br>
              <a:rPr lang="en-US" sz="3200" b="0" i="0" u="none" strike="noStrike">
                <a:highlight>
                  <a:srgbClr val="000000">
                    <a:alpha val="0"/>
                  </a:srgbClr>
                </a:highlight>
                <a:latin typeface="Dubai" panose="020B0503030403030204" pitchFamily="34" charset="-78"/>
                <a:cs typeface="Dubai" panose="020B0503030403030204" pitchFamily="34" charset="-78"/>
              </a:rPr>
            </a:br>
            <a:br>
              <a:rPr lang="en-US" sz="3200" b="0" i="0" u="none" strike="noStrike">
                <a:highlight>
                  <a:srgbClr val="000000">
                    <a:alpha val="0"/>
                  </a:srgbClr>
                </a:highlight>
                <a:latin typeface="Dubai" panose="020B0503030403030204" pitchFamily="34" charset="-78"/>
                <a:cs typeface="Dubai" panose="020B0503030403030204" pitchFamily="34" charset="-78"/>
              </a:rPr>
            </a:br>
            <a:r>
              <a:rPr lang="fa-IR" sz="3200" b="0" i="0" u="none" strike="noStrike">
                <a:solidFill>
                  <a:schemeClr val="tx1"/>
                </a:solidFill>
                <a:highlight>
                  <a:srgbClr val="000000">
                    <a:alpha val="0"/>
                  </a:srgbClr>
                </a:highlight>
                <a:latin typeface="Dubai" panose="020B0503030403030204" pitchFamily="34" charset="-78"/>
                <a:cs typeface="Dubai" panose="020B0503030403030204" pitchFamily="34" charset="-78"/>
              </a:rPr>
              <a:t>•</a:t>
            </a:r>
            <a:r>
              <a:rPr lang="fa-IR" sz="3200" b="0" i="0" u="none" strike="noStrike">
                <a:highlight>
                  <a:srgbClr val="000000">
                    <a:alpha val="0"/>
                  </a:srgbClr>
                </a:highlight>
                <a:latin typeface="Dubai" panose="020B0503030403030204" pitchFamily="34" charset="-78"/>
                <a:cs typeface="Dubai" panose="020B0503030403030204" pitchFamily="34" charset="-78"/>
              </a:rPr>
              <a:t> رابطه جنسی ایمن‌تر داشته باشید.</a:t>
            </a:r>
            <a:br>
              <a:rPr lang="fa-IR" sz="3200" b="0" i="0" u="none" strike="noStrike">
                <a:highlight>
                  <a:srgbClr val="000000">
                    <a:alpha val="0"/>
                  </a:srgbClr>
                </a:highlight>
                <a:latin typeface="Dubai" panose="020B0503030403030204" pitchFamily="34" charset="-78"/>
                <a:cs typeface="Dubai" panose="020B0503030403030204" pitchFamily="34" charset="-78"/>
              </a:rPr>
            </a:br>
            <a:r>
              <a:rPr lang="fa-IR" sz="3200" b="0" i="0" u="none" strike="noStrike">
                <a:solidFill>
                  <a:schemeClr val="tx1"/>
                </a:solidFill>
                <a:highlight>
                  <a:srgbClr val="000000">
                    <a:alpha val="0"/>
                  </a:srgbClr>
                </a:highlight>
                <a:latin typeface="Dubai" panose="020B0503030403030204" pitchFamily="34" charset="-78"/>
                <a:cs typeface="Dubai" panose="020B0503030403030204" pitchFamily="34" charset="-78"/>
              </a:rPr>
              <a:t>•</a:t>
            </a:r>
            <a:r>
              <a:rPr lang="fa-IR" sz="3200" b="0" i="0" u="none" strike="noStrike">
                <a:highlight>
                  <a:srgbClr val="000000">
                    <a:alpha val="0"/>
                  </a:srgbClr>
                </a:highlight>
                <a:latin typeface="Dubai" panose="020B0503030403030204" pitchFamily="34" charset="-78"/>
                <a:cs typeface="Dubai" panose="020B0503030403030204" pitchFamily="34" charset="-78"/>
              </a:rPr>
              <a:t> بررسی سلامت جنسی را به طور منظم </a:t>
            </a:r>
            <a:br>
              <a:rPr lang="en-US" sz="3200" b="0" i="0" u="none" strike="noStrike">
                <a:highlight>
                  <a:srgbClr val="000000">
                    <a:alpha val="0"/>
                  </a:srgbClr>
                </a:highlight>
                <a:latin typeface="Dubai" panose="020B0503030403030204" pitchFamily="34" charset="-78"/>
                <a:cs typeface="Dubai" panose="020B0503030403030204" pitchFamily="34" charset="-78"/>
              </a:rPr>
            </a:br>
            <a:r>
              <a:rPr lang="en-US" sz="3200" b="0" i="0" u="none" strike="noStrike">
                <a:highlight>
                  <a:srgbClr val="000000">
                    <a:alpha val="0"/>
                  </a:srgbClr>
                </a:highlight>
                <a:latin typeface="Dubai" panose="020B0503030403030204" pitchFamily="34" charset="-78"/>
                <a:cs typeface="Dubai" panose="020B0503030403030204" pitchFamily="34" charset="-78"/>
              </a:rPr>
              <a:t>   </a:t>
            </a:r>
            <a:r>
              <a:rPr lang="fa-IR" sz="3200" b="0" i="0" u="none" strike="noStrike">
                <a:highlight>
                  <a:srgbClr val="000000">
                    <a:alpha val="0"/>
                  </a:srgbClr>
                </a:highlight>
                <a:latin typeface="Dubai" panose="020B0503030403030204" pitchFamily="34" charset="-78"/>
                <a:cs typeface="Dubai" panose="020B0503030403030204" pitchFamily="34" charset="-78"/>
              </a:rPr>
              <a:t>انجام دهید.</a:t>
            </a:r>
            <a:br>
              <a:rPr lang="fa-IR" sz="3200" b="0" i="0" u="none" strike="noStrike">
                <a:highlight>
                  <a:srgbClr val="000000">
                    <a:alpha val="0"/>
                  </a:srgbClr>
                </a:highlight>
                <a:latin typeface="Dubai" panose="020B0503030403030204" pitchFamily="34" charset="-78"/>
                <a:cs typeface="Dubai" panose="020B0503030403030204" pitchFamily="34" charset="-78"/>
              </a:rPr>
            </a:br>
            <a:r>
              <a:rPr lang="fa-IR" sz="3200" b="0" i="0" u="none" strike="noStrike">
                <a:solidFill>
                  <a:schemeClr val="tx1"/>
                </a:solidFill>
                <a:highlight>
                  <a:srgbClr val="000000">
                    <a:alpha val="0"/>
                  </a:srgbClr>
                </a:highlight>
                <a:latin typeface="Dubai" panose="020B0503030403030204" pitchFamily="34" charset="-78"/>
                <a:cs typeface="Dubai" panose="020B0503030403030204" pitchFamily="34" charset="-78"/>
              </a:rPr>
              <a:t>•</a:t>
            </a:r>
            <a:r>
              <a:rPr lang="fa-IR" sz="3200" b="0" i="0" u="none" strike="noStrike">
                <a:highlight>
                  <a:srgbClr val="000000">
                    <a:alpha val="0"/>
                  </a:srgbClr>
                </a:highlight>
                <a:latin typeface="Dubai" panose="020B0503030403030204" pitchFamily="34" charset="-78"/>
                <a:cs typeface="Dubai" panose="020B0503030403030204" pitchFamily="34" charset="-78"/>
              </a:rPr>
              <a:t> از شریک زندگی خود بخواهید که </a:t>
            </a:r>
            <a:br>
              <a:rPr lang="fa-IR" sz="3200" b="0" i="0" u="none" strike="noStrike">
                <a:highlight>
                  <a:srgbClr val="000000">
                    <a:alpha val="0"/>
                  </a:srgbClr>
                </a:highlight>
                <a:latin typeface="Dubai" panose="020B0503030403030204" pitchFamily="34" charset="-78"/>
                <a:cs typeface="Dubai" panose="020B0503030403030204" pitchFamily="34" charset="-78"/>
              </a:rPr>
            </a:br>
            <a:r>
              <a:rPr lang="en-US" sz="3200">
                <a:highlight>
                  <a:srgbClr val="000000">
                    <a:alpha val="0"/>
                  </a:srgbClr>
                </a:highlight>
                <a:latin typeface="Dubai" panose="020B0503030403030204" pitchFamily="34" charset="-78"/>
                <a:cs typeface="Dubai" panose="020B0503030403030204" pitchFamily="34" charset="-78"/>
              </a:rPr>
              <a:t>  </a:t>
            </a:r>
            <a:r>
              <a:rPr lang="fa-IR" sz="3200" b="0" i="0" u="none" strike="noStrike">
                <a:highlight>
                  <a:srgbClr val="000000">
                    <a:alpha val="0"/>
                  </a:srgbClr>
                </a:highlight>
                <a:latin typeface="Dubai" panose="020B0503030403030204" pitchFamily="34" charset="-78"/>
                <a:cs typeface="Dubai" panose="020B0503030403030204" pitchFamily="34" charset="-78"/>
              </a:rPr>
              <a:t>بررسی سلامت جنسی خود را انجام دهد.</a:t>
            </a:r>
            <a:br>
              <a:rPr lang="fa-IR" sz="3200" b="0" i="0" u="none" strike="noStrike">
                <a:highlight>
                  <a:srgbClr val="000000">
                    <a:alpha val="0"/>
                  </a:srgbClr>
                </a:highlight>
                <a:latin typeface="Dubai" panose="020B0503030403030204" pitchFamily="34" charset="-78"/>
                <a:cs typeface="Dubai" panose="020B0503030403030204" pitchFamily="34" charset="-78"/>
              </a:rPr>
            </a:br>
            <a:r>
              <a:rPr lang="fa-IR" sz="3200" b="0" i="0" u="none" strike="noStrike">
                <a:solidFill>
                  <a:schemeClr val="tx1"/>
                </a:solidFill>
                <a:highlight>
                  <a:srgbClr val="000000">
                    <a:alpha val="0"/>
                  </a:srgbClr>
                </a:highlight>
                <a:latin typeface="Dubai" panose="020B0503030403030204" pitchFamily="34" charset="-78"/>
                <a:cs typeface="Dubai" panose="020B0503030403030204" pitchFamily="34" charset="-78"/>
              </a:rPr>
              <a:t>•</a:t>
            </a:r>
            <a:r>
              <a:rPr lang="fa-IR" sz="3200" b="0" i="0" u="none" strike="noStrike">
                <a:highlight>
                  <a:srgbClr val="000000">
                    <a:alpha val="0"/>
                  </a:srgbClr>
                </a:highlight>
                <a:latin typeface="Dubai" panose="020B0503030403030204" pitchFamily="34" charset="-78"/>
                <a:cs typeface="Dubai" panose="020B0503030403030204" pitchFamily="34" charset="-78"/>
              </a:rPr>
              <a:t> وسایلی که ممکن است روی آن‌ها خون</a:t>
            </a:r>
            <a:br>
              <a:rPr lang="en-US" sz="3200" b="0" i="0" u="none" strike="noStrike">
                <a:highlight>
                  <a:srgbClr val="000000">
                    <a:alpha val="0"/>
                  </a:srgbClr>
                </a:highlight>
                <a:latin typeface="Dubai" panose="020B0503030403030204" pitchFamily="34" charset="-78"/>
                <a:cs typeface="Dubai" panose="020B0503030403030204" pitchFamily="34" charset="-78"/>
              </a:rPr>
            </a:br>
            <a:r>
              <a:rPr lang="en-US" sz="3200" b="0" i="0" u="none" strike="noStrike">
                <a:highlight>
                  <a:srgbClr val="000000">
                    <a:alpha val="0"/>
                  </a:srgbClr>
                </a:highlight>
                <a:latin typeface="Dubai" panose="020B0503030403030204" pitchFamily="34" charset="-78"/>
                <a:cs typeface="Dubai" panose="020B0503030403030204" pitchFamily="34" charset="-78"/>
              </a:rPr>
              <a:t>  </a:t>
            </a:r>
            <a:r>
              <a:rPr lang="fa-IR" sz="3200" b="0" i="0" u="none" strike="noStrike">
                <a:highlight>
                  <a:srgbClr val="000000">
                    <a:alpha val="0"/>
                  </a:srgbClr>
                </a:highlight>
                <a:latin typeface="Dubai" panose="020B0503030403030204" pitchFamily="34" charset="-78"/>
                <a:cs typeface="Dubai" panose="020B0503030403030204" pitchFamily="34" charset="-78"/>
              </a:rPr>
              <a:t>باشد مانند سرنگ و سوزن را به اشتراک</a:t>
            </a:r>
            <a:r>
              <a:rPr lang="en-US" sz="3200">
                <a:highlight>
                  <a:srgbClr val="000000">
                    <a:alpha val="0"/>
                  </a:srgbClr>
                </a:highlight>
                <a:latin typeface="Dubai" panose="020B0503030403030204" pitchFamily="34" charset="-78"/>
                <a:cs typeface="Dubai" panose="020B0503030403030204" pitchFamily="34" charset="-78"/>
              </a:rPr>
              <a:t> </a:t>
            </a:r>
            <a:r>
              <a:rPr lang="fa-IR" sz="3200" b="0" i="0" u="none" strike="noStrike">
                <a:highlight>
                  <a:srgbClr val="000000">
                    <a:alpha val="0"/>
                  </a:srgbClr>
                </a:highlight>
                <a:latin typeface="Dubai" panose="020B0503030403030204" pitchFamily="34" charset="-78"/>
                <a:cs typeface="Dubai" panose="020B0503030403030204" pitchFamily="34" charset="-78"/>
              </a:rPr>
              <a:t>نگذارید.</a:t>
            </a:r>
            <a:endParaRPr lang="fa-IR" sz="3200" b="0" i="0" u="none" strike="noStrike" dirty="0">
              <a:highlight>
                <a:srgbClr val="000000">
                  <a:alpha val="0"/>
                </a:srgbClr>
              </a:highlight>
              <a:latin typeface="Dubai" panose="020B0503030403030204" pitchFamily="34" charset="-78"/>
              <a:cs typeface="Dubai" panose="020B0503030403030204" pitchFamily="34" charset="-78"/>
            </a:endParaRPr>
          </a:p>
        </p:txBody>
      </p:sp>
      <p:pic>
        <p:nvPicPr>
          <p:cNvPr id="3" name="Picture 2">
            <a:extLst>
              <a:ext uri="{FF2B5EF4-FFF2-40B4-BE49-F238E27FC236}">
                <a16:creationId xmlns:a16="http://schemas.microsoft.com/office/drawing/2014/main" id="{FD104A88-84AB-B6D0-9E73-D2FA7D915267}"/>
              </a:ext>
            </a:extLst>
          </p:cNvPr>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2056893302"/>
      </p:ext>
    </p:extLst>
  </p:cSld>
  <p:clrMapOvr>
    <a:masterClrMapping/>
  </p:clrMapOvr>
  <p:transition/>
</p:sld>
</file>

<file path=ppt/slides/slide32.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5B33578C-AD08-9742-F8F9-F09AA9B61C25}"/>
              </a:ext>
            </a:extLst>
          </p:cNvPr>
          <p:cNvSpPr>
            <a:spLocks noGrp="1"/>
          </p:cNvSpPr>
          <p:nvPr>
            <p:ph type="title"/>
          </p:nvPr>
        </p:nvSpPr>
        <p:spPr/>
        <p:txBody>
          <a:bodyPr/>
          <a:lstStyle/>
          <a:p>
            <a:pPr rtl="1"/>
            <a:r>
              <a:rPr lang="fa-IR" sz="4400" i="0" u="none" strike="noStrike">
                <a:highlight>
                  <a:srgbClr val="000000">
                    <a:alpha val="0"/>
                  </a:srgbClr>
                </a:highlight>
                <a:latin typeface="Dubai" panose="020B0503030403030204" pitchFamily="34" charset="-78"/>
                <a:cs typeface="Dubai" panose="020B0503030403030204" pitchFamily="34" charset="-78"/>
              </a:rPr>
              <a:t> گرفتن وقت ملاقات و مراجعه به پزشک</a:t>
            </a:r>
            <a:endParaRPr lang="fa-IR" sz="4400" i="0" u="none" strike="noStrike" dirty="0">
              <a:highlight>
                <a:srgbClr val="000000">
                  <a:alpha val="0"/>
                </a:srgbClr>
              </a:highlight>
              <a:latin typeface="Dubai" panose="020B0503030403030204" pitchFamily="34" charset="-78"/>
              <a:cs typeface="Dubai" panose="020B0503030403030204" pitchFamily="34" charset="-78"/>
            </a:endParaRPr>
          </a:p>
        </p:txBody>
      </p:sp>
      <p:pic>
        <p:nvPicPr>
          <p:cNvPr id="3" name="Picture 2">
            <a:extLst>
              <a:ext uri="{FF2B5EF4-FFF2-40B4-BE49-F238E27FC236}">
                <a16:creationId xmlns:a16="http://schemas.microsoft.com/office/drawing/2014/main" id="{43D43962-2FAA-EC50-AD7F-6FE3F4644584}"/>
              </a:ext>
            </a:extLst>
          </p:cNvPr>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3842759643"/>
      </p:ext>
    </p:extLst>
  </p:cSld>
  <p:clrMapOvr>
    <a:masterClrMapping/>
  </p:clrMapOvr>
  <p:transition/>
</p:sld>
</file>

<file path=ppt/slides/slide33.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BF68348D-81BE-69BE-A86D-8C35AD3D224B}"/>
              </a:ext>
            </a:extLst>
          </p:cNvPr>
          <p:cNvSpPr>
            <a:spLocks noGrp="1"/>
          </p:cNvSpPr>
          <p:nvPr>
            <p:ph type="title"/>
          </p:nvPr>
        </p:nvSpPr>
        <p:spPr/>
        <p:txBody>
          <a:bodyPr>
            <a:normAutofit fontScale="90000"/>
          </a:bodyPr>
          <a:lstStyle/>
          <a:p>
            <a:pPr rtl="1"/>
            <a:r>
              <a:rPr lang="fa-IR" sz="4400" b="0" i="0" u="none" strike="noStrike">
                <a:highlight>
                  <a:srgbClr val="000000">
                    <a:alpha val="0"/>
                  </a:srgbClr>
                </a:highlight>
                <a:latin typeface="Dubai" panose="020B0503030403030204" pitchFamily="34" charset="-78"/>
                <a:cs typeface="Dubai" panose="020B0503030403030204" pitchFamily="34" charset="-78"/>
              </a:rPr>
              <a:t>هنگامی که می‌خواهید به پزشک مراجعه کنید، </a:t>
            </a:r>
            <a:r>
              <a:rPr lang="fa-IR" sz="4400" i="0" u="none" strike="noStrike">
                <a:highlight>
                  <a:srgbClr val="000000">
                    <a:alpha val="0"/>
                  </a:srgbClr>
                </a:highlight>
                <a:latin typeface="Dubai" panose="020B0503030403030204" pitchFamily="34" charset="-78"/>
                <a:cs typeface="Dubai" panose="020B0503030403030204" pitchFamily="34" charset="-78"/>
              </a:rPr>
              <a:t>یک وقت ملاقات</a:t>
            </a:r>
            <a:br>
              <a:rPr lang="en-US" sz="4400" i="0" u="none" strike="noStrike">
                <a:highlight>
                  <a:srgbClr val="000000">
                    <a:alpha val="0"/>
                  </a:srgbClr>
                </a:highlight>
                <a:latin typeface="Dubai" panose="020B0503030403030204" pitchFamily="34" charset="-78"/>
                <a:cs typeface="Dubai" panose="020B0503030403030204" pitchFamily="34" charset="-78"/>
              </a:rPr>
            </a:br>
            <a:r>
              <a:rPr lang="fa-IR" sz="4400" i="0" u="none" strike="noStrike">
                <a:highlight>
                  <a:srgbClr val="000000">
                    <a:alpha val="0"/>
                  </a:srgbClr>
                </a:highlight>
                <a:latin typeface="Dubai" panose="020B0503030403030204" pitchFamily="34" charset="-78"/>
                <a:cs typeface="Dubai" panose="020B0503030403030204" pitchFamily="34" charset="-78"/>
              </a:rPr>
              <a:t>بگیرید.</a:t>
            </a:r>
            <a:r>
              <a:rPr lang="fa-IR" sz="4400" b="0" i="0" u="none" strike="noStrike">
                <a:highlight>
                  <a:srgbClr val="000000">
                    <a:alpha val="0"/>
                  </a:srgbClr>
                </a:highlight>
                <a:latin typeface="Dubai" panose="020B0503030403030204" pitchFamily="34" charset="-78"/>
                <a:cs typeface="Dubai" panose="020B0503030403030204" pitchFamily="34" charset="-78"/>
              </a:rPr>
              <a:t> </a:t>
            </a:r>
            <a:endParaRPr lang="fa-IR" sz="4400" b="0" i="0" u="none" strike="noStrike" dirty="0">
              <a:highlight>
                <a:srgbClr val="000000">
                  <a:alpha val="0"/>
                </a:srgbClr>
              </a:highlight>
              <a:latin typeface="Dubai" panose="020B0503030403030204" pitchFamily="34" charset="-78"/>
              <a:cs typeface="Dubai" panose="020B0503030403030204" pitchFamily="34" charset="-78"/>
            </a:endParaRPr>
          </a:p>
        </p:txBody>
      </p:sp>
      <p:pic>
        <p:nvPicPr>
          <p:cNvPr id="3" name="Picture 2">
            <a:extLst>
              <a:ext uri="{FF2B5EF4-FFF2-40B4-BE49-F238E27FC236}">
                <a16:creationId xmlns:a16="http://schemas.microsoft.com/office/drawing/2014/main" id="{B5A295F3-A1DF-98CD-215B-31C4A0ECA3BC}"/>
              </a:ext>
            </a:extLst>
          </p:cNvPr>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3299861743"/>
      </p:ext>
    </p:extLst>
  </p:cSld>
  <p:clrMapOvr>
    <a:masterClrMapping/>
  </p:clrMapOvr>
  <p:transition/>
</p:sld>
</file>

<file path=ppt/slides/slide34.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4A5DC544-371C-4683-60AF-4030ED38C180}"/>
              </a:ext>
            </a:extLst>
          </p:cNvPr>
          <p:cNvSpPr>
            <a:spLocks noGrp="1"/>
          </p:cNvSpPr>
          <p:nvPr>
            <p:ph type="title"/>
          </p:nvPr>
        </p:nvSpPr>
        <p:spPr/>
        <p:txBody>
          <a:bodyPr>
            <a:normAutofit fontScale="90000"/>
          </a:bodyPr>
          <a:lstStyle/>
          <a:p>
            <a:pPr algn="r" rtl="1">
              <a:lnSpc>
                <a:spcPct val="100000"/>
              </a:lnSpc>
            </a:pPr>
            <a:r>
              <a:rPr lang="fa-IR" sz="4000" b="0" i="0" u="none" strike="noStrike">
                <a:highlight>
                  <a:srgbClr val="000000">
                    <a:alpha val="0"/>
                  </a:srgbClr>
                </a:highlight>
                <a:latin typeface="Dubai" panose="020B0503030403030204" pitchFamily="34" charset="-78"/>
                <a:cs typeface="Dubai" panose="020B0503030403030204" pitchFamily="34" charset="-78"/>
              </a:rPr>
              <a:t>اگر برای مراجعه به پزشک </a:t>
            </a:r>
            <a:br>
              <a:rPr lang="en-US" sz="4000" b="0" i="0" u="none" strike="noStrike">
                <a:highlight>
                  <a:srgbClr val="000000">
                    <a:alpha val="0"/>
                  </a:srgbClr>
                </a:highlight>
                <a:latin typeface="Dubai" panose="020B0503030403030204" pitchFamily="34" charset="-78"/>
                <a:cs typeface="Dubai" panose="020B0503030403030204" pitchFamily="34" charset="-78"/>
              </a:rPr>
            </a:br>
            <a:r>
              <a:rPr lang="fa-IR" sz="4000" b="0" i="0" u="none" strike="noStrike">
                <a:highlight>
                  <a:srgbClr val="000000">
                    <a:alpha val="0"/>
                  </a:srgbClr>
                </a:highlight>
                <a:latin typeface="Dubai" panose="020B0503030403030204" pitchFamily="34" charset="-78"/>
                <a:cs typeface="Dubai" panose="020B0503030403030204" pitchFamily="34" charset="-78"/>
              </a:rPr>
              <a:t>راحت نیستید، می‌توانید:</a:t>
            </a:r>
            <a:br>
              <a:rPr lang="en-US" sz="4000" b="0" i="0" u="none" strike="noStrike">
                <a:highlight>
                  <a:srgbClr val="000000">
                    <a:alpha val="0"/>
                  </a:srgbClr>
                </a:highlight>
                <a:latin typeface="Dubai" panose="020B0503030403030204" pitchFamily="34" charset="-78"/>
                <a:cs typeface="Dubai" panose="020B0503030403030204" pitchFamily="34" charset="-78"/>
              </a:rPr>
            </a:br>
            <a:br>
              <a:rPr lang="en-US" sz="3200" b="0" i="0" u="none" strike="noStrike">
                <a:highlight>
                  <a:srgbClr val="000000">
                    <a:alpha val="0"/>
                  </a:srgbClr>
                </a:highlight>
                <a:latin typeface="Dubai" panose="020B0503030403030204" pitchFamily="34" charset="-78"/>
                <a:cs typeface="Dubai" panose="020B0503030403030204" pitchFamily="34" charset="-78"/>
              </a:rPr>
            </a:br>
            <a:r>
              <a:rPr lang="fa-IR" sz="4000" b="0" i="0" u="none" strike="noStrike">
                <a:solidFill>
                  <a:schemeClr val="tx1"/>
                </a:solidFill>
                <a:highlight>
                  <a:srgbClr val="000000">
                    <a:alpha val="0"/>
                  </a:srgbClr>
                </a:highlight>
                <a:latin typeface="Dubai" panose="020B0503030403030204" pitchFamily="34" charset="-78"/>
                <a:cs typeface="Dubai" panose="020B0503030403030204" pitchFamily="34" charset="-78"/>
              </a:rPr>
              <a:t>•</a:t>
            </a:r>
            <a:r>
              <a:rPr lang="fa-IR" sz="4000" b="0" i="0" u="none" strike="noStrike">
                <a:highlight>
                  <a:srgbClr val="000000">
                    <a:alpha val="0"/>
                  </a:srgbClr>
                </a:highlight>
                <a:latin typeface="Dubai" panose="020B0503030403030204" pitchFamily="34" charset="-78"/>
                <a:cs typeface="Dubai" panose="020B0503030403030204" pitchFamily="34" charset="-78"/>
              </a:rPr>
              <a:t> پزشک </a:t>
            </a:r>
            <a:r>
              <a:rPr lang="fa-IR" sz="4000" i="0" u="none" strike="noStrike">
                <a:highlight>
                  <a:srgbClr val="000000">
                    <a:alpha val="0"/>
                  </a:srgbClr>
                </a:highlight>
                <a:latin typeface="Dubai" panose="020B0503030403030204" pitchFamily="34" charset="-78"/>
                <a:cs typeface="Dubai" panose="020B0503030403030204" pitchFamily="34" charset="-78"/>
              </a:rPr>
              <a:t>خانم</a:t>
            </a:r>
            <a:r>
              <a:rPr lang="fa-IR" sz="4000" b="0" i="0" u="none" strike="noStrike">
                <a:highlight>
                  <a:srgbClr val="000000">
                    <a:alpha val="0"/>
                  </a:srgbClr>
                </a:highlight>
                <a:latin typeface="Dubai" panose="020B0503030403030204" pitchFamily="34" charset="-78"/>
                <a:cs typeface="Dubai" panose="020B0503030403030204" pitchFamily="34" charset="-78"/>
              </a:rPr>
              <a:t> درخواست کنید. </a:t>
            </a:r>
            <a:br>
              <a:rPr lang="fa-IR" sz="4000" b="0" i="0" u="none" strike="noStrike">
                <a:highlight>
                  <a:srgbClr val="000000">
                    <a:alpha val="0"/>
                  </a:srgbClr>
                </a:highlight>
                <a:latin typeface="Dubai" panose="020B0503030403030204" pitchFamily="34" charset="-78"/>
                <a:cs typeface="Dubai" panose="020B0503030403030204" pitchFamily="34" charset="-78"/>
              </a:rPr>
            </a:br>
            <a:r>
              <a:rPr lang="fa-IR" sz="4000" b="0" i="0" u="none" strike="noStrike">
                <a:solidFill>
                  <a:schemeClr val="tx1"/>
                </a:solidFill>
                <a:highlight>
                  <a:srgbClr val="000000">
                    <a:alpha val="0"/>
                  </a:srgbClr>
                </a:highlight>
                <a:latin typeface="Dubai" panose="020B0503030403030204" pitchFamily="34" charset="-78"/>
                <a:cs typeface="Dubai" panose="020B0503030403030204" pitchFamily="34" charset="-78"/>
              </a:rPr>
              <a:t>•</a:t>
            </a:r>
            <a:r>
              <a:rPr lang="fa-IR" sz="4000" b="0" i="0" u="none" strike="noStrike">
                <a:highlight>
                  <a:srgbClr val="000000">
                    <a:alpha val="0"/>
                  </a:srgbClr>
                </a:highlight>
                <a:latin typeface="Dubai" panose="020B0503030403030204" pitchFamily="34" charset="-78"/>
                <a:cs typeface="Dubai" panose="020B0503030403030204" pitchFamily="34" charset="-78"/>
              </a:rPr>
              <a:t> مترجم شفاهی درخواست کنید.</a:t>
            </a:r>
            <a:br>
              <a:rPr lang="fa-IR" sz="4000" b="0" i="0" u="none" strike="noStrike">
                <a:highlight>
                  <a:srgbClr val="000000">
                    <a:alpha val="0"/>
                  </a:srgbClr>
                </a:highlight>
                <a:latin typeface="Dubai" panose="020B0503030403030204" pitchFamily="34" charset="-78"/>
                <a:cs typeface="Dubai" panose="020B0503030403030204" pitchFamily="34" charset="-78"/>
              </a:rPr>
            </a:br>
            <a:r>
              <a:rPr lang="fa-IR" sz="4000" b="0" i="0" u="none" strike="noStrike">
                <a:solidFill>
                  <a:schemeClr val="tx1"/>
                </a:solidFill>
                <a:highlight>
                  <a:srgbClr val="000000">
                    <a:alpha val="0"/>
                  </a:srgbClr>
                </a:highlight>
                <a:latin typeface="Dubai" panose="020B0503030403030204" pitchFamily="34" charset="-78"/>
                <a:cs typeface="Dubai" panose="020B0503030403030204" pitchFamily="34" charset="-78"/>
              </a:rPr>
              <a:t>•</a:t>
            </a:r>
            <a:r>
              <a:rPr lang="fa-IR" sz="4000" b="0" i="0" u="none" strike="noStrike">
                <a:highlight>
                  <a:srgbClr val="000000">
                    <a:alpha val="0"/>
                  </a:srgbClr>
                </a:highlight>
                <a:latin typeface="Dubai" panose="020B0503030403030204" pitchFamily="34" charset="-78"/>
                <a:cs typeface="Dubai" panose="020B0503030403030204" pitchFamily="34" charset="-78"/>
              </a:rPr>
              <a:t> یک نفر را همراه خود ببرید.</a:t>
            </a:r>
            <a:endParaRPr lang="fa-IR" sz="4000" b="0" i="0" u="none" strike="noStrike" dirty="0">
              <a:highlight>
                <a:srgbClr val="000000">
                  <a:alpha val="0"/>
                </a:srgbClr>
              </a:highlight>
              <a:latin typeface="Dubai" panose="020B0503030403030204" pitchFamily="34" charset="-78"/>
              <a:cs typeface="Dubai" panose="020B0503030403030204" pitchFamily="34" charset="-78"/>
            </a:endParaRPr>
          </a:p>
        </p:txBody>
      </p:sp>
      <p:pic>
        <p:nvPicPr>
          <p:cNvPr id="4" name="Picture 3">
            <a:extLst>
              <a:ext uri="{FF2B5EF4-FFF2-40B4-BE49-F238E27FC236}">
                <a16:creationId xmlns:a16="http://schemas.microsoft.com/office/drawing/2014/main" id="{F129C413-D2A8-1F55-C972-BC0299E380FF}"/>
              </a:ext>
            </a:extLst>
          </p:cNvPr>
          <p:cNvPicPr>
            <a:picLocks noChangeAspect="1"/>
          </p:cNvPicPr>
          <p:nvPr/>
        </p:nvPicPr>
        <p:blipFill>
          <a:blip r:embed="rId3"/>
          <a:stretch>
            <a:fillRect/>
          </a:stretch>
        </p:blipFill>
        <p:spPr>
          <a:xfrm>
            <a:off x="-528" y="0"/>
            <a:ext cx="12192528" cy="6858297"/>
          </a:xfrm>
          <a:prstGeom prst="rect">
            <a:avLst/>
          </a:prstGeom>
        </p:spPr>
      </p:pic>
    </p:spTree>
    <p:extLst>
      <p:ext uri="{BB962C8B-B14F-4D97-AF65-F5344CB8AC3E}">
        <p14:creationId xmlns:p14="http://schemas.microsoft.com/office/powerpoint/2010/main" val="1150640855"/>
      </p:ext>
    </p:extLst>
  </p:cSld>
  <p:clrMapOvr>
    <a:masterClrMapping/>
  </p:clrMapOvr>
  <p:transition/>
</p:sld>
</file>

<file path=ppt/slides/slide35.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294B6F08-BF33-33FB-176E-6AA31B911304}"/>
              </a:ext>
            </a:extLst>
          </p:cNvPr>
          <p:cNvSpPr>
            <a:spLocks noGrp="1"/>
          </p:cNvSpPr>
          <p:nvPr>
            <p:ph type="title"/>
          </p:nvPr>
        </p:nvSpPr>
        <p:spPr/>
        <p:txBody>
          <a:bodyPr/>
          <a:lstStyle/>
          <a:p>
            <a:pPr rtl="1"/>
            <a:r>
              <a:rPr lang="fa-IR" sz="4400" i="0" u="none" strike="noStrike">
                <a:highlight>
                  <a:srgbClr val="000000">
                    <a:alpha val="0"/>
                  </a:srgbClr>
                </a:highlight>
                <a:latin typeface="Dubai" panose="020B0503030403030204" pitchFamily="34" charset="-78"/>
                <a:cs typeface="Dubai" panose="020B0503030403030204" pitchFamily="34" charset="-78"/>
              </a:rPr>
              <a:t>برای وقت ملاقات</a:t>
            </a:r>
            <a:br>
              <a:rPr lang="fa-IR" sz="4400" i="0" u="none" strike="noStrike">
                <a:highlight>
                  <a:srgbClr val="000000">
                    <a:alpha val="0"/>
                  </a:srgbClr>
                </a:highlight>
                <a:latin typeface="Dubai" panose="020B0503030403030204" pitchFamily="34" charset="-78"/>
                <a:cs typeface="Dubai" panose="020B0503030403030204" pitchFamily="34" charset="-78"/>
              </a:rPr>
            </a:br>
            <a:r>
              <a:rPr lang="fa-IR" sz="4400" i="0" u="none" strike="noStrike">
                <a:highlight>
                  <a:srgbClr val="000000">
                    <a:alpha val="0"/>
                  </a:srgbClr>
                </a:highlight>
                <a:latin typeface="Dubai" panose="020B0503030403030204" pitchFamily="34" charset="-78"/>
                <a:cs typeface="Dubai" panose="020B0503030403030204" pitchFamily="34" charset="-78"/>
              </a:rPr>
              <a:t>با پزشک خود آماده شوید.</a:t>
            </a:r>
            <a:endParaRPr lang="fa-IR" sz="4400" i="0" u="none" strike="noStrike" dirty="0">
              <a:highlight>
                <a:srgbClr val="000000">
                  <a:alpha val="0"/>
                </a:srgbClr>
              </a:highlight>
              <a:latin typeface="Dubai" panose="020B0503030403030204" pitchFamily="34" charset="-78"/>
              <a:cs typeface="Dubai" panose="020B0503030403030204" pitchFamily="34" charset="-78"/>
            </a:endParaRPr>
          </a:p>
        </p:txBody>
      </p:sp>
      <p:pic>
        <p:nvPicPr>
          <p:cNvPr id="3" name="Picture 2">
            <a:extLst>
              <a:ext uri="{FF2B5EF4-FFF2-40B4-BE49-F238E27FC236}">
                <a16:creationId xmlns:a16="http://schemas.microsoft.com/office/drawing/2014/main" id="{37AB5AD4-C180-9D88-6BE8-1197FF4CEF03}"/>
              </a:ext>
            </a:extLst>
          </p:cNvPr>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2842525653"/>
      </p:ext>
    </p:extLst>
  </p:cSld>
  <p:clrMapOvr>
    <a:masterClrMapping/>
  </p:clrMapOvr>
  <p:transition/>
</p:sld>
</file>

<file path=ppt/slides/slide36.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371D66A3-77DF-4F6F-F3CB-A8AED64112ED}"/>
              </a:ext>
            </a:extLst>
          </p:cNvPr>
          <p:cNvSpPr>
            <a:spLocks noGrp="1"/>
          </p:cNvSpPr>
          <p:nvPr>
            <p:ph type="title"/>
          </p:nvPr>
        </p:nvSpPr>
        <p:spPr/>
        <p:txBody>
          <a:bodyPr>
            <a:normAutofit fontScale="90000"/>
          </a:bodyPr>
          <a:lstStyle/>
          <a:p>
            <a:pPr rtl="1"/>
            <a:r>
              <a:rPr lang="fa-IR" sz="4000" b="0" i="0" u="none" strike="noStrike">
                <a:highlight>
                  <a:srgbClr val="000000">
                    <a:alpha val="0"/>
                  </a:srgbClr>
                </a:highlight>
                <a:latin typeface="Dubai" panose="020B0503030403030204" pitchFamily="34" charset="-78"/>
                <a:cs typeface="Dubai" panose="020B0503030403030204" pitchFamily="34" charset="-78"/>
              </a:rPr>
              <a:t>شما باید </a:t>
            </a:r>
            <a:r>
              <a:rPr lang="fa-IR" sz="4000" i="0" u="none" strike="noStrike">
                <a:highlight>
                  <a:srgbClr val="000000">
                    <a:alpha val="0"/>
                  </a:srgbClr>
                </a:highlight>
                <a:latin typeface="Dubai" panose="020B0503030403030204" pitchFamily="34" charset="-78"/>
                <a:cs typeface="Dubai" panose="020B0503030403030204" pitchFamily="34" charset="-78"/>
              </a:rPr>
              <a:t>هر چیزی </a:t>
            </a:r>
            <a:r>
              <a:rPr lang="fa-IR" sz="4000" b="0" i="0" u="none" strike="noStrike">
                <a:highlight>
                  <a:srgbClr val="000000">
                    <a:alpha val="0"/>
                  </a:srgbClr>
                </a:highlight>
                <a:latin typeface="Dubai" panose="020B0503030403030204" pitchFamily="34" charset="-78"/>
                <a:cs typeface="Dubai" panose="020B0503030403030204" pitchFamily="34" charset="-78"/>
              </a:rPr>
              <a:t>که با آن مشکل دارید را</a:t>
            </a:r>
            <a:r>
              <a:rPr lang="en-US" sz="4000" b="0" i="0" u="none" strike="noStrike">
                <a:highlight>
                  <a:srgbClr val="000000">
                    <a:alpha val="0"/>
                  </a:srgbClr>
                </a:highlight>
                <a:latin typeface="Dubai" panose="020B0503030403030204" pitchFamily="34" charset="-78"/>
                <a:cs typeface="Dubai" panose="020B0503030403030204" pitchFamily="34" charset="-78"/>
              </a:rPr>
              <a:t> </a:t>
            </a:r>
            <a:r>
              <a:rPr lang="fa-IR" sz="4000" b="0" i="0" u="none" strike="noStrike">
                <a:highlight>
                  <a:srgbClr val="000000">
                    <a:alpha val="0"/>
                  </a:srgbClr>
                </a:highlight>
                <a:latin typeface="Dubai" panose="020B0503030403030204" pitchFamily="34" charset="-78"/>
                <a:cs typeface="Dubai" panose="020B0503030403030204" pitchFamily="34" charset="-78"/>
              </a:rPr>
              <a:t>به پزشک </a:t>
            </a:r>
            <a:br>
              <a:rPr lang="en-US" sz="4000" b="0" i="0" u="none" strike="noStrike">
                <a:highlight>
                  <a:srgbClr val="000000">
                    <a:alpha val="0"/>
                  </a:srgbClr>
                </a:highlight>
                <a:latin typeface="Dubai" panose="020B0503030403030204" pitchFamily="34" charset="-78"/>
                <a:cs typeface="Dubai" panose="020B0503030403030204" pitchFamily="34" charset="-78"/>
              </a:rPr>
            </a:br>
            <a:r>
              <a:rPr lang="fa-IR" sz="4000" b="0" i="0" u="none" strike="noStrike">
                <a:highlight>
                  <a:srgbClr val="000000">
                    <a:alpha val="0"/>
                  </a:srgbClr>
                </a:highlight>
                <a:latin typeface="Dubai" panose="020B0503030403030204" pitchFamily="34" charset="-78"/>
                <a:cs typeface="Dubai" panose="020B0503030403030204" pitchFamily="34" charset="-78"/>
              </a:rPr>
              <a:t>یا پرستار خود بگویید.</a:t>
            </a:r>
            <a:br>
              <a:rPr lang="fa-IR" sz="4000" b="0" i="0" u="none" strike="noStrike">
                <a:highlight>
                  <a:srgbClr val="000000">
                    <a:alpha val="0"/>
                  </a:srgbClr>
                </a:highlight>
                <a:latin typeface="Dubai" panose="020B0503030403030204" pitchFamily="34" charset="-78"/>
                <a:cs typeface="Dubai" panose="020B0503030403030204" pitchFamily="34" charset="-78"/>
              </a:rPr>
            </a:br>
            <a:r>
              <a:rPr lang="fa-IR" sz="2400" b="0" i="0" u="none" strike="noStrike">
                <a:highlight>
                  <a:srgbClr val="000000">
                    <a:alpha val="0"/>
                  </a:srgbClr>
                </a:highlight>
                <a:latin typeface="Dubai" panose="020B0503030403030204" pitchFamily="34" charset="-78"/>
                <a:cs typeface="Dubai" panose="020B0503030403030204" pitchFamily="34" charset="-78"/>
              </a:rPr>
              <a:t> </a:t>
            </a:r>
            <a:br>
              <a:rPr lang="fa-IR" sz="4000" b="0" i="0" u="none" strike="noStrike">
                <a:highlight>
                  <a:srgbClr val="000000">
                    <a:alpha val="0"/>
                  </a:srgbClr>
                </a:highlight>
                <a:latin typeface="Dubai" panose="020B0503030403030204" pitchFamily="34" charset="-78"/>
                <a:cs typeface="Dubai" panose="020B0503030403030204" pitchFamily="34" charset="-78"/>
              </a:rPr>
            </a:br>
            <a:r>
              <a:rPr lang="fa-IR" sz="4000" b="0" i="0" u="none" strike="noStrike">
                <a:highlight>
                  <a:srgbClr val="000000">
                    <a:alpha val="0"/>
                  </a:srgbClr>
                </a:highlight>
                <a:latin typeface="Dubai" panose="020B0503030403030204" pitchFamily="34" charset="-78"/>
                <a:cs typeface="Dubai" panose="020B0503030403030204" pitchFamily="34" charset="-78"/>
              </a:rPr>
              <a:t>اگر به آن‌ها نگویید،</a:t>
            </a:r>
            <a:r>
              <a:rPr lang="en-US" sz="4000" b="0" i="0" u="none" strike="noStrike">
                <a:highlight>
                  <a:srgbClr val="000000">
                    <a:alpha val="0"/>
                  </a:srgbClr>
                </a:highlight>
                <a:latin typeface="Dubai" panose="020B0503030403030204" pitchFamily="34" charset="-78"/>
                <a:cs typeface="Dubai" panose="020B0503030403030204" pitchFamily="34" charset="-78"/>
              </a:rPr>
              <a:t> </a:t>
            </a:r>
            <a:r>
              <a:rPr lang="fa-IR" sz="4000" b="0" i="0" u="none" strike="noStrike">
                <a:highlight>
                  <a:srgbClr val="000000">
                    <a:alpha val="0"/>
                  </a:srgbClr>
                </a:highlight>
                <a:latin typeface="Dubai" panose="020B0503030403030204" pitchFamily="34" charset="-78"/>
                <a:cs typeface="Dubai" panose="020B0503030403030204" pitchFamily="34" charset="-78"/>
              </a:rPr>
              <a:t>نمی‌توانند به شما کمک کنند.</a:t>
            </a:r>
            <a:endParaRPr lang="fa-IR" sz="4000" b="0" i="0" u="none" strike="noStrike" dirty="0">
              <a:highlight>
                <a:srgbClr val="000000">
                  <a:alpha val="0"/>
                </a:srgbClr>
              </a:highlight>
              <a:latin typeface="Dubai" panose="020B0503030403030204" pitchFamily="34" charset="-78"/>
              <a:cs typeface="Dubai" panose="020B0503030403030204" pitchFamily="34" charset="-78"/>
            </a:endParaRPr>
          </a:p>
        </p:txBody>
      </p:sp>
      <p:pic>
        <p:nvPicPr>
          <p:cNvPr id="3" name="Picture 2">
            <a:extLst>
              <a:ext uri="{FF2B5EF4-FFF2-40B4-BE49-F238E27FC236}">
                <a16:creationId xmlns:a16="http://schemas.microsoft.com/office/drawing/2014/main" id="{ACD630F1-E8AE-12F2-6A15-9318D89727CE}"/>
              </a:ext>
            </a:extLst>
          </p:cNvPr>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1438169623"/>
      </p:ext>
    </p:extLst>
  </p:cSld>
  <p:clrMapOvr>
    <a:masterClrMapping/>
  </p:clrMapOvr>
  <p:transition/>
</p:sld>
</file>

<file path=ppt/slides/slide37.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9847D1C4-201B-1DCC-5F18-85087B74B8DF}"/>
              </a:ext>
            </a:extLst>
          </p:cNvPr>
          <p:cNvSpPr>
            <a:spLocks noGrp="1"/>
          </p:cNvSpPr>
          <p:nvPr>
            <p:ph type="title"/>
          </p:nvPr>
        </p:nvSpPr>
        <p:spPr/>
        <p:txBody>
          <a:bodyPr>
            <a:normAutofit fontScale="90000"/>
          </a:bodyPr>
          <a:lstStyle/>
          <a:p>
            <a:pPr rtl="1">
              <a:lnSpc>
                <a:spcPct val="100000"/>
              </a:lnSpc>
            </a:pPr>
            <a:r>
              <a:rPr lang="fa-IR" sz="4400" b="0" i="0" u="none" strike="noStrike">
                <a:highlight>
                  <a:srgbClr val="000000">
                    <a:alpha val="0"/>
                  </a:srgbClr>
                </a:highlight>
                <a:latin typeface="Dubai" panose="020B0503030403030204" pitchFamily="34" charset="-78"/>
                <a:cs typeface="Dubai" panose="020B0503030403030204" pitchFamily="34" charset="-78"/>
              </a:rPr>
              <a:t>اگر چیزی را متوجه نشدید، از پزشک یا پرستار بخواهید که آن را دوباره توضیح</a:t>
            </a:r>
            <a:r>
              <a:rPr lang="en-US" sz="4400" b="0" i="0" u="none" strike="noStrike">
                <a:highlight>
                  <a:srgbClr val="000000">
                    <a:alpha val="0"/>
                  </a:srgbClr>
                </a:highlight>
                <a:latin typeface="Dubai" panose="020B0503030403030204" pitchFamily="34" charset="-78"/>
                <a:cs typeface="Dubai" panose="020B0503030403030204" pitchFamily="34" charset="-78"/>
              </a:rPr>
              <a:t> </a:t>
            </a:r>
            <a:r>
              <a:rPr lang="fa-IR" sz="4400" b="0" i="0" u="none" strike="noStrike">
                <a:highlight>
                  <a:srgbClr val="000000">
                    <a:alpha val="0"/>
                  </a:srgbClr>
                </a:highlight>
                <a:latin typeface="Dubai" panose="020B0503030403030204" pitchFamily="34" charset="-78"/>
                <a:cs typeface="Dubai" panose="020B0503030403030204" pitchFamily="34" charset="-78"/>
              </a:rPr>
              <a:t>دهد.</a:t>
            </a:r>
            <a:endParaRPr lang="fa-IR" sz="4400" b="0" i="0" u="none" strike="noStrike" dirty="0">
              <a:highlight>
                <a:srgbClr val="000000">
                  <a:alpha val="0"/>
                </a:srgbClr>
              </a:highlight>
              <a:latin typeface="Dubai" panose="020B0503030403030204" pitchFamily="34" charset="-78"/>
              <a:cs typeface="Dubai" panose="020B0503030403030204" pitchFamily="34" charset="-78"/>
            </a:endParaRPr>
          </a:p>
        </p:txBody>
      </p:sp>
      <p:pic>
        <p:nvPicPr>
          <p:cNvPr id="3" name="Picture 2">
            <a:extLst>
              <a:ext uri="{FF2B5EF4-FFF2-40B4-BE49-F238E27FC236}">
                <a16:creationId xmlns:a16="http://schemas.microsoft.com/office/drawing/2014/main" id="{43047654-0A45-22C5-254C-D9D178264F2E}"/>
              </a:ext>
            </a:extLst>
          </p:cNvPr>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2054677698"/>
      </p:ext>
    </p:extLst>
  </p:cSld>
  <p:clrMapOvr>
    <a:masterClrMapping/>
  </p:clrMapOvr>
  <p:transition/>
</p:sld>
</file>

<file path=ppt/slides/slide38.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5987ECE8-DDD1-59B5-1A3A-828CC01CE79C}"/>
              </a:ext>
            </a:extLst>
          </p:cNvPr>
          <p:cNvSpPr>
            <a:spLocks noGrp="1"/>
          </p:cNvSpPr>
          <p:nvPr>
            <p:ph type="title"/>
          </p:nvPr>
        </p:nvSpPr>
        <p:spPr/>
        <p:txBody>
          <a:bodyPr/>
          <a:lstStyle/>
          <a:p>
            <a:pPr algn="r" rtl="1"/>
            <a:r>
              <a:rPr lang="fa-IR" sz="4400" b="1" i="0" u="none" strike="noStrike">
                <a:highlight>
                  <a:srgbClr val="000000">
                    <a:alpha val="0"/>
                  </a:srgbClr>
                </a:highlight>
                <a:latin typeface="Dubai" panose="020B0503030403030204" pitchFamily="34" charset="-78"/>
                <a:cs typeface="Dubai" panose="020B0503030403030204" pitchFamily="34" charset="-78"/>
              </a:rPr>
              <a:t>به خاطر داشته باشید...</a:t>
            </a:r>
            <a:r>
              <a:rPr lang="fa-IR" sz="4400" b="0" i="0" u="none" strike="noStrike">
                <a:highlight>
                  <a:srgbClr val="000000">
                    <a:alpha val="0"/>
                  </a:srgbClr>
                </a:highlight>
                <a:latin typeface="Dubai" panose="020B0503030403030204" pitchFamily="34" charset="-78"/>
                <a:cs typeface="Dubai" panose="020B0503030403030204" pitchFamily="34" charset="-78"/>
              </a:rPr>
              <a:t>	</a:t>
            </a:r>
            <a:endParaRPr lang="fa-IR" sz="4400" b="0" i="0" u="none" strike="noStrike" dirty="0">
              <a:highlight>
                <a:srgbClr val="000000">
                  <a:alpha val="0"/>
                </a:srgbClr>
              </a:highlight>
              <a:latin typeface="Dubai" panose="020B0503030403030204" pitchFamily="34" charset="-78"/>
              <a:cs typeface="Dubai" panose="020B0503030403030204" pitchFamily="34" charset="-78"/>
            </a:endParaRPr>
          </a:p>
        </p:txBody>
      </p:sp>
      <p:pic>
        <p:nvPicPr>
          <p:cNvPr id="3" name="Picture 2">
            <a:extLst>
              <a:ext uri="{FF2B5EF4-FFF2-40B4-BE49-F238E27FC236}">
                <a16:creationId xmlns:a16="http://schemas.microsoft.com/office/drawing/2014/main" id="{5FDC70EA-A831-F890-D5F6-858E0B226777}"/>
              </a:ext>
            </a:extLst>
          </p:cNvPr>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2961294464"/>
      </p:ext>
    </p:extLst>
  </p:cSld>
  <p:clrMapOvr>
    <a:masterClrMapping/>
  </p:clrMapOvr>
  <p:transition/>
</p:sld>
</file>

<file path=ppt/slides/slide39.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45BC0206-3036-A834-E855-F3862EE45A54}"/>
              </a:ext>
            </a:extLst>
          </p:cNvPr>
          <p:cNvSpPr>
            <a:spLocks noGrp="1"/>
          </p:cNvSpPr>
          <p:nvPr>
            <p:ph type="title"/>
          </p:nvPr>
        </p:nvSpPr>
        <p:spPr/>
        <p:txBody>
          <a:bodyPr/>
          <a:lstStyle/>
          <a:p>
            <a:pPr algn="r" rtl="1"/>
            <a:r>
              <a:rPr lang="fa-IR" sz="4400" b="1" i="0" u="none" strike="noStrike">
                <a:highlight>
                  <a:srgbClr val="000000">
                    <a:alpha val="0"/>
                  </a:srgbClr>
                </a:highlight>
                <a:latin typeface="Dubai" panose="020B0503030403030204" pitchFamily="34" charset="-78"/>
                <a:cs typeface="Dubai" panose="020B0503030403030204" pitchFamily="34" charset="-78"/>
              </a:rPr>
              <a:t>خدمات محلی </a:t>
            </a:r>
            <a:endParaRPr lang="fa-IR" sz="4400" b="1" i="0" u="none" strike="noStrike" dirty="0">
              <a:highlight>
                <a:srgbClr val="000000">
                  <a:alpha val="0"/>
                </a:srgbClr>
              </a:highlight>
              <a:latin typeface="Dubai" panose="020B0503030403030204" pitchFamily="34" charset="-78"/>
              <a:cs typeface="Dubai" panose="020B0503030403030204" pitchFamily="34" charset="-78"/>
            </a:endParaRPr>
          </a:p>
        </p:txBody>
      </p:sp>
      <p:pic>
        <p:nvPicPr>
          <p:cNvPr id="3" name="Picture 2">
            <a:extLst>
              <a:ext uri="{FF2B5EF4-FFF2-40B4-BE49-F238E27FC236}">
                <a16:creationId xmlns:a16="http://schemas.microsoft.com/office/drawing/2014/main" id="{BB902A45-5720-32CB-CF4F-3219C8A9B20A}"/>
              </a:ext>
            </a:extLst>
          </p:cNvPr>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1004122688"/>
      </p:ext>
    </p:extLst>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11BD7FB4-2A6A-CDF2-D67B-7DAC3236841C}"/>
              </a:ext>
            </a:extLst>
          </p:cNvPr>
          <p:cNvSpPr>
            <a:spLocks noGrp="1"/>
          </p:cNvSpPr>
          <p:nvPr>
            <p:ph type="title"/>
          </p:nvPr>
        </p:nvSpPr>
        <p:spPr/>
        <p:txBody>
          <a:bodyPr/>
          <a:lstStyle/>
          <a:p>
            <a:pPr algn="ctr" rtl="1"/>
            <a:r>
              <a:rPr lang="fa-IR" sz="4400" b="1" i="0" u="none" strike="noStrike" kern="1200">
                <a:solidFill>
                  <a:srgbClr val="000000"/>
                </a:solidFill>
                <a:highlight>
                  <a:srgbClr val="000000">
                    <a:alpha val="0"/>
                  </a:srgbClr>
                </a:highlight>
                <a:latin typeface="Dubai" panose="020B0503030403030204" pitchFamily="34" charset="-78"/>
                <a:cs typeface="Dubai" panose="020B0503030403030204" pitchFamily="34" charset="-78"/>
              </a:rPr>
              <a:t>اجازه دهید</a:t>
            </a:r>
            <a:endParaRPr lang="fa-IR" sz="4400" b="1" i="0" u="none" strike="noStrike" kern="1200" dirty="0">
              <a:solidFill>
                <a:srgbClr val="000000"/>
              </a:solidFill>
              <a:highlight>
                <a:srgbClr val="000000">
                  <a:alpha val="0"/>
                </a:srgbClr>
              </a:highlight>
              <a:latin typeface="Dubai" panose="020B0503030403030204" pitchFamily="34" charset="-78"/>
              <a:cs typeface="Dubai" panose="020B0503030403030204" pitchFamily="34" charset="-78"/>
            </a:endParaRPr>
          </a:p>
        </p:txBody>
      </p:sp>
      <p:pic>
        <p:nvPicPr>
          <p:cNvPr id="3" name="Picture 2">
            <a:extLst>
              <a:ext uri="{FF2B5EF4-FFF2-40B4-BE49-F238E27FC236}">
                <a16:creationId xmlns:a16="http://schemas.microsoft.com/office/drawing/2014/main" id="{E2819918-2135-A812-3C78-869B71311485}"/>
              </a:ext>
            </a:extLst>
          </p:cNvPr>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1148021318"/>
      </p:ext>
    </p:extLst>
  </p:cSld>
  <p:clrMapOvr>
    <a:masterClrMapping/>
  </p:clrMapOvr>
  <p:transition/>
</p:sld>
</file>

<file path=ppt/slides/slide40.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C7865084-7A99-F433-91C8-3BBB8A7F2BF7}"/>
              </a:ext>
            </a:extLst>
          </p:cNvPr>
          <p:cNvSpPr>
            <a:spLocks noGrp="1"/>
          </p:cNvSpPr>
          <p:nvPr>
            <p:ph type="title"/>
          </p:nvPr>
        </p:nvSpPr>
        <p:spPr/>
        <p:txBody>
          <a:bodyPr/>
          <a:lstStyle/>
          <a:p>
            <a:endParaRPr lang="en-AU"/>
          </a:p>
        </p:txBody>
      </p:sp>
      <p:pic>
        <p:nvPicPr>
          <p:cNvPr id="5" name="Picture 4">
            <a:extLst>
              <a:ext uri="{FF2B5EF4-FFF2-40B4-BE49-F238E27FC236}">
                <a16:creationId xmlns:a16="http://schemas.microsoft.com/office/drawing/2014/main" id="{FBF287D7-E6C6-96DD-8019-77B2570095D1}"/>
              </a:ext>
            </a:extLst>
          </p:cNvPr>
          <p:cNvPicPr>
            <a:picLocks noChangeAspect="1"/>
          </p:cNvPicPr>
          <p:nvPr/>
        </p:nvPicPr>
        <p:blipFill>
          <a:blip r:embed="rId3"/>
          <a:stretch>
            <a:fillRect/>
          </a:stretch>
        </p:blipFill>
        <p:spPr>
          <a:xfrm>
            <a:off x="-528" y="0"/>
            <a:ext cx="12192000" cy="6858000"/>
          </a:xfrm>
          <a:prstGeom prst="rect">
            <a:avLst/>
          </a:prstGeom>
        </p:spPr>
      </p:pic>
    </p:spTree>
    <p:extLst>
      <p:ext uri="{BB962C8B-B14F-4D97-AF65-F5344CB8AC3E}">
        <p14:creationId xmlns:p14="http://schemas.microsoft.com/office/powerpoint/2010/main" val="119268530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734950BA-28F8-3FFC-FF5F-DE48B5561EB8}"/>
              </a:ext>
            </a:extLst>
          </p:cNvPr>
          <p:cNvSpPr>
            <a:spLocks noGrp="1"/>
          </p:cNvSpPr>
          <p:nvPr>
            <p:ph type="title"/>
          </p:nvPr>
        </p:nvSpPr>
        <p:spPr/>
        <p:txBody>
          <a:bodyPr>
            <a:normAutofit fontScale="90000"/>
          </a:bodyPr>
          <a:lstStyle/>
          <a:p>
            <a:pPr rtl="1"/>
            <a:r>
              <a:rPr lang="fa-IR" sz="4400" i="0" u="none" strike="noStrike">
                <a:highlight>
                  <a:srgbClr val="000000">
                    <a:alpha val="0"/>
                  </a:srgbClr>
                </a:highlight>
                <a:latin typeface="Dubai" panose="020B0503030403030204" pitchFamily="34" charset="-78"/>
                <a:cs typeface="Dubai" panose="020B0503030403030204" pitchFamily="34" charset="-78"/>
              </a:rPr>
              <a:t>بررسی سلامت آزمایشی است </a:t>
            </a:r>
            <a:r>
              <a:rPr lang="fa-IR" sz="4400">
                <a:highlight>
                  <a:srgbClr val="000000">
                    <a:alpha val="0"/>
                  </a:srgbClr>
                </a:highlight>
                <a:latin typeface="Dubai" panose="020B0503030403030204" pitchFamily="34" charset="-78"/>
                <a:cs typeface="Dubai" panose="020B0503030403030204" pitchFamily="34" charset="-78"/>
              </a:rPr>
              <a:t>ک</a:t>
            </a:r>
            <a:r>
              <a:rPr lang="fa-IR" sz="4400" i="0" u="none" strike="noStrike">
                <a:highlight>
                  <a:srgbClr val="000000">
                    <a:alpha val="0"/>
                  </a:srgbClr>
                </a:highlight>
                <a:latin typeface="Dubai" panose="020B0503030403030204" pitchFamily="34" charset="-78"/>
                <a:cs typeface="Dubai" panose="020B0503030403030204" pitchFamily="34" charset="-78"/>
              </a:rPr>
              <a:t>ه پزشک یا پرستار شما انجام می‌دهد تا مطمئن شود که سلامت شما خوب است.</a:t>
            </a:r>
            <a:endParaRPr lang="fa-IR" sz="4400" i="0" u="none" strike="noStrike" dirty="0">
              <a:highlight>
                <a:srgbClr val="000000">
                  <a:alpha val="0"/>
                </a:srgbClr>
              </a:highlight>
              <a:latin typeface="Dubai" panose="020B0503030403030204" pitchFamily="34" charset="-78"/>
              <a:cs typeface="Dubai" panose="020B0503030403030204" pitchFamily="34" charset="-78"/>
            </a:endParaRPr>
          </a:p>
        </p:txBody>
      </p:sp>
      <p:pic>
        <p:nvPicPr>
          <p:cNvPr id="3" name="Picture 2">
            <a:extLst>
              <a:ext uri="{FF2B5EF4-FFF2-40B4-BE49-F238E27FC236}">
                <a16:creationId xmlns:a16="http://schemas.microsoft.com/office/drawing/2014/main" id="{4AC96721-B164-5295-8EE4-D2215AF6DF99}"/>
              </a:ext>
            </a:extLst>
          </p:cNvPr>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768740248"/>
      </p:ext>
    </p:extLst>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3B767D1C-8624-4259-30CF-A169A8B465A5}"/>
              </a:ext>
            </a:extLst>
          </p:cNvPr>
          <p:cNvSpPr>
            <a:spLocks noGrp="1"/>
          </p:cNvSpPr>
          <p:nvPr>
            <p:ph type="title"/>
          </p:nvPr>
        </p:nvSpPr>
        <p:spPr/>
        <p:txBody>
          <a:bodyPr>
            <a:normAutofit fontScale="90000"/>
          </a:bodyPr>
          <a:lstStyle/>
          <a:p>
            <a:pPr rtl="1">
              <a:lnSpc>
                <a:spcPct val="100000"/>
              </a:lnSpc>
            </a:pPr>
            <a:r>
              <a:rPr lang="fa-IR" sz="4400" i="0" u="none" strike="noStrike">
                <a:highlight>
                  <a:srgbClr val="000000">
                    <a:alpha val="0"/>
                  </a:srgbClr>
                </a:highlight>
                <a:latin typeface="Dubai" panose="020B0503030403030204" pitchFamily="34" charset="-78"/>
                <a:cs typeface="Dubai" panose="020B0503030403030204" pitchFamily="34" charset="-78"/>
              </a:rPr>
              <a:t>اگر</a:t>
            </a:r>
            <a:r>
              <a:rPr lang="en-US" sz="4400" i="0" u="none" strike="noStrike">
                <a:highlight>
                  <a:srgbClr val="000000">
                    <a:alpha val="0"/>
                  </a:srgbClr>
                </a:highlight>
                <a:latin typeface="Dubai" panose="020B0503030403030204" pitchFamily="34" charset="-78"/>
                <a:cs typeface="Dubai" panose="020B0503030403030204" pitchFamily="34" charset="-78"/>
              </a:rPr>
              <a:t> </a:t>
            </a:r>
            <a:r>
              <a:rPr lang="fa-IR" sz="4400" i="0" u="none" strike="noStrike">
                <a:highlight>
                  <a:srgbClr val="000000">
                    <a:alpha val="0"/>
                  </a:srgbClr>
                </a:highlight>
                <a:latin typeface="Dubai" panose="020B0503030403030204" pitchFamily="34" charset="-78"/>
                <a:cs typeface="Dubai" panose="020B0503030403030204" pitchFamily="34" charset="-78"/>
              </a:rPr>
              <a:t>به صورت منظم سلامت خود را بررسی می کنید، می‌توانید هر چه زودتر متوجه مشکلات سلامتی خود شوید.</a:t>
            </a:r>
            <a:endParaRPr lang="fa-IR" sz="4400" i="0" u="none" strike="noStrike" dirty="0">
              <a:highlight>
                <a:srgbClr val="000000">
                  <a:alpha val="0"/>
                </a:srgbClr>
              </a:highlight>
              <a:latin typeface="Dubai" panose="020B0503030403030204" pitchFamily="34" charset="-78"/>
              <a:cs typeface="Dubai" panose="020B0503030403030204" pitchFamily="34" charset="-78"/>
            </a:endParaRPr>
          </a:p>
        </p:txBody>
      </p:sp>
      <p:pic>
        <p:nvPicPr>
          <p:cNvPr id="3" name="Picture 2">
            <a:extLst>
              <a:ext uri="{FF2B5EF4-FFF2-40B4-BE49-F238E27FC236}">
                <a16:creationId xmlns:a16="http://schemas.microsoft.com/office/drawing/2014/main" id="{EC84036D-7A89-FBBA-2C2D-FFC74175AF7F}"/>
              </a:ext>
            </a:extLst>
          </p:cNvPr>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2985709284"/>
      </p:ext>
    </p:extLst>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FDE1BB69-A1BB-488C-DAEC-E52149D31427}"/>
              </a:ext>
            </a:extLst>
          </p:cNvPr>
          <p:cNvSpPr>
            <a:spLocks noGrp="1"/>
          </p:cNvSpPr>
          <p:nvPr>
            <p:ph type="title"/>
          </p:nvPr>
        </p:nvSpPr>
        <p:spPr/>
        <p:txBody>
          <a:bodyPr>
            <a:normAutofit fontScale="90000"/>
          </a:bodyPr>
          <a:lstStyle/>
          <a:p>
            <a:pPr rtl="1">
              <a:lnSpc>
                <a:spcPct val="100000"/>
              </a:lnSpc>
            </a:pPr>
            <a:r>
              <a:rPr lang="fa-IR" sz="4400" b="0" i="0" u="none" strike="noStrike">
                <a:highlight>
                  <a:srgbClr val="000000">
                    <a:alpha val="0"/>
                  </a:srgbClr>
                </a:highlight>
                <a:latin typeface="Dubai" panose="020B0503030403030204" pitchFamily="34" charset="-78"/>
                <a:cs typeface="Dubai" panose="020B0503030403030204" pitchFamily="34" charset="-78"/>
              </a:rPr>
              <a:t>شما می‌توانید </a:t>
            </a:r>
            <a:br>
              <a:rPr lang="fa-IR" sz="4400" i="0" u="none" strike="noStrike">
                <a:highlight>
                  <a:srgbClr val="000000">
                    <a:alpha val="0"/>
                  </a:srgbClr>
                </a:highlight>
                <a:latin typeface="Dubai" panose="020B0503030403030204" pitchFamily="34" charset="-78"/>
                <a:cs typeface="Dubai" panose="020B0503030403030204" pitchFamily="34" charset="-78"/>
              </a:rPr>
            </a:br>
            <a:r>
              <a:rPr lang="fa-IR" sz="4400" i="0" u="none" strike="noStrike">
                <a:highlight>
                  <a:srgbClr val="000000">
                    <a:alpha val="0"/>
                  </a:srgbClr>
                </a:highlight>
                <a:latin typeface="Dubai" panose="020B0503030403030204" pitchFamily="34" charset="-78"/>
                <a:cs typeface="Dubai" panose="020B0503030403030204" pitchFamily="34" charset="-78"/>
              </a:rPr>
              <a:t>در مورد هر چیزی</a:t>
            </a:r>
            <a:br>
              <a:rPr lang="fa-IR" sz="4400" i="0" u="none" strike="noStrike">
                <a:highlight>
                  <a:srgbClr val="000000">
                    <a:alpha val="0"/>
                  </a:srgbClr>
                </a:highlight>
                <a:latin typeface="Dubai" panose="020B0503030403030204" pitchFamily="34" charset="-78"/>
                <a:cs typeface="Dubai" panose="020B0503030403030204" pitchFamily="34" charset="-78"/>
              </a:rPr>
            </a:br>
            <a:r>
              <a:rPr lang="fa-IR" sz="4400" i="0" u="none" strike="noStrike">
                <a:highlight>
                  <a:srgbClr val="000000">
                    <a:alpha val="0"/>
                  </a:srgbClr>
                </a:highlight>
                <a:latin typeface="Dubai" panose="020B0503030403030204" pitchFamily="34" charset="-78"/>
                <a:cs typeface="Dubai" panose="020B0503030403030204" pitchFamily="34" charset="-78"/>
              </a:rPr>
              <a:t>که شما را نگران می </a:t>
            </a:r>
            <a:br>
              <a:rPr lang="en-US" sz="4400" i="0" u="none" strike="noStrike">
                <a:highlight>
                  <a:srgbClr val="000000">
                    <a:alpha val="0"/>
                  </a:srgbClr>
                </a:highlight>
                <a:latin typeface="Dubai" panose="020B0503030403030204" pitchFamily="34" charset="-78"/>
                <a:cs typeface="Dubai" panose="020B0503030403030204" pitchFamily="34" charset="-78"/>
              </a:rPr>
            </a:br>
            <a:r>
              <a:rPr lang="fa-IR" sz="4400" i="0" u="none" strike="noStrike">
                <a:highlight>
                  <a:srgbClr val="000000">
                    <a:alpha val="0"/>
                  </a:srgbClr>
                </a:highlight>
                <a:latin typeface="Dubai" panose="020B0503030403030204" pitchFamily="34" charset="-78"/>
                <a:cs typeface="Dubai" panose="020B0503030403030204" pitchFamily="34" charset="-78"/>
              </a:rPr>
              <a:t>کند ب</a:t>
            </a:r>
            <a:r>
              <a:rPr lang="fa-IR" sz="4400" b="0" i="0" u="none" strike="noStrike">
                <a:highlight>
                  <a:srgbClr val="000000">
                    <a:alpha val="0"/>
                  </a:srgbClr>
                </a:highlight>
                <a:latin typeface="Dubai" panose="020B0503030403030204" pitchFamily="34" charset="-78"/>
                <a:cs typeface="Dubai" panose="020B0503030403030204" pitchFamily="34" charset="-78"/>
              </a:rPr>
              <a:t>ا پزشک یا پرستار خود صحبت کنید.</a:t>
            </a:r>
            <a:endParaRPr lang="fa-IR" sz="4400" b="0" i="0" u="none" strike="noStrike" dirty="0">
              <a:highlight>
                <a:srgbClr val="000000">
                  <a:alpha val="0"/>
                </a:srgbClr>
              </a:highlight>
              <a:latin typeface="Dubai" panose="020B0503030403030204" pitchFamily="34" charset="-78"/>
              <a:cs typeface="Dubai" panose="020B0503030403030204" pitchFamily="34" charset="-78"/>
            </a:endParaRPr>
          </a:p>
        </p:txBody>
      </p:sp>
      <p:pic>
        <p:nvPicPr>
          <p:cNvPr id="3" name="Picture 2">
            <a:extLst>
              <a:ext uri="{FF2B5EF4-FFF2-40B4-BE49-F238E27FC236}">
                <a16:creationId xmlns:a16="http://schemas.microsoft.com/office/drawing/2014/main" id="{9F3A82D2-91CA-C756-8BDA-2EEB962F0CD6}"/>
              </a:ext>
            </a:extLst>
          </p:cNvPr>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2130903426"/>
      </p:ext>
    </p:extLst>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19C5B7EF-490E-965E-BAAE-4BD941C1C2B1}"/>
              </a:ext>
            </a:extLst>
          </p:cNvPr>
          <p:cNvSpPr>
            <a:spLocks noGrp="1"/>
          </p:cNvSpPr>
          <p:nvPr>
            <p:ph type="title"/>
          </p:nvPr>
        </p:nvSpPr>
        <p:spPr/>
        <p:txBody>
          <a:bodyPr>
            <a:normAutofit fontScale="90000"/>
          </a:bodyPr>
          <a:lstStyle/>
          <a:p>
            <a:pPr rtl="1"/>
            <a:r>
              <a:rPr lang="fa-IR" sz="4400" b="0" i="0" u="none" strike="noStrike">
                <a:highlight>
                  <a:srgbClr val="000000">
                    <a:alpha val="0"/>
                  </a:srgbClr>
                </a:highlight>
                <a:latin typeface="Dubai" panose="020B0503030403030204" pitchFamily="34" charset="-78"/>
                <a:cs typeface="Dubai" panose="020B0503030403030204" pitchFamily="34" charset="-78"/>
              </a:rPr>
              <a:t>در استرالیا، </a:t>
            </a:r>
            <a:r>
              <a:rPr lang="fa-IR" sz="4400" i="0" u="none" strike="noStrike">
                <a:highlight>
                  <a:srgbClr val="000000">
                    <a:alpha val="0"/>
                  </a:srgbClr>
                </a:highlight>
                <a:latin typeface="Dubai" panose="020B0503030403030204" pitchFamily="34" charset="-78"/>
                <a:cs typeface="Dubai" panose="020B0503030403030204" pitchFamily="34" charset="-78"/>
              </a:rPr>
              <a:t>آزمایشاتی</a:t>
            </a:r>
            <a:br>
              <a:rPr lang="fa-IR" sz="4400" b="0" i="0" u="none" strike="noStrike">
                <a:highlight>
                  <a:srgbClr val="000000">
                    <a:alpha val="0"/>
                  </a:srgbClr>
                </a:highlight>
                <a:latin typeface="Dubai" panose="020B0503030403030204" pitchFamily="34" charset="-78"/>
                <a:cs typeface="Dubai" panose="020B0503030403030204" pitchFamily="34" charset="-78"/>
              </a:rPr>
            </a:br>
            <a:r>
              <a:rPr lang="fa-IR" sz="4400" b="0" i="0" u="none" strike="noStrike">
                <a:highlight>
                  <a:srgbClr val="000000">
                    <a:alpha val="0"/>
                  </a:srgbClr>
                </a:highlight>
                <a:latin typeface="Dubai" panose="020B0503030403030204" pitchFamily="34" charset="-78"/>
                <a:cs typeface="Dubai" panose="020B0503030403030204" pitchFamily="34" charset="-78"/>
              </a:rPr>
              <a:t>وجود دارد که به شما </a:t>
            </a:r>
            <a:br>
              <a:rPr lang="fa-IR" sz="4400" b="0" i="0" u="none" strike="noStrike">
                <a:highlight>
                  <a:srgbClr val="000000">
                    <a:alpha val="0"/>
                  </a:srgbClr>
                </a:highlight>
                <a:latin typeface="Dubai" panose="020B0503030403030204" pitchFamily="34" charset="-78"/>
                <a:cs typeface="Dubai" panose="020B0503030403030204" pitchFamily="34" charset="-78"/>
              </a:rPr>
            </a:br>
            <a:r>
              <a:rPr lang="fa-IR" sz="4400" b="0" i="0" u="none" strike="noStrike">
                <a:highlight>
                  <a:srgbClr val="000000">
                    <a:alpha val="0"/>
                  </a:srgbClr>
                </a:highlight>
                <a:latin typeface="Dubai" panose="020B0503030403030204" pitchFamily="34" charset="-78"/>
                <a:cs typeface="Dubai" panose="020B0503030403030204" pitchFamily="34" charset="-78"/>
              </a:rPr>
              <a:t>کمک می کند تا قبل از اینکه احساس بیماری کنید، بیماری را پیدا کنید. </a:t>
            </a:r>
            <a:endParaRPr lang="fa-IR" sz="4400" b="0" i="0" u="none" strike="noStrike" dirty="0">
              <a:highlight>
                <a:srgbClr val="000000">
                  <a:alpha val="0"/>
                </a:srgbClr>
              </a:highlight>
              <a:latin typeface="Dubai" panose="020B0503030403030204" pitchFamily="34" charset="-78"/>
              <a:cs typeface="Dubai" panose="020B0503030403030204" pitchFamily="34" charset="-78"/>
            </a:endParaRPr>
          </a:p>
        </p:txBody>
      </p:sp>
      <p:pic>
        <p:nvPicPr>
          <p:cNvPr id="3" name="Picture 2">
            <a:extLst>
              <a:ext uri="{FF2B5EF4-FFF2-40B4-BE49-F238E27FC236}">
                <a16:creationId xmlns:a16="http://schemas.microsoft.com/office/drawing/2014/main" id="{A114FF4B-EF80-BC9A-D246-9420D831FEDC}"/>
              </a:ext>
            </a:extLst>
          </p:cNvPr>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3273384018"/>
      </p:ext>
    </p:extLst>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AD132688-5198-CEA6-0681-E36B175A8E2B}"/>
              </a:ext>
            </a:extLst>
          </p:cNvPr>
          <p:cNvSpPr>
            <a:spLocks noGrp="1"/>
          </p:cNvSpPr>
          <p:nvPr>
            <p:ph type="title"/>
          </p:nvPr>
        </p:nvSpPr>
        <p:spPr/>
        <p:txBody>
          <a:bodyPr/>
          <a:lstStyle/>
          <a:p>
            <a:pPr rtl="1"/>
            <a:r>
              <a:rPr lang="fa-IR" sz="4400" i="0" u="none" strike="noStrike">
                <a:highlight>
                  <a:srgbClr val="000000">
                    <a:alpha val="0"/>
                  </a:srgbClr>
                </a:highlight>
                <a:latin typeface="Dubai" panose="020B0503030403030204" pitchFamily="34" charset="-78"/>
                <a:cs typeface="Dubai" panose="020B0503030403030204" pitchFamily="34" charset="-78"/>
              </a:rPr>
              <a:t>آزمایش غربالگری دهانه رحم</a:t>
            </a:r>
            <a:endParaRPr lang="fa-IR" sz="4400" i="0" u="none" strike="noStrike" dirty="0">
              <a:highlight>
                <a:srgbClr val="000000">
                  <a:alpha val="0"/>
                </a:srgbClr>
              </a:highlight>
              <a:latin typeface="Dubai" panose="020B0503030403030204" pitchFamily="34" charset="-78"/>
              <a:cs typeface="Dubai" panose="020B0503030403030204" pitchFamily="34" charset="-78"/>
            </a:endParaRPr>
          </a:p>
        </p:txBody>
      </p:sp>
      <p:pic>
        <p:nvPicPr>
          <p:cNvPr id="3" name="Picture 2">
            <a:extLst>
              <a:ext uri="{FF2B5EF4-FFF2-40B4-BE49-F238E27FC236}">
                <a16:creationId xmlns:a16="http://schemas.microsoft.com/office/drawing/2014/main" id="{C53D830A-AF51-1235-7194-6624F734CCF0}"/>
              </a:ext>
            </a:extLst>
          </p:cNvPr>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4138737247"/>
      </p:ext>
    </p:extLst>
  </p:cSld>
  <p:clrMapOvr>
    <a:masterClrMapping/>
  </p:clrMapOvr>
  <p:transition/>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23</TotalTime>
  <Words>5153</Words>
  <Application>Microsoft Office PowerPoint</Application>
  <PresentationFormat>Widescreen</PresentationFormat>
  <Paragraphs>421</Paragraphs>
  <Slides>40</Slides>
  <Notes>38</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40</vt:i4>
      </vt:variant>
    </vt:vector>
  </HeadingPairs>
  <TitlesOfParts>
    <vt:vector size="46" baseType="lpstr">
      <vt:lpstr>Aptos</vt:lpstr>
      <vt:lpstr>Aptos Display</vt:lpstr>
      <vt:lpstr>Arial</vt:lpstr>
      <vt:lpstr>Calibri</vt:lpstr>
      <vt:lpstr>Dubai</vt:lpstr>
      <vt:lpstr>Office Theme</vt:lpstr>
      <vt:lpstr>بررسی‌های سلامت (چکاپ)</vt:lpstr>
      <vt:lpstr>PowerPoint Presentation</vt:lpstr>
      <vt:lpstr>بدن من. سلامت من. مجموعه ابزار آموزش سلامت</vt:lpstr>
      <vt:lpstr>اجازه دهید</vt:lpstr>
      <vt:lpstr>بررسی سلامت آزمایشی است که پزشک یا پرستار شما انجام می‌دهد تا مطمئن شود که سلامت شما خوب است.</vt:lpstr>
      <vt:lpstr>اگر به صورت منظم سلامت خود را بررسی می کنید، می‌توانید هر چه زودتر متوجه مشکلات سلامتی خود شوید.</vt:lpstr>
      <vt:lpstr>شما می‌توانید  در مورد هر چیزی که شما را نگران می  کند با پزشک یا پرستار خود صحبت کنید.</vt:lpstr>
      <vt:lpstr>در استرالیا، آزمایشاتی وجود دارد که به شما  کمک می کند تا قبل از اینکه احساس بیماری کنید، بیماری را پیدا کنید. </vt:lpstr>
      <vt:lpstr>آزمایش غربالگری دهانه رحم</vt:lpstr>
      <vt:lpstr>ممکن است در دهانه رحم سرطان ایجاد شود.   این قسمت پایین رحم  شما است. </vt:lpstr>
      <vt:lpstr>آزمایشی برای جلوگیری از ابتلا به سرطان دهانه رحم  وجود دارد.</vt:lpstr>
      <vt:lpstr>تست غربال‌گری سرطان دهانه رحم را از حدود سالگرد تولد ۲۵ سالگی  خود و سپس هر ۵ سال یک‌بار انجام دهید.</vt:lpstr>
      <vt:lpstr>اگر خونریزی دارید  یا دردی دارید که طبیعی نیست، باید به پزشک یا پرستار خود مراجعه کنید.</vt:lpstr>
      <vt:lpstr>آزمایش غربال‌گری سرطان پستان</vt:lpstr>
      <vt:lpstr>از هر ۷ زن  در استرالیا یک نفر در زمانی از زندگی خود به سرطان پستان مبتلا می‌شود.</vt:lpstr>
      <vt:lpstr>پستان‌های خود را بشناسید.    در صورت مشاهده یا احساس هرگونه تغییر،  به پزشک یا پرستار  مراجعه کنید. </vt:lpstr>
      <vt:lpstr>پستان‌های خود را یک  بار در ماه چک کنید. آسان است! </vt:lpstr>
      <vt:lpstr> از ۵۰ سالگی هر دو  سال یک‌بار غربال‌گری سرطان پستان را  انجام دهید. </vt:lpstr>
      <vt:lpstr>اگر سرطان پستان را زود تشخیص دهید، شانس بیشتری برای سالم شدن دوباره دارید. </vt:lpstr>
      <vt:lpstr>تست غربال‌گری سرطان روده </vt:lpstr>
      <vt:lpstr>ممکن است در روده خود سرطان بگیرید.</vt:lpstr>
      <vt:lpstr>احتمال سرطان روده را حدود تولد پنجاه سالگی تان بررسی کنید، سپس هر 2 سال بعد از آن.  </vt:lpstr>
      <vt:lpstr>آزمایش غربال‌گری سرطان روده ساده است.   اگر سن شما ۵۰ سال یا بالاتر است، آزمایش غربال‌گری سرطان روده به خانه شما ارسال می‌شود.</vt:lpstr>
      <vt:lpstr>در موارد زیر به پزشک یا پرستار خود مراجعه کنید:  • اگر در مدفوع شما خون وجود دارد • اگرمدفوع شما تغییر کرده است  • اگر درد معده دارید • اگر کاهش وزن دارید و نمی‌دانید چرا • اگر زیاد خسته می‌شوید و دلیل آن را   نمی‌دانید.</vt:lpstr>
      <vt:lpstr> روده خود را سالم  نگه دارید. </vt:lpstr>
      <vt:lpstr>بررسی‌های سلامت جنسی</vt:lpstr>
      <vt:lpstr> شما باید در زمان‌های مختلف زندگی خود، بررسی سلامت جنسی  را انجام دهید.</vt:lpstr>
      <vt:lpstr>اگر رابطه جنسی دارید،  ممکن است به عفونت مبتلا شوید - به این عفونت، عفونت‌‌ مقاربتی (STI) می‌گویند.</vt:lpstr>
      <vt:lpstr>شما نمی‌توانید با نگاه کردن به فردی متوجه شوید که آیا  او به عفونت مقاربتی مبتلاست یا خیر.  افراد می‌توانند سالم به  نظر برسند اما به عفونت مقاربتی مبتلا باشند.</vt:lpstr>
      <vt:lpstr>آزمایش‌های اچ‌آی‌وی (HIV)، هپاتیت و عفونت‌های مقاربتی (STI) ساده، رایگان  و بی‌خطرهستند.</vt:lpstr>
      <vt:lpstr>کارهایی که می‌توانید برای جلوگیری از عفونت‌های مقاربتی (STI) انجام دهید عبارتند از:  • رابطه جنسی ایمن‌تر داشته باشید. • بررسی سلامت جنسی را به طور منظم     انجام دهید. • از شریک زندگی خود بخواهید که    بررسی سلامت جنسی خود را انجام دهد. • وسایلی که ممکن است روی آن‌ها خون   باشد مانند سرنگ و سوزن را به اشتراک نگذارید.</vt:lpstr>
      <vt:lpstr> گرفتن وقت ملاقات و مراجعه به پزشک</vt:lpstr>
      <vt:lpstr>هنگامی که می‌خواهید به پزشک مراجعه کنید، یک وقت ملاقات بگیرید. </vt:lpstr>
      <vt:lpstr>اگر برای مراجعه به پزشک  راحت نیستید، می‌توانید:  • پزشک خانم درخواست کنید.  • مترجم شفاهی درخواست کنید. • یک نفر را همراه خود ببرید.</vt:lpstr>
      <vt:lpstr>برای وقت ملاقات با پزشک خود آماده شوید.</vt:lpstr>
      <vt:lpstr>شما باید هر چیزی که با آن مشکل دارید را به پزشک  یا پرستار خود بگویید.   اگر به آن‌ها نگویید، نمی‌توانند به شما کمک کنند.</vt:lpstr>
      <vt:lpstr>اگر چیزی را متوجه نشدید، از پزشک یا پرستار بخواهید که آن را دوباره توضیح دهد.</vt:lpstr>
      <vt:lpstr>به خاطر داشته باشید... </vt:lpstr>
      <vt:lpstr>خدمات محلی </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Ewa Sosidko</dc:creator>
  <cp:lastModifiedBy>Ewa Sosidko</cp:lastModifiedBy>
  <cp:revision>4</cp:revision>
  <dcterms:created xsi:type="dcterms:W3CDTF">2024-08-12T00:46:36Z</dcterms:created>
  <dcterms:modified xsi:type="dcterms:W3CDTF">2024-09-17T02:53:54Z</dcterms:modified>
</cp:coreProperties>
</file>