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87" autoAdjust="0"/>
  </p:normalViewPr>
  <p:slideViewPr>
    <p:cSldViewPr snapToGrid="0">
      <p:cViewPr varScale="1">
        <p:scale>
          <a:sx n="113" d="100"/>
          <a:sy n="113" d="100"/>
        </p:scale>
        <p:origin x="2094" y="102"/>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A8809B9-E97F-4B7A-AD02-184F18D4F6A5}" type="datetimeFigureOut">
              <a:rPr lang="en-AU" smtClean="0"/>
              <a:t>16/09/2024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4313EF80-A1CA-4719-B040-1CAB90EC14ED}" type="slidenum">
              <a:rPr lang="en-AU" smtClean="0"/>
              <a:t>‹#›</a:t>
            </a:fld>
            <a:endParaRPr lang="en-AU"/>
          </a:p>
        </p:txBody>
      </p:sp>
    </p:spTree>
    <p:extLst>
      <p:ext uri="{BB962C8B-B14F-4D97-AF65-F5344CB8AC3E}">
        <p14:creationId xmlns:p14="http://schemas.microsoft.com/office/powerpoint/2010/main" val="41034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امروز در مورد </a:t>
            </a:r>
            <a:r>
              <a:rPr lang="fa" sz="1200" b="1" i="0" u="none" strike="noStrike" dirty="0">
                <a:highlight>
                  <a:srgbClr val="000000">
                    <a:alpha val="0"/>
                  </a:srgbClr>
                </a:highlight>
                <a:latin typeface="Dubai" panose="020B0503030403030204" pitchFamily="34" charset="-78"/>
                <a:cs typeface="Dubai" panose="020B0503030403030204" pitchFamily="34" charset="-78"/>
              </a:rPr>
              <a:t>معاینات صحی در استرالیا</a:t>
            </a:r>
            <a:r>
              <a:rPr lang="fa" sz="1200" b="0" i="0" u="none" strike="noStrike" dirty="0">
                <a:highlight>
                  <a:srgbClr val="000000">
                    <a:alpha val="0"/>
                  </a:srgbClr>
                </a:highlight>
                <a:latin typeface="Dubai" panose="020B0503030403030204" pitchFamily="34" charset="-78"/>
                <a:cs typeface="Dubai" panose="020B0503030403030204" pitchFamily="34" charset="-78"/>
              </a:rPr>
              <a:t> گپ میزنیم</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این ها چه هستند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چرا به این ها ضرورت دارید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کدام وقت به این ها ضرورت دارید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چگونه میتوانید قرار ملاقات بگیرید </a:t>
            </a:r>
          </a:p>
          <a:p>
            <a:pPr algn="r"/>
            <a:endParaRPr lang="en-AU" sz="120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امروز در مورد </a:t>
            </a:r>
            <a:r>
              <a:rPr lang="fa" sz="1200" b="1" i="0" u="none" strike="noStrike" dirty="0">
                <a:highlight>
                  <a:srgbClr val="000000">
                    <a:alpha val="0"/>
                  </a:srgbClr>
                </a:highlight>
                <a:latin typeface="Dubai" panose="020B0503030403030204" pitchFamily="34" charset="-78"/>
                <a:cs typeface="Dubai" panose="020B0503030403030204" pitchFamily="34" charset="-78"/>
              </a:rPr>
              <a:t>چهار معاینه صحی مهم</a:t>
            </a:r>
            <a:r>
              <a:rPr lang="fa" sz="1200" b="0" i="0" u="none" strike="noStrike" dirty="0">
                <a:highlight>
                  <a:srgbClr val="000000">
                    <a:alpha val="0"/>
                  </a:srgbClr>
                </a:highlight>
                <a:latin typeface="Dubai" panose="020B0503030403030204" pitchFamily="34" charset="-78"/>
                <a:cs typeface="Dubai" panose="020B0503030403030204" pitchFamily="34" charset="-78"/>
              </a:rPr>
              <a:t> برای زنان یاد خواهید گرفت</a:t>
            </a:r>
          </a:p>
          <a:p>
            <a:pPr algn="r"/>
            <a:r>
              <a:rPr lang="en-AU" sz="1200" dirty="0">
                <a:latin typeface="Dubai" panose="020B0503030403030204" pitchFamily="34" charset="-78"/>
                <a:cs typeface="Dubai" panose="020B0503030403030204" pitchFamily="34" charset="-78"/>
              </a:rPr>
              <a:t> </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a:t>
            </a:fld>
            <a:endParaRPr lang="en-AU"/>
          </a:p>
        </p:txBody>
      </p:sp>
    </p:spTree>
    <p:extLst>
      <p:ext uri="{BB962C8B-B14F-4D97-AF65-F5344CB8AC3E}">
        <p14:creationId xmlns:p14="http://schemas.microsoft.com/office/powerpoint/2010/main" val="196133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گردنه رحم چیست؟</a:t>
            </a:r>
            <a:r>
              <a:rPr lang="en-US"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a:t>
            </a:r>
            <a:endParaRPr lang="fa"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endParaRPr>
          </a:p>
          <a:p>
            <a:pPr algn="r" rtl="1"/>
            <a:r>
              <a:rPr lang="fa"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گردنه رحم قسمت ورودی رحم است</a:t>
            </a:r>
            <a:r>
              <a:rPr lang="en-US"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a:t>
            </a:r>
            <a:endParaRPr lang="en-AU" b="1" dirty="0">
              <a:latin typeface="Dubai" panose="020B0503030403030204" pitchFamily="34" charset="-78"/>
              <a:cs typeface="Dubai" panose="020B0503030403030204" pitchFamily="34" charset="-78"/>
            </a:endParaRPr>
          </a:p>
          <a:p>
            <a:pPr algn="r" defTabSz="910651">
              <a:defRPr/>
            </a:pPr>
            <a:endParaRPr lang="en-AU" b="1" dirty="0">
              <a:latin typeface="Dubai" panose="020B0503030403030204" pitchFamily="34" charset="-78"/>
              <a:cs typeface="Dubai" panose="020B0503030403030204" pitchFamily="34" charset="-78"/>
            </a:endParaRPr>
          </a:p>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سرطان گردنه رحم چیست؟</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سرطان گردنه رحم سرطانی است که در قسمت پائین رحم رشد میکند هر زنی ممکن است این سرطان را بگیرد این یکی ازانواع سرطان است که به آسانی قابل پیشگیری است. همچنین به آسانی قابل علاج و تداوی است.</a:t>
            </a:r>
            <a:endParaRPr lang="en-AU" strike="sngStrike" dirty="0">
              <a:latin typeface="Dubai" panose="020B0503030403030204" pitchFamily="34" charset="-78"/>
              <a:cs typeface="Dubai" panose="020B0503030403030204" pitchFamily="34" charset="-78"/>
            </a:endParaRPr>
          </a:p>
          <a:p>
            <a:pPr algn="r" defTabSz="910651">
              <a:defRPr/>
            </a:pPr>
            <a:endParaRPr lang="en-AU" dirty="0">
              <a:latin typeface="Dubai" panose="020B0503030403030204" pitchFamily="34" charset="-78"/>
              <a:cs typeface="Dubai" panose="020B0503030403030204" pitchFamily="34" charset="-78"/>
            </a:endParaRPr>
          </a:p>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چه چیزی باعث سرطان گردنه رحم میشود؟</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معمولاً، سبب این سرطان یک ویروس به نام (اچ پی وی) (HPV) است. شما اچ پی وی را از طریق تماس با آله تناسلی فرد دیگر</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در حین رابطه جنسی میتوانید بگیرید. بعضی از أوقات اچ پی وی سبب سرطان میشود.  </a:t>
            </a:r>
          </a:p>
          <a:p>
            <a:pPr algn="r" defTabSz="910651">
              <a:defRPr/>
            </a:pPr>
            <a:endParaRPr lang="en-AU" dirty="0">
              <a:latin typeface="Dubai" panose="020B0503030403030204" pitchFamily="34" charset="-78"/>
              <a:cs typeface="Dubai" panose="020B0503030403030204" pitchFamily="34" charset="-78"/>
            </a:endParaRP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*یادداشت برای گرداننده جلسه: </a:t>
            </a:r>
            <a:r>
              <a:rPr lang="fa"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به تصاویر رجوع کنید</a:t>
            </a:r>
            <a:r>
              <a:rPr lang="en-US"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endParaRPr lang="en-AU" i="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10</a:t>
            </a:fld>
            <a:endParaRPr lang="en-AU"/>
          </a:p>
        </p:txBody>
      </p:sp>
    </p:spTree>
    <p:extLst>
      <p:ext uri="{BB962C8B-B14F-4D97-AF65-F5344CB8AC3E}">
        <p14:creationId xmlns:p14="http://schemas.microsoft.com/office/powerpoint/2010/main" val="66042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تست غربالگری از گردنه رحم چیست؟</a:t>
            </a:r>
            <a:endParaRPr lang="en-AU"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تست غربالگری از گردنه رحم سریع و آسان است بررسی میکند که آیا شما اچ پی وی دارید، ویروسی که باعث سرطان میشود. </a:t>
            </a: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داکتر یا نرس خیلی آرام نمونه ای از گردنه رحم شما برمیدارد. این نباید باعث درد شود و فقط چند ثانیه طول میکشد.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شما ممکن است خودتان بتوانید این تست را انجام دهید. اگر مایلید که خودتان انجام دهید از داکتر یا نرس در این مورد پرسان کنید. </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این تست را مرتب انجام دهید، </a:t>
            </a:r>
            <a:r>
              <a:rPr lang="fa" sz="1200" b="1" i="0" u="none" strike="noStrike" dirty="0">
                <a:highlight>
                  <a:srgbClr val="000000">
                    <a:alpha val="0"/>
                  </a:srgbClr>
                </a:highlight>
                <a:latin typeface="Dubai" panose="020B0503030403030204" pitchFamily="34" charset="-78"/>
                <a:cs typeface="Dubai" panose="020B0503030403030204" pitchFamily="34" charset="-78"/>
              </a:rPr>
              <a:t>بهترین حفاظت</a:t>
            </a:r>
            <a:r>
              <a:rPr lang="fa" sz="1200" b="0" i="0" u="none" strike="noStrike" dirty="0">
                <a:highlight>
                  <a:srgbClr val="000000">
                    <a:alpha val="0"/>
                  </a:srgbClr>
                </a:highlight>
                <a:latin typeface="Dubai" panose="020B0503030403030204" pitchFamily="34" charset="-78"/>
                <a:cs typeface="Dubai" panose="020B0503030403030204" pitchFamily="34" charset="-78"/>
              </a:rPr>
              <a:t> در برابر گرفتن سرطان گردنه رحم است.</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11</a:t>
            </a:fld>
            <a:endParaRPr lang="en-AU"/>
          </a:p>
        </p:txBody>
      </p:sp>
    </p:spTree>
    <p:extLst>
      <p:ext uri="{BB962C8B-B14F-4D97-AF65-F5344CB8AC3E}">
        <p14:creationId xmlns:p14="http://schemas.microsoft.com/office/powerpoint/2010/main" val="1255493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چه موقع باید این تست را شروع کنم؟</a:t>
            </a:r>
            <a:endParaRPr lang="en-AU"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عمر شما بین ۲۵ و ۷۴ سال است ضرورت دارید که هر ۵ سال یک بار تست غربالگری گردنه رحم را داشته باشید. اگر نمیدانید کدام وقت ضرورت دارید که تست بعدی را انجام دهید از داکتر خود پرسان کنید.</a:t>
            </a:r>
          </a:p>
          <a:p>
            <a:pPr lvl="0" algn="r"/>
            <a:endParaRPr lang="en-AU"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در کجا باید این تست را انجام دهم؟*</a:t>
            </a:r>
            <a:endParaRPr lang="en-AU"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این پنج محل جائی است که داکتر یا نرس میتواند تست شما را انجام دهد.</a:t>
            </a:r>
          </a:p>
          <a:p>
            <a:pPr marL="227663" indent="-227663" algn="r" rtl="1">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کلینیک داکتر</a:t>
            </a:r>
          </a:p>
          <a:p>
            <a:pPr marL="227663" indent="-227663" algn="r" rtl="1">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مرکز صحت جامعه</a:t>
            </a:r>
          </a:p>
          <a:p>
            <a:pPr marL="227663" indent="-227663" algn="r" rtl="1">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مرکز صحت زنان </a:t>
            </a:r>
          </a:p>
          <a:p>
            <a:pPr marL="227663" indent="-227663" algn="r" rtl="1">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کلینیک برنامه ریزی خانواده</a:t>
            </a:r>
          </a:p>
          <a:p>
            <a:pPr marL="227663" indent="-227663" algn="r" rtl="1">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کلینیک صحت جنسی.</a:t>
            </a:r>
          </a:p>
          <a:p>
            <a:pPr algn="r"/>
            <a:endParaRPr lang="en-AU"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*یادداشت برای گرداننده جلسه:از کلینیک ها ومراکز محلی تست شدن زنان، مثال بزنید.</a:t>
            </a:r>
          </a:p>
          <a:p>
            <a:pPr algn="r"/>
            <a:endParaRPr lang="en-AU" dirty="0">
              <a:latin typeface="Dubai" panose="020B0503030403030204" pitchFamily="34" charset="-78"/>
              <a:cs typeface="Dubai" panose="020B0503030403030204" pitchFamily="34" charset="-78"/>
            </a:endParaRPr>
          </a:p>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هر پنج سال یکبار انجام تست غربالگری گردنه رحم میتواند زندگی شما را نجات دهد.</a:t>
            </a:r>
          </a:p>
          <a:p>
            <a:pPr algn="r" defTabSz="910651">
              <a:defRP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12</a:t>
            </a:fld>
            <a:endParaRPr lang="en-AU"/>
          </a:p>
        </p:txBody>
      </p:sp>
    </p:spTree>
    <p:extLst>
      <p:ext uri="{BB962C8B-B14F-4D97-AF65-F5344CB8AC3E}">
        <p14:creationId xmlns:p14="http://schemas.microsoft.com/office/powerpoint/2010/main" val="951015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اگر فکر میکنم که اشکالی وجود دارد، آیا باید تا نوبت بعدی که داکتر یا نرس را می بینم صبر کنم؟</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خیر اگر اتفاقی در بدن شما رخ میدهد که </a:t>
            </a:r>
            <a:r>
              <a:rPr lang="fa" sz="1200" b="1" i="0" u="none" strike="noStrike" dirty="0">
                <a:highlight>
                  <a:srgbClr val="000000">
                    <a:alpha val="0"/>
                  </a:srgbClr>
                </a:highlight>
                <a:latin typeface="Dubai" panose="020B0503030403030204" pitchFamily="34" charset="-78"/>
                <a:cs typeface="Dubai" panose="020B0503030403030204" pitchFamily="34" charset="-78"/>
              </a:rPr>
              <a:t>طبیعی نیست</a:t>
            </a:r>
            <a:r>
              <a:rPr lang="fa" sz="1200" b="0" i="0" u="none" strike="noStrike" dirty="0">
                <a:highlight>
                  <a:srgbClr val="000000">
                    <a:alpha val="0"/>
                  </a:srgbClr>
                </a:highlight>
                <a:latin typeface="Dubai" panose="020B0503030403030204" pitchFamily="34" charset="-78"/>
                <a:cs typeface="Dubai" panose="020B0503030403030204" pitchFamily="34" charset="-78"/>
              </a:rPr>
              <a:t> مانند: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خونریزی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بیرون آمدن مایعی غیر طبیعی از واژن</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درد در قسمت زیر شکم</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درد بعد از آمیزش جنسی</a:t>
            </a: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هر چه عاجل تر باید داکتر یا نرس را ببینید</a:t>
            </a:r>
            <a:r>
              <a:rPr lang="fa" sz="1200" b="0" i="0" u="none" strike="noStrike" dirty="0">
                <a:highlight>
                  <a:srgbClr val="000000">
                    <a:alpha val="0"/>
                  </a:srgbClr>
                </a:highlight>
                <a:latin typeface="Dubai" panose="020B0503030403030204" pitchFamily="34" charset="-78"/>
                <a:cs typeface="Dubai" panose="020B0503030403030204" pitchFamily="34" charset="-78"/>
              </a:rPr>
              <a:t>.</a:t>
            </a:r>
          </a:p>
          <a:p>
            <a:pPr algn="r"/>
            <a:r>
              <a:rPr lang="en-AU" dirty="0">
                <a:latin typeface="Dubai" panose="020B0503030403030204" pitchFamily="34" charset="-78"/>
                <a:cs typeface="Dubai" panose="020B0503030403030204" pitchFamily="34" charset="-78"/>
              </a:rPr>
              <a:t>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13</a:t>
            </a:fld>
            <a:endParaRPr lang="en-AU"/>
          </a:p>
        </p:txBody>
      </p:sp>
    </p:spTree>
    <p:extLst>
      <p:ext uri="{BB962C8B-B14F-4D97-AF65-F5344CB8AC3E}">
        <p14:creationId xmlns:p14="http://schemas.microsoft.com/office/powerpoint/2010/main" val="679534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آزمایشی که سرطان پستان را بررسی میکند.</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14</a:t>
            </a:fld>
            <a:endParaRPr lang="en-AU"/>
          </a:p>
        </p:txBody>
      </p:sp>
    </p:spTree>
    <p:extLst>
      <p:ext uri="{BB962C8B-B14F-4D97-AF65-F5344CB8AC3E}">
        <p14:creationId xmlns:p14="http://schemas.microsoft.com/office/powerpoint/2010/main" val="212551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 sz="1200" b="1"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سرطان پستان چیست؟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سرطان پستان یعنی وجود سرطان در پستان. یکی از رایج ترین سرطان های زنان در</a:t>
            </a:r>
            <a:r>
              <a:rPr kumimoji="0" lang="fa-I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 </a:t>
            </a:r>
            <a:r>
              <a:rPr kumimoji="0" lang="fa"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استرالیا است که در هر سنی ممکن است اتفاق بیافتد.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در استرالیا از هر ۷ زن یک زن در زمانی از عمر خود سرطان پستان میگیرد.</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Dubai" panose="020B0503030403030204" pitchFamily="34" charset="-78"/>
              <a:cs typeface="Dubai" panose="020B0503030403030204" pitchFamily="34"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 sz="1200" b="1"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چرا یافتن زود هنگام سرطان پستان مهم است؟ </a:t>
            </a:r>
          </a:p>
          <a:p>
            <a:pPr marL="0" marR="0" lvl="0" indent="0" algn="r" defTabSz="910651" rtl="1" eaLnBrk="1" fontAlgn="auto" latinLnBrk="0" hangingPunct="1">
              <a:lnSpc>
                <a:spcPct val="100000"/>
              </a:lnSpc>
              <a:spcBef>
                <a:spcPts val="0"/>
              </a:spcBef>
              <a:spcAft>
                <a:spcPts val="0"/>
              </a:spcAft>
              <a:buClrTx/>
              <a:buSzTx/>
              <a:buFontTx/>
              <a:buNone/>
              <a:tabLst/>
              <a:defRPr/>
            </a:pPr>
            <a:r>
              <a:rPr kumimoji="0" lang="fa"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اگر زودسرطان پستان را پیدا کنند، چانس خوبی برای بهبودی وجود دارد. کوچکتر خواهد بود و راه های بیشتری برای تداوی وجود دارد.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15</a:t>
            </a:fld>
            <a:endParaRPr lang="en-AU"/>
          </a:p>
        </p:txBody>
      </p:sp>
    </p:spTree>
    <p:extLst>
      <p:ext uri="{BB962C8B-B14F-4D97-AF65-F5344CB8AC3E}">
        <p14:creationId xmlns:p14="http://schemas.microsoft.com/office/powerpoint/2010/main" val="71364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ضرورت دارید که پستان خود را خوب بشناسید تا اگر کدام تغییری در آنها پیدا شود متوجه آن بشوید. </a:t>
            </a:r>
          </a:p>
          <a:p>
            <a:pPr lvl="0" algn="r"/>
            <a:endParaRPr lang="en-AU"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چه جیزی را در مورد پستان خود باید بدانم؟</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ایده خوبی است که در آینه به پستان خود نگاه کنید و یاد بگیرید: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چه شکلی هستند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شکل، اندازه و رنگ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احساسی که دارند. </a:t>
            </a:r>
          </a:p>
          <a:p>
            <a:pPr algn="r"/>
            <a:endParaRPr lang="en-AU"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اکثر تغییرات ایجاد شده در پستان، سرطان پستان </a:t>
            </a:r>
            <a:r>
              <a:rPr lang="fa" sz="1200" b="1" i="0" u="none" strike="noStrike" dirty="0">
                <a:highlight>
                  <a:srgbClr val="000000">
                    <a:alpha val="0"/>
                  </a:srgbClr>
                </a:highlight>
                <a:latin typeface="Dubai" panose="020B0503030403030204" pitchFamily="34" charset="-78"/>
                <a:cs typeface="Dubai" panose="020B0503030403030204" pitchFamily="34" charset="-78"/>
              </a:rPr>
              <a:t>نیست</a:t>
            </a:r>
            <a:r>
              <a:rPr lang="fa" sz="1200" b="0" i="0" u="none" strike="noStrike" dirty="0">
                <a:highlight>
                  <a:srgbClr val="000000">
                    <a:alpha val="0"/>
                  </a:srgbClr>
                </a:highlight>
                <a:latin typeface="Dubai" panose="020B0503030403030204" pitchFamily="34" charset="-78"/>
                <a:cs typeface="Dubai" panose="020B0503030403030204" pitchFamily="34" charset="-78"/>
              </a:rPr>
              <a:t>.</a:t>
            </a:r>
          </a:p>
          <a:p>
            <a:pPr lvl="0" algn="r" rtl="1"/>
            <a:r>
              <a:rPr lang="fa" sz="1200" b="1" i="0" u="none" strike="noStrike" dirty="0">
                <a:highlight>
                  <a:srgbClr val="000000">
                    <a:alpha val="0"/>
                  </a:srgbClr>
                </a:highlight>
                <a:latin typeface="Dubai" panose="020B0503030403030204" pitchFamily="34" charset="-78"/>
                <a:cs typeface="Dubai" panose="020B0503030403030204" pitchFamily="34" charset="-78"/>
              </a:rPr>
              <a:t>ولی</a:t>
            </a:r>
            <a:r>
              <a:rPr lang="fa" sz="1200" b="0" i="0" u="none" strike="noStrike" dirty="0">
                <a:highlight>
                  <a:srgbClr val="000000">
                    <a:alpha val="0"/>
                  </a:srgbClr>
                </a:highlight>
                <a:latin typeface="Dubai" panose="020B0503030403030204" pitchFamily="34" charset="-78"/>
                <a:cs typeface="Dubai" panose="020B0503030403030204" pitchFamily="34" charset="-78"/>
              </a:rPr>
              <a:t> اگر تغییری را مشاهده کردید، هر چه عاجل تر باید داکتر یا نرس آنرا معاینه کنند.</a:t>
            </a:r>
          </a:p>
          <a:p>
            <a:pPr lvl="0"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16</a:t>
            </a:fld>
            <a:endParaRPr lang="en-AU"/>
          </a:p>
        </p:txBody>
      </p:sp>
    </p:spTree>
    <p:extLst>
      <p:ext uri="{BB962C8B-B14F-4D97-AF65-F5344CB8AC3E}">
        <p14:creationId xmlns:p14="http://schemas.microsoft.com/office/powerpoint/2010/main" val="2550687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یکی از روش هائی که تغییرات در پستان را زود پیدا کنیم این است که هر ماه آنها را معاینه کنیم.</a:t>
            </a:r>
          </a:p>
          <a:p>
            <a:pPr algn="r"/>
            <a:endParaRPr lang="en-AU"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چگونه پستان خود را معاینه کنم؟ </a:t>
            </a:r>
            <a:endParaRPr lang="en-AU"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ماهی یک بار شکل، رنگ و اندازه پستان ها را معاینه کنید.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بهتر</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است که چند روز بعد از پایان عادت ماهوار (مریضی)، پستان ها را معاینه کنید. در تلفون یا تقویم خود یادداشتی برای روز معاینه پستان خود در هر ماه را نوشته کنید.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پستان خود را لمس وحس کنید، با استفاده از دست، در حمام یا در حالی که به پشت خود دراز کشیده اید، انگشتهای خود را صاف نگه دارید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متوجه غده ها و تغییر در پوست یا نوک پستان یا هر نوع سرخی، درد یا ترشحات باشید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مطمئن شوید که همه نقاط پستان خود را لمس و حس کنید از استخوان تر قوه تا شکم شامل زیر بغل</a:t>
            </a:r>
          </a:p>
          <a:p>
            <a:pPr marL="170747" indent="-170747" algn="r" rtl="1">
              <a:buFont typeface="Arial" panose="020B0604020202020204" pitchFamily="34" charset="0"/>
              <a:buChar char="•"/>
            </a:pPr>
            <a:r>
              <a:rPr lang="fa"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از داکتر یا نرس </a:t>
            </a:r>
            <a:r>
              <a:rPr lang="fa" sz="1200" b="0" i="0" u="none" strike="noStrike" dirty="0">
                <a:highlight>
                  <a:srgbClr val="000000">
                    <a:alpha val="0"/>
                  </a:srgbClr>
                </a:highlight>
                <a:latin typeface="Dubai" panose="020B0503030403030204" pitchFamily="34" charset="-78"/>
                <a:cs typeface="Dubai" panose="020B0503030403030204" pitchFamily="34" charset="-78"/>
              </a:rPr>
              <a:t>خود میتوانید</a:t>
            </a:r>
            <a:r>
              <a:rPr lang="fa"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پرسان کنید که چگونه پستان خود را معاینه کنید</a:t>
            </a:r>
            <a:endParaRPr lang="en-AU" dirty="0">
              <a:latin typeface="Dubai" panose="020B0503030403030204" pitchFamily="34" charset="-78"/>
              <a:cs typeface="Dubai" panose="020B0503030403030204" pitchFamily="34" charset="-78"/>
            </a:endParaRPr>
          </a:p>
          <a:p>
            <a:pPr marL="0" indent="0" algn="r">
              <a:buFont typeface="Arial" panose="020B0604020202020204" pitchFamily="34" charset="0"/>
              <a:buNone/>
            </a:pPr>
            <a:endParaRPr lang="en-AU" sz="1200" b="0" i="0" u="sng" kern="1200" dirty="0">
              <a:solidFill>
                <a:schemeClr val="tx1"/>
              </a:solidFill>
              <a:effectLst/>
              <a:latin typeface="Dubai" panose="020B0503030403030204" pitchFamily="34" charset="-78"/>
              <a:ea typeface="+mn-ea"/>
              <a:cs typeface="Dubai" panose="020B0503030403030204" pitchFamily="34" charset="-78"/>
            </a:endParaRPr>
          </a:p>
          <a:p>
            <a:pPr marL="0" indent="0" algn="r" rtl="1">
              <a:buFont typeface="Arial" panose="020B0604020202020204" pitchFamily="34" charset="0"/>
              <a:buNone/>
            </a:pPr>
            <a:r>
              <a:rPr lang="fa"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هیچ روش درست یا غلطی برای لمس و حس کردن پستان وجود ندارد- مهم این است که روشی پیدا کنید که برای شما مفید است و مرتب آنرا انجام دهید.</a:t>
            </a:r>
            <a:endParaRPr lang="en-AU" sz="1200" b="0" i="1" u="none" strike="sng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endParaRPr>
          </a:p>
          <a:p>
            <a:pPr marL="0" indent="0" algn="r" rtl="1">
              <a:buFont typeface="Arial" panose="020B0604020202020204" pitchFamily="34" charset="0"/>
              <a:buNone/>
            </a:pP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17</a:t>
            </a:fld>
            <a:endParaRPr lang="en-AU"/>
          </a:p>
        </p:txBody>
      </p:sp>
    </p:spTree>
    <p:extLst>
      <p:ext uri="{BB962C8B-B14F-4D97-AF65-F5344CB8AC3E}">
        <p14:creationId xmlns:p14="http://schemas.microsoft.com/office/powerpoint/2010/main" val="1565602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راه دیگری که میتوانید تغییرات در پستان را پیدا کنید انجام غربالگری پستان هر دو سال یکبار است.</a:t>
            </a:r>
          </a:p>
          <a:p>
            <a:pPr algn="r"/>
            <a:endParaRPr lang="en-AU"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غربالگری از پستان چیست؟</a:t>
            </a:r>
            <a:endParaRPr lang="en-AU"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غربالگری از پستان ماموگرام برای پالیدن سرطان پستان است. ماموگرام یک عکس گیری از درون پستان است. این عکس تغییراتی را که برای داکتر یا نرس بسیار کوچک و لمس نا شدنی است نشان میدهد.</a:t>
            </a:r>
          </a:p>
          <a:p>
            <a:pPr algn="r"/>
            <a:endParaRPr lang="en-AU"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چه موقع باید مامو گرام داشته باشم؟</a:t>
            </a:r>
            <a:endParaRPr lang="en-AU"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شما بین ۷۴ -۵۰ سال عمر دارید، ضرورت دارد که </a:t>
            </a:r>
            <a:r>
              <a:rPr lang="fa" sz="1200" b="1" i="0" u="none" strike="noStrike" dirty="0">
                <a:highlight>
                  <a:srgbClr val="000000">
                    <a:alpha val="0"/>
                  </a:srgbClr>
                </a:highlight>
                <a:latin typeface="Dubai" panose="020B0503030403030204" pitchFamily="34" charset="-78"/>
                <a:cs typeface="Dubai" panose="020B0503030403030204" pitchFamily="34" charset="-78"/>
              </a:rPr>
              <a:t>هر دوسال یکبار ماموگرام داشته باشید</a:t>
            </a:r>
            <a:r>
              <a:rPr lang="fa" sz="1200" b="0" i="0" u="none" strike="noStrike" dirty="0">
                <a:highlight>
                  <a:srgbClr val="000000">
                    <a:alpha val="0"/>
                  </a:srgbClr>
                </a:highlight>
                <a:latin typeface="Dubai" panose="020B0503030403030204" pitchFamily="34" charset="-78"/>
                <a:cs typeface="Dubai" panose="020B0503030403030204" pitchFamily="34" charset="-78"/>
              </a:rPr>
              <a:t>. برست اسکرین استرالیا اگر کدام علائمی در پستان  نداشته باشید این را رایگان انجام میدهد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شما بین ۴۹- ۴۰ یا کلان تر از ۷۴ سال عمر دارید، </a:t>
            </a:r>
            <a:r>
              <a:rPr lang="fa" sz="1200" b="1" i="0" u="none" strike="noStrike" dirty="0">
                <a:highlight>
                  <a:srgbClr val="000000">
                    <a:alpha val="0"/>
                  </a:srgbClr>
                </a:highlight>
                <a:latin typeface="Dubai" panose="020B0503030403030204" pitchFamily="34" charset="-78"/>
                <a:cs typeface="Dubai" panose="020B0503030403030204" pitchFamily="34" charset="-78"/>
              </a:rPr>
              <a:t>میتوانید به میل خود برای ماموگرام بروید</a:t>
            </a:r>
            <a:r>
              <a:rPr lang="fa" sz="1200" b="0" i="0" u="none" strike="noStrike" dirty="0">
                <a:highlight>
                  <a:srgbClr val="000000">
                    <a:alpha val="0"/>
                  </a:srgbClr>
                </a:highlight>
                <a:latin typeface="Dubai" panose="020B0503030403030204" pitchFamily="34" charset="-78"/>
                <a:cs typeface="Dubai" panose="020B0503030403030204" pitchFamily="34" charset="-78"/>
              </a:rPr>
              <a:t>.</a:t>
            </a:r>
            <a:endParaRPr lang="en-AU"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کمتر از ۴۰ سال عمر دارید، ممکن است داکتر در صورتی که ضروری بداند، یا آگر فرد دیگری در خانواده شما سرطان پستان داشته است، از شما بخواهد که مامو گرام داشته باشید.</a:t>
            </a:r>
          </a:p>
          <a:p>
            <a:pPr marL="170747" indent="-170747" algn="r" rtl="1">
              <a:buFont typeface="Arial" panose="020B0604020202020204" pitchFamily="34" charset="0"/>
              <a:buChar char="•"/>
            </a:pPr>
            <a:r>
              <a:rPr lang="ar-SA" sz="1200" dirty="0">
                <a:effectLst/>
                <a:latin typeface="Dubai" panose="020B0503030403030204" pitchFamily="34" charset="-78"/>
                <a:ea typeface="Arial Unicode MS" panose="020B0604020202020204" pitchFamily="34" charset="-128"/>
                <a:cs typeface="Dubai" panose="020B0503030403030204" pitchFamily="34" charset="-78"/>
              </a:rPr>
              <a:t>ماموگرام را فقط میتوان از سن ۳۵ سال عمر انجام داد.</a:t>
            </a:r>
            <a:endParaRPr lang="en-PH" sz="1200" dirty="0">
              <a:effectLst/>
              <a:latin typeface="Dubai" panose="020B0503030403030204" pitchFamily="34" charset="-78"/>
              <a:ea typeface="Arial Unicode MS" panose="020B0604020202020204" pitchFamily="34" charset="-128"/>
              <a:cs typeface="Dubai" panose="020B0503030403030204" pitchFamily="34" charset="-78"/>
            </a:endParaRPr>
          </a:p>
          <a:p>
            <a:pPr marL="170747" indent="-170747" algn="r" rtl="1">
              <a:buFont typeface="Arial" panose="020B0604020202020204" pitchFamily="34" charset="0"/>
              <a:buChar char="•"/>
            </a:pPr>
            <a:endParaRPr lang="en-AU"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چگونه میتوانم قرار ملاقات برای ماموگرام بگیرم؟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برای گرفتن وقت به نمبر ۱۳۲۰۵۰ خدمات برست اسکرین استرالیا تلفون کنید. این نمبر شما را به خدمات برست اسکرین استرالیا در ناحیه و محل خودتان وصل میکند.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همچنین میتوانید آنلاین به ادرس زیر وقت بگیرید: www.breastscreen.org.au                            </a:t>
            </a:r>
          </a:p>
          <a:p>
            <a:pPr algn="r"/>
            <a:endParaRPr lang="en-AU"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به ترجمان ضرورت دارید؟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به ترجمان ضرورت دارید، به خدمات ترجمانی شفاهی و کتبی (TIS) به نمبر ۱۳۱۴۵۰ تلفون کنید تا آنها شما را به برست اسکرین ایالت یا تریتوری وصل کنند.</a:t>
            </a:r>
            <a:endParaRPr lang="en-AU" sz="1200" b="0" i="0" u="none" strike="noStrike" dirty="0">
              <a:highlight>
                <a:srgbClr val="000000">
                  <a:alpha val="0"/>
                </a:srgbClr>
              </a:highlight>
              <a:latin typeface="Dubai" panose="020B0503030403030204" pitchFamily="34" charset="-78"/>
              <a:cs typeface="Dubai" panose="020B0503030403030204" pitchFamily="34" charset="-78"/>
            </a:endParaRPr>
          </a:p>
          <a:p>
            <a:pPr algn="r" rtl="1"/>
            <a:endParaRPr lang="en-AU" sz="1200" b="0" i="0" u="none" strike="noStrike" dirty="0">
              <a:highlight>
                <a:srgbClr val="000000">
                  <a:alpha val="0"/>
                </a:srgbClr>
              </a:highlight>
              <a:latin typeface="Dubai" panose="020B0503030403030204" pitchFamily="34" charset="-78"/>
              <a:cs typeface="Dubai" panose="020B0503030403030204" pitchFamily="34" charset="-78"/>
            </a:endParaRPr>
          </a:p>
          <a:p>
            <a:pPr algn="r" rtl="1"/>
            <a:endParaRPr lang="fa" sz="1200" b="0" i="0" u="none" strike="noStrike" dirty="0">
              <a:highlight>
                <a:srgbClr val="000000">
                  <a:alpha val="0"/>
                </a:srgbClr>
              </a:highlight>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18</a:t>
            </a:fld>
            <a:endParaRPr lang="en-AU"/>
          </a:p>
        </p:txBody>
      </p:sp>
    </p:spTree>
    <p:extLst>
      <p:ext uri="{BB962C8B-B14F-4D97-AF65-F5344CB8AC3E}">
        <p14:creationId xmlns:p14="http://schemas.microsoft.com/office/powerpoint/2010/main" val="2089074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چرا عکس گیری پستان اینقدر مهم است؟ </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عکس گیری مرتب پستان اکثر سرطان ها را در مراحل اولیه پیدا میکند و از مرگ جلوگیری مینماید.</a:t>
            </a:r>
            <a:endParaRPr lang="en-AU" b="1"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سرطان پستان زود تشخیص داده شود، به احتمال زیاد کوچک است و با موفقیت تداوی خواهد شد.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این به شما کمک میکند که صحت خود را دوباره بدست آورید واز زندگی با خانواده خود لذت ببرید.</a:t>
            </a:r>
          </a:p>
          <a:p>
            <a:pPr algn="r"/>
            <a:endParaRPr lang="en-AU"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اگر کدام تغییری در پستان خود پیدا کردید، هر چه عاجل تر</a:t>
            </a:r>
            <a:r>
              <a:rPr lang="fa-IR" sz="1200" b="1" i="0" u="none" strike="noStrike" dirty="0">
                <a:highlight>
                  <a:srgbClr val="000000">
                    <a:alpha val="0"/>
                  </a:srgbClr>
                </a:highlight>
                <a:latin typeface="Dubai" panose="020B0503030403030204" pitchFamily="34" charset="-78"/>
                <a:cs typeface="Dubai" panose="020B0503030403030204" pitchFamily="34" charset="-78"/>
              </a:rPr>
              <a:t> </a:t>
            </a:r>
            <a:r>
              <a:rPr lang="fa" sz="1200" b="1" i="0" u="none" strike="noStrike" dirty="0">
                <a:highlight>
                  <a:srgbClr val="000000">
                    <a:alpha val="0"/>
                  </a:srgbClr>
                </a:highlight>
                <a:latin typeface="Dubai" panose="020B0503030403030204" pitchFamily="34" charset="-78"/>
                <a:cs typeface="Dubai" panose="020B0503030403030204" pitchFamily="34" charset="-78"/>
              </a:rPr>
              <a:t>وقت ملاقات با داکتر یا نرس خود بگیرید.  </a:t>
            </a:r>
          </a:p>
          <a:p>
            <a:pPr algn="r"/>
            <a:endParaRPr lang="en-AU" b="1"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19</a:t>
            </a:fld>
            <a:endParaRPr lang="en-AU"/>
          </a:p>
        </p:txBody>
      </p:sp>
    </p:spTree>
    <p:extLst>
      <p:ext uri="{BB962C8B-B14F-4D97-AF65-F5344CB8AC3E}">
        <p14:creationId xmlns:p14="http://schemas.microsoft.com/office/powerpoint/2010/main" val="364791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13EF80-A1CA-4719-B040-1CAB90EC14ED}" type="slidenum">
              <a:rPr lang="en-AU" smtClean="0"/>
              <a:t>2</a:t>
            </a:fld>
            <a:endParaRPr lang="en-AU"/>
          </a:p>
        </p:txBody>
      </p:sp>
    </p:spTree>
    <p:extLst>
      <p:ext uri="{BB962C8B-B14F-4D97-AF65-F5344CB8AC3E}">
        <p14:creationId xmlns:p14="http://schemas.microsoft.com/office/powerpoint/2010/main" val="1176224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آزمایشی که روده شما را برای سرطان بررسی میکند.</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20</a:t>
            </a:fld>
            <a:endParaRPr lang="en-AU"/>
          </a:p>
        </p:txBody>
      </p:sp>
    </p:spTree>
    <p:extLst>
      <p:ext uri="{BB962C8B-B14F-4D97-AF65-F5344CB8AC3E}">
        <p14:creationId xmlns:p14="http://schemas.microsoft.com/office/powerpoint/2010/main" val="3808684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روده چیست؟</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روده قسمتی از </a:t>
            </a:r>
            <a:r>
              <a:rPr lang="fa" sz="1200" b="1" i="0" u="none" strike="noStrike" dirty="0">
                <a:highlight>
                  <a:srgbClr val="000000">
                    <a:alpha val="0"/>
                  </a:srgbClr>
                </a:highlight>
                <a:latin typeface="Dubai" panose="020B0503030403030204" pitchFamily="34" charset="-78"/>
                <a:cs typeface="Dubai" panose="020B0503030403030204" pitchFamily="34" charset="-78"/>
              </a:rPr>
              <a:t>جهاز هاضمه</a:t>
            </a:r>
            <a:r>
              <a:rPr lang="fa" sz="1200" b="0" i="0" u="none" strike="noStrike" dirty="0">
                <a:highlight>
                  <a:srgbClr val="000000">
                    <a:alpha val="0"/>
                  </a:srgbClr>
                </a:highlight>
                <a:latin typeface="Dubai" panose="020B0503030403030204" pitchFamily="34" charset="-78"/>
                <a:cs typeface="Dubai" panose="020B0503030403030204" pitchFamily="34" charset="-78"/>
              </a:rPr>
              <a:t> است*. روده لوله</a:t>
            </a:r>
            <a:r>
              <a:rPr lang="fa-IR" sz="1200" b="0" i="0" u="none" strike="noStrike" dirty="0">
                <a:highlight>
                  <a:srgbClr val="000000">
                    <a:alpha val="0"/>
                  </a:srgbClr>
                </a:highlight>
                <a:latin typeface="Dubai" panose="020B0503030403030204" pitchFamily="34" charset="-78"/>
                <a:cs typeface="Dubai" panose="020B0503030403030204" pitchFamily="34" charset="-78"/>
              </a:rPr>
              <a:t> ای</a:t>
            </a:r>
            <a:r>
              <a:rPr lang="fa" sz="1200" b="0" i="0" u="none" strike="noStrike" dirty="0">
                <a:highlight>
                  <a:srgbClr val="000000">
                    <a:alpha val="0"/>
                  </a:srgbClr>
                </a:highlight>
                <a:latin typeface="Dubai" panose="020B0503030403030204" pitchFamily="34" charset="-78"/>
                <a:cs typeface="Dubai" panose="020B0503030403030204" pitchFamily="34" charset="-78"/>
              </a:rPr>
              <a:t> است که غذا را از معده به مقعد شما میرساند، جائی که مواد </a:t>
            </a:r>
            <a:r>
              <a:rPr lang="fa-IR" sz="1200" b="0" i="0" u="none" strike="noStrike" dirty="0">
                <a:highlight>
                  <a:srgbClr val="000000">
                    <a:alpha val="0"/>
                  </a:srgbClr>
                </a:highlight>
                <a:latin typeface="Dubai" panose="020B0503030403030204" pitchFamily="34" charset="-78"/>
                <a:cs typeface="Dubai" panose="020B0503030403030204" pitchFamily="34" charset="-78"/>
              </a:rPr>
              <a:t>غایطه</a:t>
            </a:r>
            <a:r>
              <a:rPr lang="fa" sz="1200" b="0" i="0" u="none" strike="noStrike" dirty="0">
                <a:highlight>
                  <a:srgbClr val="000000">
                    <a:alpha val="0"/>
                  </a:srgbClr>
                </a:highlight>
                <a:latin typeface="Dubai" panose="020B0503030403030204" pitchFamily="34" charset="-78"/>
                <a:cs typeface="Dubai" panose="020B0503030403030204" pitchFamily="34" charset="-78"/>
              </a:rPr>
              <a:t> را دفع میکنید.</a:t>
            </a:r>
          </a:p>
          <a:p>
            <a:pPr algn="r"/>
            <a:endParaRPr lang="en-AU" dirty="0">
              <a:latin typeface="Dubai" panose="020B0503030403030204" pitchFamily="34" charset="-78"/>
              <a:cs typeface="Dubai" panose="020B0503030403030204" pitchFamily="34" charset="-78"/>
            </a:endParaRPr>
          </a:p>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سرطان روده چیست؟</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سرطان روده سرطانی است که در روده خود میگیرید. سرطانی رایج در </a:t>
            </a:r>
            <a:r>
              <a:rPr lang="fa-IR" sz="1200" b="0" i="0" u="none" strike="noStrike" dirty="0">
                <a:highlight>
                  <a:srgbClr val="000000">
                    <a:alpha val="0"/>
                  </a:srgbClr>
                </a:highlight>
                <a:latin typeface="Dubai" panose="020B0503030403030204" pitchFamily="34" charset="-78"/>
                <a:cs typeface="Dubai" panose="020B0503030403030204" pitchFamily="34" charset="-78"/>
              </a:rPr>
              <a:t>آ</a:t>
            </a:r>
            <a:r>
              <a:rPr lang="fa" sz="1200" b="0" i="0" u="none" strike="noStrike" dirty="0">
                <a:highlight>
                  <a:srgbClr val="000000">
                    <a:alpha val="0"/>
                  </a:srgbClr>
                </a:highlight>
                <a:latin typeface="Dubai" panose="020B0503030403030204" pitchFamily="34" charset="-78"/>
                <a:cs typeface="Dubai" panose="020B0503030403030204" pitchFamily="34" charset="-78"/>
              </a:rPr>
              <a:t>سترالیا است و به راحتی قابل تداوی و بهبودی است </a:t>
            </a:r>
            <a:r>
              <a:rPr lang="fa" sz="1200" b="1" i="0" u="none" strike="noStrike" dirty="0">
                <a:highlight>
                  <a:srgbClr val="000000">
                    <a:alpha val="0"/>
                  </a:srgbClr>
                </a:highlight>
                <a:latin typeface="Dubai" panose="020B0503030403030204" pitchFamily="34" charset="-78"/>
                <a:cs typeface="Dubai" panose="020B0503030403030204" pitchFamily="34" charset="-78"/>
              </a:rPr>
              <a:t>اگر زود</a:t>
            </a:r>
            <a:r>
              <a:rPr lang="fa" sz="1200" b="0" i="0" u="none" strike="noStrike" dirty="0">
                <a:highlight>
                  <a:srgbClr val="000000">
                    <a:alpha val="0"/>
                  </a:srgbClr>
                </a:highlight>
                <a:latin typeface="Dubai" panose="020B0503030403030204" pitchFamily="34" charset="-78"/>
                <a:cs typeface="Dubai" panose="020B0503030403030204" pitchFamily="34" charset="-78"/>
              </a:rPr>
              <a:t> تشخیص داده شود. </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تست عکس گیری بهترین راه برای پیدا کردن زود هنگام سرطان روده است.</a:t>
            </a:r>
          </a:p>
          <a:p>
            <a:pPr algn="r" defTabSz="910651">
              <a:defRPr/>
            </a:pPr>
            <a:endParaRPr lang="en-AU"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*یادداشت برای گرداننده جلسه: اگر </a:t>
            </a:r>
            <a:r>
              <a:rPr lang="fa-IR" sz="1200" b="0" i="0" u="none" strike="noStrike" dirty="0">
                <a:highlight>
                  <a:srgbClr val="000000">
                    <a:alpha val="0"/>
                  </a:srgbClr>
                </a:highlight>
                <a:latin typeface="Dubai" panose="020B0503030403030204" pitchFamily="34" charset="-78"/>
                <a:cs typeface="Dubai" panose="020B0503030403030204" pitchFamily="34" charset="-78"/>
              </a:rPr>
              <a:t>میخواهید</a:t>
            </a:r>
            <a:r>
              <a:rPr lang="fa" sz="1200" b="0" i="0" u="none" strike="noStrike" dirty="0">
                <a:highlight>
                  <a:srgbClr val="000000">
                    <a:alpha val="0"/>
                  </a:srgbClr>
                </a:highlight>
                <a:latin typeface="Dubai" panose="020B0503030403030204" pitchFamily="34" charset="-78"/>
                <a:cs typeface="Dubai" panose="020B0503030403030204" pitchFamily="34" charset="-78"/>
              </a:rPr>
              <a:t> از تصاویر برای توضیح مختصر</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جهاز هاضمه استفاده کنید.</a:t>
            </a:r>
            <a:endParaRPr lang="en-AU" i="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21</a:t>
            </a:fld>
            <a:endParaRPr lang="en-AU"/>
          </a:p>
        </p:txBody>
      </p:sp>
    </p:spTree>
    <p:extLst>
      <p:ext uri="{BB962C8B-B14F-4D97-AF65-F5344CB8AC3E}">
        <p14:creationId xmlns:p14="http://schemas.microsoft.com/office/powerpoint/2010/main" val="2734371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تست عکس گیری سرطان روده چیست؟</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آزمایش عکس گیری روده، بررسی میکند که آیا در مدفوع شما خون که از علائم اولیه سرطان روده است، وجود دارد.</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تست به خانه شما روان خواهد شد و انجام آن خیلی آسان است. </a:t>
            </a:r>
          </a:p>
          <a:p>
            <a:pPr algn="r"/>
            <a:endParaRPr lang="en-AU"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چه </a:t>
            </a:r>
            <a:r>
              <a:rPr lang="fa-IR" sz="1200" b="1" i="0" u="none" strike="noStrike" dirty="0">
                <a:highlight>
                  <a:srgbClr val="000000">
                    <a:alpha val="0"/>
                  </a:srgbClr>
                </a:highlight>
                <a:latin typeface="Dubai" panose="020B0503030403030204" pitchFamily="34" charset="-78"/>
                <a:cs typeface="Dubai" panose="020B0503030403030204" pitchFamily="34" charset="-78"/>
              </a:rPr>
              <a:t>وقت</a:t>
            </a:r>
            <a:r>
              <a:rPr lang="fa" sz="1200" b="1" i="0" u="none" strike="noStrike" dirty="0">
                <a:highlight>
                  <a:srgbClr val="000000">
                    <a:alpha val="0"/>
                  </a:srgbClr>
                </a:highlight>
                <a:latin typeface="Dubai" panose="020B0503030403030204" pitchFamily="34" charset="-78"/>
                <a:cs typeface="Dubai" panose="020B0503030403030204" pitchFamily="34" charset="-78"/>
              </a:rPr>
              <a:t> </a:t>
            </a:r>
            <a:r>
              <a:rPr lang="fa-IR" sz="1200" b="1" i="0" u="none" strike="noStrike" dirty="0">
                <a:highlight>
                  <a:srgbClr val="000000">
                    <a:alpha val="0"/>
                  </a:srgbClr>
                </a:highlight>
                <a:latin typeface="Dubai" panose="020B0503030403030204" pitchFamily="34" charset="-78"/>
                <a:cs typeface="Dubai" panose="020B0503030403030204" pitchFamily="34" charset="-78"/>
              </a:rPr>
              <a:t>نیاز دارم </a:t>
            </a:r>
            <a:r>
              <a:rPr lang="fa" sz="1200" b="1" i="0" u="none" strike="noStrike" dirty="0">
                <a:highlight>
                  <a:srgbClr val="000000">
                    <a:alpha val="0"/>
                  </a:srgbClr>
                </a:highlight>
                <a:latin typeface="Dubai" panose="020B0503030403030204" pitchFamily="34" charset="-78"/>
                <a:cs typeface="Dubai" panose="020B0503030403030204" pitchFamily="34" charset="-78"/>
              </a:rPr>
              <a:t>که تست عکس گیری روده را انجام دهم؟</a:t>
            </a:r>
            <a:endParaRPr lang="en-AU"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از سن </a:t>
            </a:r>
            <a:r>
              <a:rPr lang="fa" sz="1200" b="1" i="0" u="none" strike="noStrike" dirty="0">
                <a:highlight>
                  <a:srgbClr val="000000">
                    <a:alpha val="0"/>
                  </a:srgbClr>
                </a:highlight>
                <a:latin typeface="Dubai" panose="020B0503030403030204" pitchFamily="34" charset="-78"/>
                <a:cs typeface="Dubai" panose="020B0503030403030204" pitchFamily="34" charset="-78"/>
              </a:rPr>
              <a:t>۵۰</a:t>
            </a:r>
            <a:r>
              <a:rPr lang="fa" sz="1200" b="0" i="0" u="none" strike="noStrike" dirty="0">
                <a:highlight>
                  <a:srgbClr val="000000">
                    <a:alpha val="0"/>
                  </a:srgbClr>
                </a:highlight>
                <a:latin typeface="Dubai" panose="020B0503030403030204" pitchFamily="34" charset="-78"/>
                <a:cs typeface="Dubai" panose="020B0503030403030204" pitchFamily="34" charset="-78"/>
              </a:rPr>
              <a:t> سال عمر</a:t>
            </a:r>
            <a:r>
              <a:rPr lang="fa-IR"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شما ضرورت به این تست دارید. و باید </a:t>
            </a:r>
            <a:r>
              <a:rPr lang="fa" sz="1200" b="1" i="0" u="none" strike="noStrike" dirty="0">
                <a:highlight>
                  <a:srgbClr val="000000">
                    <a:alpha val="0"/>
                  </a:srgbClr>
                </a:highlight>
                <a:latin typeface="Dubai" panose="020B0503030403030204" pitchFamily="34" charset="-78"/>
                <a:cs typeface="Dubai" panose="020B0503030403030204" pitchFamily="34" charset="-78"/>
              </a:rPr>
              <a:t>هر دو سال یک بار تا سن ۷۴ </a:t>
            </a:r>
            <a:r>
              <a:rPr lang="fa-IR" sz="1200" b="1" i="0" u="none" strike="noStrike" dirty="0">
                <a:highlight>
                  <a:srgbClr val="000000">
                    <a:alpha val="0"/>
                  </a:srgbClr>
                </a:highlight>
                <a:latin typeface="Dubai" panose="020B0503030403030204" pitchFamily="34" charset="-78"/>
                <a:cs typeface="Dubai" panose="020B0503030403030204" pitchFamily="34" charset="-78"/>
              </a:rPr>
              <a:t>سالگی</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r>
              <a:rPr lang="fa-IR" sz="1200" b="0" i="0" u="none" strike="noStrike" dirty="0">
                <a:highlight>
                  <a:srgbClr val="000000">
                    <a:alpha val="0"/>
                  </a:srgbClr>
                </a:highlight>
                <a:latin typeface="Dubai" panose="020B0503030403030204" pitchFamily="34" charset="-78"/>
                <a:cs typeface="Dubai" panose="020B0503030403030204" pitchFamily="34" charset="-78"/>
              </a:rPr>
              <a:t>آ</a:t>
            </a:r>
            <a:r>
              <a:rPr lang="fa" sz="1200" b="0" i="0" u="none" strike="noStrike" dirty="0">
                <a:highlight>
                  <a:srgbClr val="000000">
                    <a:alpha val="0"/>
                  </a:srgbClr>
                </a:highlight>
                <a:latin typeface="Dubai" panose="020B0503030403030204" pitchFamily="34" charset="-78"/>
                <a:cs typeface="Dubai" panose="020B0503030403030204" pitchFamily="34" charset="-78"/>
              </a:rPr>
              <a:t>ن را انجام دهید.</a:t>
            </a:r>
          </a:p>
          <a:p>
            <a:endParaRPr lang="en-AU" b="1"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22</a:t>
            </a:fld>
            <a:endParaRPr lang="en-AU"/>
          </a:p>
        </p:txBody>
      </p:sp>
    </p:spTree>
    <p:extLst>
      <p:ext uri="{BB962C8B-B14F-4D97-AF65-F5344CB8AC3E}">
        <p14:creationId xmlns:p14="http://schemas.microsoft.com/office/powerpoint/2010/main" val="2046929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چگونه تست به دست من میرسد؟</a:t>
            </a:r>
            <a:endParaRPr lang="en-AU"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وقتی به سن ۵۰ سال عمر برسید هر دو سال یکبار تست به آدرس منزل شما روان میشود.</a:t>
            </a: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تست را دریافت نکردید، به دفتر </a:t>
            </a:r>
            <a:r>
              <a:rPr lang="fa" sz="1200" b="1" i="0" u="none" strike="noStrike" dirty="0">
                <a:highlight>
                  <a:srgbClr val="000000">
                    <a:alpha val="0"/>
                  </a:srgbClr>
                </a:highlight>
                <a:latin typeface="Dubai" panose="020B0503030403030204" pitchFamily="34" charset="-78"/>
                <a:cs typeface="Dubai" panose="020B0503030403030204" pitchFamily="34" charset="-78"/>
              </a:rPr>
              <a:t>برنامه ملی غربالگری سرطان روده  (National Bowel Cancer Screening Program) نمبر ۱۸۰۰۶۲۷۷۰۱</a:t>
            </a:r>
            <a:r>
              <a:rPr lang="fa" sz="1200" b="0" i="0" u="none" strike="noStrike" dirty="0">
                <a:highlight>
                  <a:srgbClr val="000000">
                    <a:alpha val="0"/>
                  </a:srgbClr>
                </a:highlight>
                <a:latin typeface="Dubai" panose="020B0503030403030204" pitchFamily="34" charset="-78"/>
                <a:cs typeface="Dubai" panose="020B0503030403030204" pitchFamily="34" charset="-78"/>
              </a:rPr>
              <a:t> تلفون کنید یا با داکتر یا نرس خود گپ بزنید.</a:t>
            </a:r>
          </a:p>
          <a:p>
            <a:pPr algn="r"/>
            <a:endParaRPr lang="en-AU"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از کجا بدانم که چکار باید بکنم؟</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وقتی تست به منزل شما رسید، دستورالعمل همراه است که نشان میدهد چه باید بکنید.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انجام تست در خانه آسان است. </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23</a:t>
            </a:fld>
            <a:endParaRPr lang="en-AU"/>
          </a:p>
        </p:txBody>
      </p:sp>
    </p:spTree>
    <p:extLst>
      <p:ext uri="{BB962C8B-B14F-4D97-AF65-F5344CB8AC3E}">
        <p14:creationId xmlns:p14="http://schemas.microsoft.com/office/powerpoint/2010/main" val="1090905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سرطان روده معمولاً کدام علامتی در مراحل اول ندارد.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باین دلیل مهم است که به محض اینکه متوجه تغییراتی از این </a:t>
            </a:r>
            <a:r>
              <a:rPr lang="fa" sz="1200" b="1" i="0" u="none" strike="noStrike" dirty="0">
                <a:highlight>
                  <a:srgbClr val="000000">
                    <a:alpha val="0"/>
                  </a:srgbClr>
                </a:highlight>
                <a:latin typeface="Dubai" panose="020B0503030403030204" pitchFamily="34" charset="-78"/>
                <a:cs typeface="Dubai" panose="020B0503030403030204" pitchFamily="34" charset="-78"/>
              </a:rPr>
              <a:t>قبیل</a:t>
            </a:r>
            <a:r>
              <a:rPr lang="fa" sz="1200" b="0" i="0" u="none" strike="noStrike" dirty="0">
                <a:highlight>
                  <a:srgbClr val="000000">
                    <a:alpha val="0"/>
                  </a:srgbClr>
                </a:highlight>
                <a:latin typeface="Dubai" panose="020B0503030403030204" pitchFamily="34" charset="-78"/>
                <a:cs typeface="Dubai" panose="020B0503030403030204" pitchFamily="34" charset="-78"/>
              </a:rPr>
              <a:t> شدید به داکتر یا نرس رجوع کنید:</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وجود خون در مدفوع </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مدفوع شما نسبت به معمول تغییر کرده، مثلاً سفت تر شده، شل تر شده یا شکل متفاوتی شده است. </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زیاد خسته میشوید و نمیدانید چرا </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وزن شما کم میشود و نمیدانید چرا</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معده درد دارید یا غده ای را حس میکنید</a:t>
            </a:r>
            <a:r>
              <a:rPr lang="en-US"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24</a:t>
            </a:fld>
            <a:endParaRPr lang="en-AU"/>
          </a:p>
        </p:txBody>
      </p:sp>
    </p:spTree>
    <p:extLst>
      <p:ext uri="{BB962C8B-B14F-4D97-AF65-F5344CB8AC3E}">
        <p14:creationId xmlns:p14="http://schemas.microsoft.com/office/powerpoint/2010/main" val="3365416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برای صحت روده ام کدام کار میتوانم بکنم؟</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میتوانید روده خود را سالم نگهدارید اگر:</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سیگ</a:t>
            </a:r>
            <a:r>
              <a:rPr lang="fa-IR" sz="1200" b="0" i="0" u="none" strike="noStrike" dirty="0">
                <a:highlight>
                  <a:srgbClr val="000000">
                    <a:alpha val="0"/>
                  </a:srgbClr>
                </a:highlight>
                <a:latin typeface="Dubai" panose="020B0503030403030204" pitchFamily="34" charset="-78"/>
                <a:cs typeface="Dubai" panose="020B0503030403030204" pitchFamily="34" charset="-78"/>
              </a:rPr>
              <a:t>رت</a:t>
            </a:r>
            <a:r>
              <a:rPr lang="fa" sz="1200" b="0" i="0" u="none" strike="noStrike" dirty="0">
                <a:highlight>
                  <a:srgbClr val="000000">
                    <a:alpha val="0"/>
                  </a:srgbClr>
                </a:highlight>
                <a:latin typeface="Dubai" panose="020B0503030403030204" pitchFamily="34" charset="-78"/>
                <a:cs typeface="Dubai" panose="020B0503030403030204" pitchFamily="34" charset="-78"/>
              </a:rPr>
              <a:t> نکشید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وزن تان را سالم نگهدارید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رژیم غدائی با الیاف بالا استفاده کنید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از الکل پرهیز کنید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مقدار زیادی آب بنوشید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مرتب ورزش کنید</a:t>
            </a:r>
          </a:p>
          <a:p>
            <a:pPr marL="170747" indent="-170747" algn="r" rtl="1">
              <a:buFont typeface="Arial" panose="020B0604020202020204" pitchFamily="34" charset="0"/>
              <a:buChar char="•"/>
            </a:pPr>
            <a:r>
              <a:rPr lang="ar-SA" sz="1200" dirty="0">
                <a:effectLst/>
                <a:latin typeface="Dubai" panose="020B0503030403030204" pitchFamily="34" charset="-78"/>
                <a:ea typeface="Arial Unicode MS" panose="020B0604020202020204" pitchFamily="34" charset="-128"/>
                <a:cs typeface="Dubai" panose="020B0503030403030204" pitchFamily="34" charset="-78"/>
              </a:rPr>
              <a:t>بعد از سن ۵۰ سال عمر بطور مرتب دو سال یکبار تست غربالگری بدهید.</a:t>
            </a: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25</a:t>
            </a:fld>
            <a:endParaRPr lang="en-AU"/>
          </a:p>
        </p:txBody>
      </p:sp>
    </p:spTree>
    <p:extLst>
      <p:ext uri="{BB962C8B-B14F-4D97-AF65-F5344CB8AC3E}">
        <p14:creationId xmlns:p14="http://schemas.microsoft.com/office/powerpoint/2010/main" val="706299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معاینات صحت جنسی چیست؟</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معاینات صحت جنسی یعنی ملاقا ت با داکتر یا نرس برای: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گپ در</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باره رابطه جنسی امن و بی خطر </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گپ در مورد حقوق شما وقتی با کدام نفری روابط دارید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گپ در مورد حقوق شما اگر میخواهید یا نمی خواهید حامله شوید</a:t>
            </a:r>
            <a:endParaRPr lang="en-AU" b="1"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گپ در مورد این که اگر نمی خواهید حامله شوید از کدام وسیله جلوگیری میتوانید استفاده کنید </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تست غربالگری گردنه رحم بگیرید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تست مرض های مقاربتی (STIs) بدهید </a:t>
            </a:r>
          </a:p>
          <a:p>
            <a:pPr algn="r"/>
            <a:endParaRPr lang="en-AU"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چه موقع به معاینات صحی جنسی ضرورت دارید؟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دلایل بسیاری برای معاینات صحت جنسی وجود دارد:</a:t>
            </a:r>
          </a:p>
          <a:p>
            <a:pPr marL="227663" indent="-227663"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شروع روابط جنسی جدید</a:t>
            </a:r>
          </a:p>
          <a:p>
            <a:pPr marL="227663" indent="-227663"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داشتن رابطه جنسی بدون محافظت روابط بدون محافظت، یا روایط جنسی نا امن یعنی رابطه جنسی بدون کاندوم یا وسیله دیگری برای جلوگیری </a:t>
            </a:r>
          </a:p>
          <a:p>
            <a:pPr marL="227663" indent="-227663"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 حین آمیزش کاندم پاره شده یا بیرون آمد</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فکر میکنید که ممکن است STI (مرض. عفونی آمیزشی) دارید</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همبستر شما با کدام نفر دیگر رابطه جنسی داشته است</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شما با بیش از یک نفر روابط جنسی داشته اید</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موقع مصرف مواد مخدر، یا خالکوبی و سوراخ کردن از سوزن شریکی استفاده میکنید</a:t>
            </a:r>
          </a:p>
          <a:p>
            <a:pPr algn="r"/>
            <a:r>
              <a:rPr lang="en-AU" dirty="0">
                <a:latin typeface="Dubai" panose="020B0503030403030204" pitchFamily="34" charset="-78"/>
                <a:cs typeface="Dubai" panose="020B0503030403030204" pitchFamily="34" charset="-78"/>
              </a:rPr>
              <a:t> </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روابط جنسی دارید باید </a:t>
            </a:r>
            <a:r>
              <a:rPr lang="fa" sz="1200" b="1" i="0" u="none" strike="noStrike" dirty="0">
                <a:highlight>
                  <a:srgbClr val="000000">
                    <a:alpha val="0"/>
                  </a:srgbClr>
                </a:highlight>
                <a:latin typeface="Dubai" panose="020B0503030403030204" pitchFamily="34" charset="-78"/>
                <a:cs typeface="Dubai" panose="020B0503030403030204" pitchFamily="34" charset="-78"/>
              </a:rPr>
              <a:t>مرتب</a:t>
            </a:r>
            <a:r>
              <a:rPr lang="fa" sz="1200" b="0" i="0" u="none" strike="noStrike" dirty="0">
                <a:highlight>
                  <a:srgbClr val="000000">
                    <a:alpha val="0"/>
                  </a:srgbClr>
                </a:highlight>
                <a:latin typeface="Dubai" panose="020B0503030403030204" pitchFamily="34" charset="-78"/>
                <a:cs typeface="Dubai" panose="020B0503030403030204" pitchFamily="34" charset="-78"/>
              </a:rPr>
              <a:t> معاینه صحت جنسی داشته باشید.</a:t>
            </a:r>
          </a:p>
          <a:p>
            <a:pPr marL="0" marR="0" lvl="0" indent="0" algn="r" defTabSz="914400" rtl="1" eaLnBrk="1" fontAlgn="auto" latinLnBrk="0" hangingPunct="1">
              <a:lnSpc>
                <a:spcPct val="100000"/>
              </a:lnSpc>
              <a:spcBef>
                <a:spcPct val="0"/>
              </a:spcBef>
              <a:spcAft>
                <a:spcPct val="0"/>
              </a:spcAft>
              <a:buClrTx/>
              <a:buSzTx/>
              <a:buFontTx/>
              <a:buNone/>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ممکن است از معاینات صحت جنسی احساس ناراحتی بکنید، ولی داکترها و نرس ها به شما کمک میکنند. </a:t>
            </a:r>
            <a:endParaRPr lang="en-AU" sz="1200" b="1" i="0" u="none" strike="noStrike" dirty="0">
              <a:highlight>
                <a:srgbClr val="000000">
                  <a:alpha val="0"/>
                </a:srgbClr>
              </a:highlight>
              <a:latin typeface="Dubai" panose="020B0503030403030204" pitchFamily="34" charset="-78"/>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endParaRPr lang="fa" sz="1200" b="1" i="0" u="none" strike="noStrike" dirty="0">
              <a:highlight>
                <a:srgbClr val="000000">
                  <a:alpha val="0"/>
                </a:srgbClr>
              </a:highlight>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27</a:t>
            </a:fld>
            <a:endParaRPr lang="en-AU"/>
          </a:p>
        </p:txBody>
      </p:sp>
    </p:spTree>
    <p:extLst>
      <p:ext uri="{BB962C8B-B14F-4D97-AF65-F5344CB8AC3E}">
        <p14:creationId xmlns:p14="http://schemas.microsoft.com/office/powerpoint/2010/main" val="1205745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en-US" sz="1200" b="1" i="0" u="none" strike="noStrike" dirty="0">
                <a:highlight>
                  <a:srgbClr val="000000">
                    <a:alpha val="0"/>
                  </a:srgbClr>
                </a:highlight>
                <a:latin typeface="Dubai" panose="020B0503030403030204" pitchFamily="34" charset="-78"/>
                <a:cs typeface="Dubai" panose="020B0503030403030204" pitchFamily="34" charset="-78"/>
              </a:rPr>
              <a:t> STI</a:t>
            </a:r>
            <a:r>
              <a:rPr lang="fa" sz="1200" b="1" i="0" u="none" strike="noStrike" dirty="0">
                <a:highlight>
                  <a:srgbClr val="000000">
                    <a:alpha val="0"/>
                  </a:srgbClr>
                </a:highlight>
                <a:latin typeface="Dubai" panose="020B0503030403030204" pitchFamily="34" charset="-78"/>
                <a:cs typeface="Dubai" panose="020B0503030403030204" pitchFamily="34" charset="-78"/>
              </a:rPr>
              <a:t>به عفونت در نتیجه آمیزش جنسی میگویند. </a:t>
            </a:r>
            <a:r>
              <a:rPr lang="fa" sz="1200" b="0" i="0" u="none" strike="noStrike" dirty="0">
                <a:highlight>
                  <a:srgbClr val="000000">
                    <a:alpha val="0"/>
                  </a:srgbClr>
                </a:highlight>
                <a:latin typeface="Dubai" panose="020B0503030403030204" pitchFamily="34" charset="-78"/>
                <a:cs typeface="Dubai" panose="020B0503030403030204" pitchFamily="34" charset="-78"/>
              </a:rPr>
              <a:t>STI</a:t>
            </a:r>
            <a:r>
              <a:rPr lang="fa" sz="1200" b="1"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یعنی مرض مقاربتی. </a:t>
            </a:r>
            <a:endParaRPr lang="en-US" sz="1200" b="0" i="0" u="none" strike="noStrike" dirty="0">
              <a:highlight>
                <a:srgbClr val="000000">
                  <a:alpha val="0"/>
                </a:srgbClr>
              </a:highlight>
              <a:latin typeface="Dubai" panose="020B0503030403030204" pitchFamily="34" charset="-78"/>
              <a:cs typeface="Dubai" panose="020B0503030403030204" pitchFamily="34" charset="-78"/>
            </a:endParaRP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مرض مقاربتی در سراسر دنیا رایج است. أنواع گوناگون مرض های مقاربتی وجود دارد مانند: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تب خال ناحیه تناسلی (</a:t>
            </a:r>
            <a:r>
              <a:rPr lang="en-US" sz="1200" b="0" i="0" u="none" strike="noStrike" dirty="0">
                <a:highlight>
                  <a:srgbClr val="000000">
                    <a:alpha val="0"/>
                  </a:srgbClr>
                </a:highlight>
                <a:latin typeface="Dubai" panose="020B0503030403030204" pitchFamily="34" charset="-78"/>
                <a:cs typeface="Dubai" panose="020B0503030403030204" pitchFamily="34" charset="-78"/>
              </a:rPr>
              <a:t>g</a:t>
            </a:r>
            <a:r>
              <a:rPr lang="fa" sz="1200" b="0" i="0" u="none" strike="noStrike" dirty="0">
                <a:highlight>
                  <a:srgbClr val="000000">
                    <a:alpha val="0"/>
                  </a:srgbClr>
                </a:highlight>
                <a:latin typeface="Dubai" panose="020B0503030403030204" pitchFamily="34" charset="-78"/>
                <a:cs typeface="Dubai" panose="020B0503030403030204" pitchFamily="34" charset="-78"/>
              </a:rPr>
              <a:t>enital </a:t>
            </a:r>
            <a:r>
              <a:rPr lang="en-US" sz="1200" b="0" i="0" u="none" strike="noStrike" dirty="0">
                <a:highlight>
                  <a:srgbClr val="000000">
                    <a:alpha val="0"/>
                  </a:srgbClr>
                </a:highlight>
                <a:latin typeface="Dubai" panose="020B0503030403030204" pitchFamily="34" charset="-78"/>
                <a:cs typeface="Dubai" panose="020B0503030403030204" pitchFamily="34" charset="-78"/>
              </a:rPr>
              <a:t>h</a:t>
            </a:r>
            <a:r>
              <a:rPr lang="fa" sz="1200" b="0" i="0" u="none" strike="noStrike" dirty="0">
                <a:highlight>
                  <a:srgbClr val="000000">
                    <a:alpha val="0"/>
                  </a:srgbClr>
                </a:highlight>
                <a:latin typeface="Dubai" panose="020B0503030403030204" pitchFamily="34" charset="-78"/>
                <a:cs typeface="Dubai" panose="020B0503030403030204" pitchFamily="34" charset="-78"/>
              </a:rPr>
              <a:t>erpes)</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کلامیدیا (chlamydia)</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سوزاک (</a:t>
            </a:r>
            <a:r>
              <a:rPr lang="en-US" sz="1200" b="0" i="0" u="none" strike="noStrike" dirty="0">
                <a:highlight>
                  <a:srgbClr val="000000">
                    <a:alpha val="0"/>
                  </a:srgbClr>
                </a:highlight>
                <a:latin typeface="Dubai" panose="020B0503030403030204" pitchFamily="34" charset="-78"/>
                <a:cs typeface="Dubai" panose="020B0503030403030204" pitchFamily="34" charset="-78"/>
              </a:rPr>
              <a:t>g</a:t>
            </a:r>
            <a:r>
              <a:rPr lang="fa" sz="1200" b="0" i="0" u="none" strike="noStrike" dirty="0">
                <a:highlight>
                  <a:srgbClr val="000000">
                    <a:alpha val="0"/>
                  </a:srgbClr>
                </a:highlight>
                <a:latin typeface="Dubai" panose="020B0503030403030204" pitchFamily="34" charset="-78"/>
                <a:cs typeface="Dubai" panose="020B0503030403030204" pitchFamily="34" charset="-78"/>
              </a:rPr>
              <a:t>onorrhoea)</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کوفت یا سفلیس (</a:t>
            </a:r>
            <a:r>
              <a:rPr lang="en-US" sz="1200" b="0" i="0" u="none" strike="noStrike" dirty="0">
                <a:highlight>
                  <a:srgbClr val="000000">
                    <a:alpha val="0"/>
                  </a:srgbClr>
                </a:highlight>
                <a:latin typeface="Dubai" panose="020B0503030403030204" pitchFamily="34" charset="-78"/>
                <a:cs typeface="Dubai" panose="020B0503030403030204" pitchFamily="34" charset="-78"/>
              </a:rPr>
              <a:t>s</a:t>
            </a:r>
            <a:r>
              <a:rPr lang="fa" sz="1200" b="0" i="0" u="none" strike="noStrike" dirty="0">
                <a:highlight>
                  <a:srgbClr val="000000">
                    <a:alpha val="0"/>
                  </a:srgbClr>
                </a:highlight>
                <a:latin typeface="Dubai" panose="020B0503030403030204" pitchFamily="34" charset="-78"/>
                <a:cs typeface="Dubai" panose="020B0503030403030204" pitchFamily="34" charset="-78"/>
              </a:rPr>
              <a:t>yph</a:t>
            </a:r>
            <a:r>
              <a:rPr lang="en-US" sz="1200" b="0" i="0" u="none" strike="noStrike" dirty="0" err="1">
                <a:highlight>
                  <a:srgbClr val="000000">
                    <a:alpha val="0"/>
                  </a:srgbClr>
                </a:highlight>
                <a:latin typeface="Dubai" panose="020B0503030403030204" pitchFamily="34" charset="-78"/>
                <a:cs typeface="Dubai" panose="020B0503030403030204" pitchFamily="34" charset="-78"/>
              </a:rPr>
              <a:t>i</a:t>
            </a:r>
            <a:r>
              <a:rPr lang="fa" sz="1200" b="0" i="0" u="none" strike="noStrike" dirty="0">
                <a:highlight>
                  <a:srgbClr val="000000">
                    <a:alpha val="0"/>
                  </a:srgbClr>
                </a:highlight>
                <a:latin typeface="Dubai" panose="020B0503030403030204" pitchFamily="34" charset="-78"/>
                <a:cs typeface="Dubai" panose="020B0503030403030204" pitchFamily="34" charset="-78"/>
              </a:rPr>
              <a:t>lis)</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هپاتیت B و C</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اچ آی وی (HIV) </a:t>
            </a:r>
          </a:p>
          <a:p>
            <a:pPr marL="170747" indent="-170747" algn="r">
              <a:buFont typeface="Arial" panose="020B0604020202020204" pitchFamily="34" charset="0"/>
              <a:buChar char="•"/>
            </a:pPr>
            <a:endParaRPr lang="en-AU"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من چگونه ممکن است STI بگیرم؟</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شما میتوانید STI بگیرید ا</a:t>
            </a:r>
            <a:r>
              <a:rPr lang="fa-IR" sz="1200" b="0" i="0" u="none" strike="noStrike" dirty="0">
                <a:highlight>
                  <a:srgbClr val="000000">
                    <a:alpha val="0"/>
                  </a:srgbClr>
                </a:highlight>
                <a:latin typeface="Dubai" panose="020B0503030403030204" pitchFamily="34" charset="-78"/>
                <a:cs typeface="Dubai" panose="020B0503030403030204" pitchFamily="34" charset="-78"/>
              </a:rPr>
              <a:t>گ</a:t>
            </a:r>
            <a:r>
              <a:rPr lang="fa" sz="1200" b="0" i="0" u="none" strike="noStrike" dirty="0">
                <a:highlight>
                  <a:srgbClr val="000000">
                    <a:alpha val="0"/>
                  </a:srgbClr>
                </a:highlight>
                <a:latin typeface="Dubai" panose="020B0503030403030204" pitchFamily="34" charset="-78"/>
                <a:cs typeface="Dubai" panose="020B0503030403030204" pitchFamily="34" charset="-78"/>
              </a:rPr>
              <a:t>ر:</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آمیزش بدون محافظت با مرد یا زنی داشته باشید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دهان خود را به آله تناسلی مرد یا زن بگذارید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همزمان به آله تناسلی، واژن و مقعد دست بزنید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ترشحات بدن کدام نفر دیگر را دست بزنید</a:t>
            </a:r>
          </a:p>
          <a:p>
            <a:pPr algn="r" defTabSz="910651">
              <a:defRPr/>
            </a:pPr>
            <a:endParaRPr lang="en-AU" dirty="0">
              <a:latin typeface="Dubai" panose="020B0503030403030204" pitchFamily="34" charset="-78"/>
              <a:cs typeface="Dubai" panose="020B0503030403030204" pitchFamily="34" charset="-78"/>
            </a:endParaRPr>
          </a:p>
          <a:p>
            <a:pPr lvl="0" algn="r" rtl="1"/>
            <a:r>
              <a:rPr lang="fa" sz="1200" b="1" i="0" u="none" strike="noStrike" dirty="0">
                <a:highlight>
                  <a:srgbClr val="000000">
                    <a:alpha val="0"/>
                  </a:srgbClr>
                </a:highlight>
                <a:latin typeface="Dubai" panose="020B0503030403030204" pitchFamily="34" charset="-78"/>
                <a:cs typeface="Dubai" panose="020B0503030403030204" pitchFamily="34" charset="-78"/>
              </a:rPr>
              <a:t>اگر مرض مقاربتی تداوی نشود ، ممکن است:</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ایجاد درد و سوزش کند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زنان داشتن أولاد را مشکل سازد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باعث تکلیف صحی شود که میتواند برای مدت طولانی ادامه یابد.</a:t>
            </a:r>
          </a:p>
          <a:p>
            <a:pPr algn="r"/>
            <a:endParaRPr lang="en-AU" dirty="0">
              <a:latin typeface="Dubai" panose="020B0503030403030204" pitchFamily="34" charset="-78"/>
              <a:cs typeface="Dubai" panose="020B0503030403030204" pitchFamily="34" charset="-78"/>
            </a:endParaRPr>
          </a:p>
          <a:p>
            <a:pPr algn="r" defTabSz="910651">
              <a:defRP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28</a:t>
            </a:fld>
            <a:endParaRPr lang="en-AU"/>
          </a:p>
        </p:txBody>
      </p:sp>
    </p:spTree>
    <p:extLst>
      <p:ext uri="{BB962C8B-B14F-4D97-AF65-F5344CB8AC3E}">
        <p14:creationId xmlns:p14="http://schemas.microsoft.com/office/powerpoint/2010/main" val="3737557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از ظاهر</a:t>
            </a:r>
            <a:r>
              <a:rPr lang="fa-IR" sz="1200" b="1" i="0" u="none" strike="noStrike" dirty="0">
                <a:highlight>
                  <a:srgbClr val="000000">
                    <a:alpha val="0"/>
                  </a:srgbClr>
                </a:highlight>
                <a:latin typeface="Dubai" panose="020B0503030403030204" pitchFamily="34" charset="-78"/>
                <a:cs typeface="Dubai" panose="020B0503030403030204" pitchFamily="34" charset="-78"/>
              </a:rPr>
              <a:t> </a:t>
            </a:r>
            <a:r>
              <a:rPr lang="fa" sz="1200" b="1" i="0" u="none" strike="noStrike" dirty="0">
                <a:highlight>
                  <a:srgbClr val="000000">
                    <a:alpha val="0"/>
                  </a:srgbClr>
                </a:highlight>
                <a:latin typeface="Dubai" panose="020B0503030403030204" pitchFamily="34" charset="-78"/>
                <a:cs typeface="Dubai" panose="020B0503030403030204" pitchFamily="34" charset="-78"/>
              </a:rPr>
              <a:t>افراد نمیتوانید بفهمید که آیا آنها STI دارند. حتی اگر</a:t>
            </a:r>
            <a:r>
              <a:rPr lang="fa-IR" sz="1200" b="1" i="0" u="none" strike="noStrike" dirty="0">
                <a:highlight>
                  <a:srgbClr val="000000">
                    <a:alpha val="0"/>
                  </a:srgbClr>
                </a:highlight>
                <a:latin typeface="Dubai" panose="020B0503030403030204" pitchFamily="34" charset="-78"/>
                <a:cs typeface="Dubai" panose="020B0503030403030204" pitchFamily="34" charset="-78"/>
              </a:rPr>
              <a:t> </a:t>
            </a:r>
            <a:r>
              <a:rPr lang="fa" sz="1200" b="1" i="0" u="none" strike="noStrike" dirty="0">
                <a:highlight>
                  <a:srgbClr val="000000">
                    <a:alpha val="0"/>
                  </a:srgbClr>
                </a:highlight>
                <a:latin typeface="Dubai" panose="020B0503030403030204" pitchFamily="34" charset="-78"/>
                <a:cs typeface="Dubai" panose="020B0503030403030204" pitchFamily="34" charset="-78"/>
              </a:rPr>
              <a:t>کدام نفری به نظر قوی و با صحت خوب میآید، میتواند STI داشته باشد و آنرا به نفر دیگری سرایت دهد.</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امکان دارد که فردی STI داشته باشد و نداند. </a:t>
            </a:r>
          </a:p>
          <a:p>
            <a:pPr algn="r"/>
            <a:endParaRPr lang="en-AU"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بعضی اوقات علائمی وجود دارد که میتوان فهمید شما یا فرد دیگری ممکن است STI داشته باشید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بعضی ازعلائم احتمالی عبارتند از:</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زخم، تاول، پوست ترک خورده، سوزش در</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آله تناسلی یا مقعد یا دهان </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ترشحات غیر عادی از آله تناسلی یا مقعد</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واژن و آله تناسلی زن سرخ، صدمه دیده، خارش دارد یا بوی بد میدهد </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وجود غده و برجستگی روی آله تناسلی یا مقعد</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خونریزی یا درد در هنگام امیزش جنسی </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درد هنگام ادرار</a:t>
            </a:r>
          </a:p>
          <a:p>
            <a:pPr algn="r"/>
            <a:endParaRPr lang="en-AU" dirty="0">
              <a:latin typeface="Dubai" panose="020B0503030403030204" pitchFamily="34" charset="-78"/>
              <a:cs typeface="Dubai" panose="020B0503030403030204" pitchFamily="34" charset="-78"/>
            </a:endParaRPr>
          </a:p>
          <a:p>
            <a:pPr marL="227663" indent="-227663" algn="r">
              <a:buFont typeface="+mj-lt"/>
              <a:buAutoNum type="arabicPeriod"/>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29</a:t>
            </a:fld>
            <a:endParaRPr lang="en-AU"/>
          </a:p>
        </p:txBody>
      </p:sp>
    </p:spTree>
    <p:extLst>
      <p:ext uri="{BB962C8B-B14F-4D97-AF65-F5344CB8AC3E}">
        <p14:creationId xmlns:p14="http://schemas.microsoft.com/office/powerpoint/2010/main" val="1329064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اگر فکر میکنید که عفونت دارید، ضرورت دار</a:t>
            </a:r>
            <a:r>
              <a:rPr lang="fa-IR" sz="1200" b="1" i="0" u="none" strike="noStrike" dirty="0">
                <a:highlight>
                  <a:srgbClr val="000000">
                    <a:alpha val="0"/>
                  </a:srgbClr>
                </a:highlight>
                <a:latin typeface="Dubai" panose="020B0503030403030204" pitchFamily="34" charset="-78"/>
                <a:cs typeface="Dubai" panose="020B0503030403030204" pitchFamily="34" charset="-78"/>
              </a:rPr>
              <a:t>ی</a:t>
            </a:r>
            <a:r>
              <a:rPr lang="fa" sz="1200" b="1" i="0" u="none" strike="noStrike" dirty="0">
                <a:highlight>
                  <a:srgbClr val="000000">
                    <a:alpha val="0"/>
                  </a:srgbClr>
                </a:highlight>
                <a:latin typeface="Dubai" panose="020B0503030403030204" pitchFamily="34" charset="-78"/>
                <a:cs typeface="Dubai" panose="020B0503030403030204" pitchFamily="34" charset="-78"/>
              </a:rPr>
              <a:t>د که تست بدهید. </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تست ها برای اچ آی وی، هپاتیت ها و STI ساده و بی خطر و رایگان است. </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نتیجه تست بگوید که عفونت دارید میتوانید بلافاصله تداوی را شروع کنید. این به شما کمک میکند که زودتر حالتان بهتر شود و سرایت عفونت شما به دیگران نیز متوقف گردد.</a:t>
            </a:r>
          </a:p>
          <a:p>
            <a:pPr algn="r"/>
            <a:endParaRPr lang="en-AU"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برای تست STI کجا باید بروم:*</a:t>
            </a:r>
            <a:endParaRPr lang="en-AU"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میتوانید تست STI را در این محل ها بدهید: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کلینیک طبی محلی</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مراکز محلی صحت جامعه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کلینیک صحت جنسی</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کلینیک برنامه ریزی خانواده </a:t>
            </a:r>
          </a:p>
          <a:p>
            <a:pPr algn="r"/>
            <a:endParaRPr lang="en-AU"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اگر شرم میخورم چکنم؟</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از داشتن STI شرم دارید بخاطر داشته باشید که داکتر یا نرس </a:t>
            </a:r>
          </a:p>
          <a:p>
            <a:pPr marL="171450" indent="-171450"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شما را قضاوت نمیکنند</a:t>
            </a:r>
          </a:p>
          <a:p>
            <a:pPr marL="171450" indent="-171450"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این تست را هر روز انجام میدهند و کار آنها مراقبت از شماست </a:t>
            </a:r>
          </a:p>
          <a:p>
            <a:pPr marL="171450" indent="-171450" algn="r" rtl="1">
              <a:buFont typeface="Arial" panose="020B0604020202020204" pitchFamily="34" charset="0"/>
              <a:buChar char="•"/>
            </a:pPr>
            <a:r>
              <a:rPr lang="fa" sz="1200" b="1" i="0" u="none" strike="noStrike" dirty="0">
                <a:highlight>
                  <a:srgbClr val="000000">
                    <a:alpha val="0"/>
                  </a:srgbClr>
                </a:highlight>
                <a:latin typeface="Dubai" panose="020B0503030403030204" pitchFamily="34" charset="-78"/>
                <a:cs typeface="Dubai" panose="020B0503030403030204" pitchFamily="34" charset="-78"/>
              </a:rPr>
              <a:t>معلومات در مورد شما را با هیچکس در میان نمی گذارند</a:t>
            </a:r>
            <a:r>
              <a:rPr lang="fa" sz="1200" b="0" i="0" u="none" strike="noStrike" dirty="0">
                <a:highlight>
                  <a:srgbClr val="000000">
                    <a:alpha val="0"/>
                  </a:srgbClr>
                </a:highlight>
                <a:latin typeface="Dubai" panose="020B0503030403030204" pitchFamily="34" charset="-78"/>
                <a:cs typeface="Dubai" panose="020B0503030403030204" pitchFamily="34" charset="-78"/>
              </a:rPr>
              <a:t>.</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نگران حریم خصوصی خود هستید، میتوانید به کلینیک متفاوتی که داکتر یا نرس معمول شما آنجا نیست بروید.</a:t>
            </a:r>
          </a:p>
          <a:p>
            <a:pPr lvl="0" algn="r"/>
            <a:endParaRPr lang="en-AU" dirty="0">
              <a:latin typeface="Dubai" panose="020B0503030403030204" pitchFamily="34" charset="-78"/>
              <a:cs typeface="Dubai" panose="020B0503030403030204" pitchFamily="34" charset="-78"/>
            </a:endParaRPr>
          </a:p>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کلامیدیا (chlamydia)</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زنان زیر سن ۳۰ سال عمر که روابط جنسی دارند باید </a:t>
            </a:r>
            <a:r>
              <a:rPr lang="fa" sz="1200" b="1" i="0" u="none" strike="noStrike" dirty="0">
                <a:highlight>
                  <a:srgbClr val="000000">
                    <a:alpha val="0"/>
                  </a:srgbClr>
                </a:highlight>
                <a:latin typeface="Dubai" panose="020B0503030403030204" pitchFamily="34" charset="-78"/>
                <a:cs typeface="Dubai" panose="020B0503030403030204" pitchFamily="34" charset="-78"/>
              </a:rPr>
              <a:t>هر سال</a:t>
            </a:r>
            <a:r>
              <a:rPr lang="fa" sz="1200" b="0" i="0" u="none" strike="noStrike" dirty="0">
                <a:highlight>
                  <a:srgbClr val="000000">
                    <a:alpha val="0"/>
                  </a:srgbClr>
                </a:highlight>
                <a:latin typeface="Dubai" panose="020B0503030403030204" pitchFamily="34" charset="-78"/>
                <a:cs typeface="Dubai" panose="020B0503030403030204" pitchFamily="34" charset="-78"/>
              </a:rPr>
              <a:t> آزمایش ادرار برای کلامیدیا بدهند</a:t>
            </a:r>
            <a:r>
              <a:rPr lang="en-US"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کلامیدیا ممکن است حامله شدن را برای آنها مشکل کند. اکثر زنان که کلامیدیا دارند هیچ علامتی نمی بینند، به این دلیل نمیدانند که مبتلا هستند. </a:t>
            </a:r>
          </a:p>
          <a:p>
            <a:pPr algn="r" defTabSz="910651">
              <a:defRPr/>
            </a:pPr>
            <a:endParaRPr lang="en-AU"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*یادداشت برای گرداننده جلسه: نشان دهید که معاینات صحت جنسی در کدام محل ها موجود است.</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30</a:t>
            </a:fld>
            <a:endParaRPr lang="en-AU"/>
          </a:p>
        </p:txBody>
      </p:sp>
    </p:spTree>
    <p:extLst>
      <p:ext uri="{BB962C8B-B14F-4D97-AF65-F5344CB8AC3E}">
        <p14:creationId xmlns:p14="http://schemas.microsoft.com/office/powerpoint/2010/main" val="7794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صحت من.</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ابزار آموزشی برای کمک به ادارات و مربیان در ارائه معلومات صحی به زنان مهاجر و پناهنده است. همچنین گفتگو با زنان در مورد صحت آنها را تشویق می کند. </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بسته آموزشی مجموعه ای گسترده از پریزنتیشن ها در مورد موضوعات مهم صحی، مانند زندگی صحتمند، صحت عاطفی، یائسگی یا صحت جنسی است.</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معلومات بیشتر و لست پریزنتیشن های موجود به زبان انگلیسی و سایر زبان‌ها به </a:t>
            </a:r>
            <a:r>
              <a:rPr lang="fa"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مراجعه کنید.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4313EF80-A1CA-4719-B040-1CAB90EC14ED}" type="slidenum">
              <a:rPr lang="en-AU" smtClean="0"/>
              <a:t>3</a:t>
            </a:fld>
            <a:endParaRPr lang="en-AU"/>
          </a:p>
        </p:txBody>
      </p:sp>
    </p:spTree>
    <p:extLst>
      <p:ext uri="{BB962C8B-B14F-4D97-AF65-F5344CB8AC3E}">
        <p14:creationId xmlns:p14="http://schemas.microsoft.com/office/powerpoint/2010/main" val="3911134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4 روش برای توقف ابتلا به STI</a:t>
            </a:r>
            <a:endParaRPr lang="en-AU" dirty="0">
              <a:latin typeface="Dubai" panose="020B0503030403030204" pitchFamily="34" charset="-78"/>
              <a:cs typeface="Dubai" panose="020B0503030403030204" pitchFamily="34" charset="-78"/>
            </a:endParaRPr>
          </a:p>
          <a:p>
            <a:pPr marL="228600" indent="-228600" algn="r" rtl="1">
              <a:buFont typeface="+mj-lt"/>
              <a:buAutoNum type="arabicPeriod"/>
            </a:pPr>
            <a:r>
              <a:rPr lang="fa" sz="1200" b="1" i="0" u="none" strike="noStrike" dirty="0">
                <a:highlight>
                  <a:srgbClr val="000000">
                    <a:alpha val="0"/>
                  </a:srgbClr>
                </a:highlight>
                <a:latin typeface="Dubai" panose="020B0503030403030204" pitchFamily="34" charset="-78"/>
                <a:cs typeface="Dubai" panose="020B0503030403030204" pitchFamily="34" charset="-78"/>
              </a:rPr>
              <a:t>آمیزش جنسی بی خطر</a:t>
            </a:r>
            <a:r>
              <a:rPr lang="fa" sz="1200" b="0" i="0" u="none" strike="noStrike" dirty="0">
                <a:highlight>
                  <a:srgbClr val="000000">
                    <a:alpha val="0"/>
                  </a:srgbClr>
                </a:highlight>
                <a:latin typeface="Dubai" panose="020B0503030403030204" pitchFamily="34" charset="-78"/>
                <a:cs typeface="Dubai" panose="020B0503030403030204" pitchFamily="34" charset="-78"/>
              </a:rPr>
              <a:t>-اجازه ندهید که مایعات بدن همبستر شما، خون، ترشحات واژن یا آب منی وارد بدن شما شود. در هنگام آمیزش جنسی از کاندم، کاندم زنانه و دنتال دم استفاده کنید حتی اگر در دوره عادت ماهوار هستید. </a:t>
            </a:r>
          </a:p>
          <a:p>
            <a:pPr marL="227663" marR="0" lvl="0" indent="-227663" algn="r" defTabSz="914400" rtl="1" eaLnBrk="1" fontAlgn="auto" latinLnBrk="0" hangingPunct="1">
              <a:lnSpc>
                <a:spcPct val="100000"/>
              </a:lnSpc>
              <a:spcBef>
                <a:spcPct val="0"/>
              </a:spcBef>
              <a:spcAft>
                <a:spcPct val="0"/>
              </a:spcAft>
              <a:buClrTx/>
              <a:buSzTx/>
              <a:buFont typeface="+mj-lt"/>
              <a:buAutoNum type="arabicPeriod"/>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آمیزش جنسی دارید، تست مرتب صحت جنسی داشته باشید</a:t>
            </a:r>
            <a:r>
              <a:rPr lang="fa" sz="1200" b="1" i="0" u="none" strike="noStrike" dirty="0">
                <a:highlight>
                  <a:srgbClr val="000000">
                    <a:alpha val="0"/>
                  </a:srgbClr>
                </a:highlight>
                <a:latin typeface="Dubai" panose="020B0503030403030204" pitchFamily="34" charset="-78"/>
                <a:cs typeface="Dubai" panose="020B0503030403030204" pitchFamily="34" charset="-78"/>
              </a:rPr>
              <a:t> </a:t>
            </a:r>
            <a:endParaRPr lang="en-AU" dirty="0">
              <a:latin typeface="Dubai" panose="020B0503030403030204" pitchFamily="34" charset="-78"/>
              <a:cs typeface="Dubai" panose="020B0503030403030204" pitchFamily="34" charset="-78"/>
            </a:endParaRPr>
          </a:p>
          <a:p>
            <a:pPr marL="227663" indent="-227663" algn="r" rtl="1">
              <a:buFont typeface="+mj-lt"/>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قبل از اینکه با فرد جدیدی روابط جنسی داشته باشید، معاینات صحت جنسی خود را انجام دهید و از همبستر خود نیز بخواهید که او هم تست بدهد</a:t>
            </a:r>
          </a:p>
          <a:p>
            <a:pPr marL="227663" marR="0" lvl="0" indent="-227663" algn="r" defTabSz="914400" rtl="1" eaLnBrk="1" fontAlgn="auto" latinLnBrk="0" hangingPunct="1">
              <a:lnSpc>
                <a:spcPct val="100000"/>
              </a:lnSpc>
              <a:spcBef>
                <a:spcPct val="0"/>
              </a:spcBef>
              <a:spcAft>
                <a:spcPct val="0"/>
              </a:spcAft>
              <a:buClrTx/>
              <a:buSzTx/>
              <a:buFont typeface="+mj-lt"/>
              <a:buAutoNum type="arabicPeriod"/>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وسایلی مانند سوزن، وسایل خالکوبی، تیغ و سایر چیزهائی که ممکن است به خون آغشته شده باشد را با هیچ کس مشترک استفاده نکنید. </a:t>
            </a:r>
          </a:p>
          <a:p>
            <a:pPr marL="227663" indent="-227663" algn="r">
              <a:buFont typeface="+mj-lt"/>
              <a:buAutoNum type="arabicPeriod"/>
            </a:pPr>
            <a:endParaRPr lang="en-AU" dirty="0">
              <a:latin typeface="Dubai" panose="020B0503030403030204" pitchFamily="34" charset="-78"/>
              <a:cs typeface="Dubai" panose="020B0503030403030204" pitchFamily="34" charset="-78"/>
            </a:endParaRPr>
          </a:p>
          <a:p>
            <a:pPr marL="0" indent="0">
              <a:buFont typeface="+mj-lt"/>
              <a:buNone/>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31</a:t>
            </a:fld>
            <a:endParaRPr lang="en-AU"/>
          </a:p>
        </p:txBody>
      </p:sp>
    </p:spTree>
    <p:extLst>
      <p:ext uri="{BB962C8B-B14F-4D97-AF65-F5344CB8AC3E}">
        <p14:creationId xmlns:p14="http://schemas.microsoft.com/office/powerpoint/2010/main" val="2260832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شما یا یکی از افراد خانواده شما به داکتر ضرورت دار</a:t>
            </a:r>
            <a:r>
              <a:rPr lang="fa-IR" sz="1200" b="0" i="0" u="none" strike="noStrike" dirty="0">
                <a:highlight>
                  <a:srgbClr val="000000">
                    <a:alpha val="0"/>
                  </a:srgbClr>
                </a:highlight>
                <a:latin typeface="Dubai" panose="020B0503030403030204" pitchFamily="34" charset="-78"/>
                <a:cs typeface="Dubai" panose="020B0503030403030204" pitchFamily="34" charset="-78"/>
              </a:rPr>
              <a:t>ی</a:t>
            </a:r>
            <a:r>
              <a:rPr lang="fa" sz="1200" b="0" i="0" u="none" strike="noStrike" dirty="0">
                <a:highlight>
                  <a:srgbClr val="000000">
                    <a:alpha val="0"/>
                  </a:srgbClr>
                </a:highlight>
                <a:latin typeface="Dubai" panose="020B0503030403030204" pitchFamily="34" charset="-78"/>
                <a:cs typeface="Dubai" panose="020B0503030403030204" pitchFamily="34" charset="-78"/>
              </a:rPr>
              <a:t>د قرار ملاقات بگیرید زیرا ممکن است چند روز طول بکشد تا به شما وقت دیدار بدهند. </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 موارد عاجل به نمبر ۰۰۰ تلفون کنید</a:t>
            </a:r>
            <a:r>
              <a:rPr lang="en-US"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p>
          <a:p>
            <a:pPr algn="r" defTabSz="910651">
              <a:defRPr/>
            </a:pPr>
            <a:endParaRPr lang="en-AU"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چگونه میتوانم قرار ملاقات بگیرم؟</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به روش های زیر</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میتوانید وقت ملاقات با داکتر بگیرید: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به مرکز صحت تلفون کنید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شخصاً به مرکز صحت مراجعه کنید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مرکز وب سایت دارد از طریق اینترنت وقت بگیرید.</a:t>
            </a:r>
          </a:p>
          <a:p>
            <a:pPr algn="r" defTabSz="910651">
              <a:defRPr/>
            </a:pPr>
            <a:endParaRPr lang="en-AU" dirty="0">
              <a:latin typeface="Dubai" panose="020B0503030403030204" pitchFamily="34" charset="-78"/>
              <a:cs typeface="Dubai" panose="020B0503030403030204" pitchFamily="34" charset="-78"/>
            </a:endParaRPr>
          </a:p>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هنگامی گرفتن وقت میتوانید :</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درخواست داکتر زن بکنید</a:t>
            </a:r>
          </a:p>
          <a:p>
            <a:pPr marL="170747" marR="0" lvl="0" indent="-170747" algn="r" defTabSz="910651"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درخواست ترجمان بکنید- میتوانید ترجمان تلفنی، ترجمان زن، یا ترجمانی از سایر ایا لت ها درخواست کنید. نمبرخدمات ترجمان تلفنی ۱۳۱۴۵۰ است (TIS)</a:t>
            </a:r>
          </a:p>
          <a:p>
            <a:pPr marL="170747" marR="0" lvl="0" indent="-170747" algn="r" defTabSz="910651"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به توجه عاجل برای مسئله جدی طبی ضرورت دارید درخواست وقت عاجل بدهید</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پرسان کنید که در وقت ملاقات چقدر باید پیسه بدهید</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درخواست وقت ملاقات بلند یا کوتاه بدهید:</a:t>
            </a:r>
          </a:p>
          <a:p>
            <a:pPr marL="468000" lvl="1" indent="-171450" algn="r" defTabSz="910651" rtl="1">
              <a:buFont typeface="Calibri" panose="020F050202020403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به نسخه جدید ضرورت دارید وقت کوتاه بگیرید </a:t>
            </a:r>
          </a:p>
          <a:p>
            <a:pPr marL="468000" lvl="1" indent="-171450" algn="r" defTabSz="910651" rtl="1">
              <a:buFont typeface="Calibri" panose="020F050202020403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چند موضوع برای گپ با داکتر دارید وقت بلند بگیرید. </a:t>
            </a:r>
          </a:p>
          <a:p>
            <a:pPr marL="170747" indent="-170747" algn="r" defTabSz="910651">
              <a:buFont typeface="Arial" panose="020B0604020202020204" pitchFamily="34" charset="0"/>
              <a:buChar char="•"/>
              <a:defRPr/>
            </a:pPr>
            <a:endParaRPr lang="en-AU" dirty="0">
              <a:latin typeface="Dubai" panose="020B0503030403030204" pitchFamily="34" charset="-78"/>
              <a:cs typeface="Dubai" panose="020B0503030403030204" pitchFamily="34" charset="-78"/>
            </a:endParaRP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ممکن است برای هر فرد از خانواده که به داکتر ضرورت دارد مجبور باشید وقت جداگانه بگیرید. </a:t>
            </a:r>
            <a:endParaRPr lang="en-AU" sz="1200" b="0" i="0" u="none" strike="noStrike" dirty="0">
              <a:highlight>
                <a:srgbClr val="000000">
                  <a:alpha val="0"/>
                </a:srgbClr>
              </a:highlight>
              <a:latin typeface="Dubai" panose="020B0503030403030204" pitchFamily="34" charset="-78"/>
              <a:cs typeface="Dubai" panose="020B0503030403030204" pitchFamily="34" charset="-78"/>
            </a:endParaRPr>
          </a:p>
          <a:p>
            <a:pPr algn="r" defTabSz="910651" rtl="1">
              <a:defRPr/>
            </a:pP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33</a:t>
            </a:fld>
            <a:endParaRPr lang="en-AU"/>
          </a:p>
        </p:txBody>
      </p:sp>
    </p:spTree>
    <p:extLst>
      <p:ext uri="{BB962C8B-B14F-4D97-AF65-F5344CB8AC3E}">
        <p14:creationId xmlns:p14="http://schemas.microsoft.com/office/powerpoint/2010/main" val="2633769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اگر من از رفتن به داکتر راحت نباشم چه؟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کارهائی وجود دارد که میتوانید برای راحتی و اطمینان بیشتر هنگام مراجعه به داکتر انجام دهید.</a:t>
            </a:r>
          </a:p>
          <a:p>
            <a:pPr marL="170747" indent="-170747" algn="r" rtl="1">
              <a:buFont typeface="Arial" panose="020B0604020202020204" pitchFamily="34" charset="0"/>
              <a:buChar char="•"/>
            </a:pPr>
            <a:r>
              <a:rPr lang="fa" sz="1200" b="1" i="0" u="none" strike="noStrike" dirty="0">
                <a:highlight>
                  <a:srgbClr val="000000">
                    <a:alpha val="0"/>
                  </a:srgbClr>
                </a:highlight>
                <a:latin typeface="Dubai" panose="020B0503030403030204" pitchFamily="34" charset="-78"/>
                <a:cs typeface="Dubai" panose="020B0503030403030204" pitchFamily="34" charset="-78"/>
              </a:rPr>
              <a:t>میتوانید تقاضا کنید که </a:t>
            </a:r>
            <a:r>
              <a:rPr lang="fa" sz="1200" b="0" i="0" u="none" strike="noStrike" dirty="0">
                <a:highlight>
                  <a:srgbClr val="000000">
                    <a:alpha val="0"/>
                  </a:srgbClr>
                </a:highlight>
                <a:latin typeface="Dubai" panose="020B0503030403030204" pitchFamily="34" charset="-78"/>
                <a:cs typeface="Dubai" panose="020B0503030403030204" pitchFamily="34" charset="-78"/>
              </a:rPr>
              <a:t>داکتر</a:t>
            </a:r>
            <a:r>
              <a:rPr lang="fa" sz="1200" b="1" i="0" u="none" strike="noStrike" dirty="0">
                <a:highlight>
                  <a:srgbClr val="000000">
                    <a:alpha val="0"/>
                  </a:srgbClr>
                </a:highlight>
                <a:latin typeface="Dubai" panose="020B0503030403030204" pitchFamily="34" charset="-78"/>
                <a:cs typeface="Dubai" panose="020B0503030403030204" pitchFamily="34" charset="-78"/>
              </a:rPr>
              <a:t> یا نرس </a:t>
            </a:r>
            <a:r>
              <a:rPr lang="fa" sz="1200" b="0" i="0" u="none" strike="noStrike" dirty="0">
                <a:highlight>
                  <a:srgbClr val="000000">
                    <a:alpha val="0"/>
                  </a:srgbClr>
                </a:highlight>
                <a:latin typeface="Dubai" panose="020B0503030403030204" pitchFamily="34" charset="-78"/>
                <a:cs typeface="Dubai" panose="020B0503030403030204" pitchFamily="34" charset="-78"/>
              </a:rPr>
              <a:t>زن</a:t>
            </a:r>
            <a:r>
              <a:rPr lang="fa" sz="1200" b="1" i="0" u="none" strike="noStrike" dirty="0">
                <a:highlight>
                  <a:srgbClr val="000000">
                    <a:alpha val="0"/>
                  </a:srgbClr>
                </a:highlight>
                <a:latin typeface="Dubai" panose="020B0503030403030204" pitchFamily="34" charset="-78"/>
                <a:cs typeface="Dubai" panose="020B0503030403030204" pitchFamily="34" charset="-78"/>
              </a:rPr>
              <a:t> را ببینید</a:t>
            </a:r>
          </a:p>
          <a:p>
            <a:pPr marL="170747" marR="0" lvl="0" indent="-170747"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SA" sz="1200" dirty="0">
                <a:effectLst/>
                <a:latin typeface="Dubai" panose="020B0503030403030204" pitchFamily="34" charset="-78"/>
                <a:ea typeface="Arial Unicode MS" panose="020B0604020202020204" pitchFamily="34" charset="-128"/>
                <a:cs typeface="Dubai" panose="020B0503030403030204" pitchFamily="34" charset="-78"/>
              </a:rPr>
              <a:t>از خدمات </a:t>
            </a:r>
            <a:r>
              <a:rPr lang="ar-SA" sz="1200" b="1" dirty="0">
                <a:effectLst/>
                <a:latin typeface="Dubai" panose="020B0503030403030204" pitchFamily="34" charset="-78"/>
                <a:ea typeface="Arial Unicode MS" panose="020B0604020202020204" pitchFamily="34" charset="-128"/>
                <a:cs typeface="Dubai" panose="020B0503030403030204" pitchFamily="34" charset="-78"/>
              </a:rPr>
              <a:t>ترجمانی میتوانید استفاده کنید </a:t>
            </a:r>
            <a:r>
              <a:rPr lang="ar-SA" sz="1200" dirty="0">
                <a:effectLst/>
                <a:latin typeface="Dubai" panose="020B0503030403030204" pitchFamily="34" charset="-78"/>
                <a:ea typeface="Arial Unicode MS" panose="020B0604020202020204" pitchFamily="34" charset="-128"/>
                <a:cs typeface="Dubai" panose="020B0503030403030204" pitchFamily="34" charset="-78"/>
              </a:rPr>
              <a:t>– ترجمان ها نمیتوانند با دیگران در باره آنچه شما در ملاقات گفته اید گپ بزند.</a:t>
            </a:r>
            <a:endParaRPr lang="en-PH" sz="1200" dirty="0">
              <a:effectLst/>
              <a:latin typeface="Dubai" panose="020B0503030403030204" pitchFamily="34" charset="-78"/>
              <a:ea typeface="Arial Unicode MS" panose="020B0604020202020204" pitchFamily="34" charset="-128"/>
              <a:cs typeface="Dubai" panose="020B0503030403030204" pitchFamily="34" charset="-78"/>
            </a:endParaRPr>
          </a:p>
          <a:p>
            <a:pPr marL="170747" marR="0" lvl="0" indent="-170747"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میتوانید </a:t>
            </a:r>
            <a:r>
              <a:rPr lang="fa" sz="1200" b="1" i="0" u="none" strike="noStrike" dirty="0">
                <a:highlight>
                  <a:srgbClr val="000000">
                    <a:alpha val="0"/>
                  </a:srgbClr>
                </a:highlight>
                <a:latin typeface="Dubai" panose="020B0503030403030204" pitchFamily="34" charset="-78"/>
                <a:cs typeface="Dubai" panose="020B0503030403030204" pitchFamily="34" charset="-78"/>
              </a:rPr>
              <a:t>یک دوست یا عضو خانواده</a:t>
            </a:r>
            <a:r>
              <a:rPr lang="fa" sz="1200" b="0" i="0" u="none" strike="noStrike" dirty="0">
                <a:highlight>
                  <a:srgbClr val="000000">
                    <a:alpha val="0"/>
                  </a:srgbClr>
                </a:highlight>
                <a:latin typeface="Dubai" panose="020B0503030403030204" pitchFamily="34" charset="-78"/>
                <a:cs typeface="Dubai" panose="020B0503030403030204" pitchFamily="34" charset="-78"/>
              </a:rPr>
              <a:t> یا کارمند مدد کار را همراه خود ببرید، ولی آنها نباید کار ترجمانی برایتان بکنند</a:t>
            </a:r>
          </a:p>
          <a:p>
            <a:pPr marL="170747" indent="-170747" algn="r" rtl="1">
              <a:buFont typeface="Arial" panose="020B0604020202020204" pitchFamily="34" charset="0"/>
              <a:buChar char="•"/>
            </a:pPr>
            <a:r>
              <a:rPr lang="ar-SA" sz="1200" dirty="0">
                <a:effectLst/>
                <a:latin typeface="Dubai" panose="020B0503030403030204" pitchFamily="34" charset="-78"/>
                <a:ea typeface="Arial Unicode MS" panose="020B0604020202020204" pitchFamily="34" charset="-128"/>
                <a:cs typeface="Dubai" panose="020B0503030403030204" pitchFamily="34" charset="-78"/>
              </a:rPr>
              <a:t>میتوانید قبل از رفتن </a:t>
            </a:r>
            <a:r>
              <a:rPr lang="ar-SA" sz="1200" b="1" dirty="0">
                <a:effectLst/>
                <a:latin typeface="Dubai" panose="020B0503030403030204" pitchFamily="34" charset="-78"/>
                <a:ea typeface="Arial Unicode MS" panose="020B0604020202020204" pitchFamily="34" charset="-128"/>
                <a:cs typeface="Dubai" panose="020B0503030403030204" pitchFamily="34" charset="-78"/>
              </a:rPr>
              <a:t>خود را برای ملاقات آماده کنید</a:t>
            </a:r>
            <a:r>
              <a:rPr lang="ar-SA" sz="1200" dirty="0">
                <a:effectLst/>
                <a:latin typeface="Dubai" panose="020B0503030403030204" pitchFamily="34" charset="-78"/>
                <a:ea typeface="Arial Unicode MS" panose="020B0604020202020204" pitchFamily="34" charset="-128"/>
                <a:cs typeface="Dubai" panose="020B0503030403030204" pitchFamily="34" charset="-78"/>
              </a:rPr>
              <a:t>.</a:t>
            </a:r>
            <a:endParaRPr lang="en-PH" sz="1200" dirty="0">
              <a:effectLst/>
              <a:latin typeface="Dubai" panose="020B0503030403030204" pitchFamily="34" charset="-78"/>
              <a:ea typeface="Arial Unicode MS" panose="020B0604020202020204" pitchFamily="34" charset="-128"/>
              <a:cs typeface="Dubai" panose="020B0503030403030204" pitchFamily="34" charset="-78"/>
            </a:endParaRPr>
          </a:p>
          <a:p>
            <a:pPr marL="170747" indent="-170747" algn="r" rtl="1">
              <a:buFont typeface="Arial" panose="020B0604020202020204" pitchFamily="34" charset="0"/>
              <a:buChar char="•"/>
            </a:pPr>
            <a:endParaRPr lang="en-AU"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لسان انگلیسی زبان اول شما نیست، کلینیک میتواند با تلفن نمبر به ۱۳۱۴۵۰</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خدمات ترجمانی ملی (TIS) درخواست ترجمان به لسان شما را بدهد </a:t>
            </a:r>
            <a:r>
              <a:rPr lang="fa-IR" sz="1200" dirty="0">
                <a:effectLst/>
                <a:latin typeface="Dubai" panose="020B0503030403030204" pitchFamily="34" charset="-78"/>
                <a:ea typeface="Arial Unicode MS" panose="020B0604020202020204" pitchFamily="34" charset="-128"/>
                <a:cs typeface="Dubai" panose="020B0503030403030204" pitchFamily="34" charset="-78"/>
              </a:rPr>
              <a:t>۱۳۱۴۵۰</a:t>
            </a:r>
            <a:endParaRPr lang="en-AU" sz="1200" dirty="0">
              <a:effectLst/>
              <a:latin typeface="Dubai" panose="020B0503030403030204" pitchFamily="34" charset="-78"/>
              <a:ea typeface="Arial Unicode MS" panose="020B0604020202020204" pitchFamily="34" charset="-128"/>
              <a:cs typeface="Dubai" panose="020B0503030403030204" pitchFamily="34" charset="-78"/>
            </a:endParaRPr>
          </a:p>
          <a:p>
            <a:pPr algn="r" rtl="1"/>
            <a:endParaRPr lang="fa" sz="1200" b="0" i="0" u="none" strike="noStrike" dirty="0">
              <a:highlight>
                <a:srgbClr val="000000">
                  <a:alpha val="0"/>
                </a:srgbClr>
              </a:highlight>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34</a:t>
            </a:fld>
            <a:endParaRPr lang="en-AU"/>
          </a:p>
        </p:txBody>
      </p:sp>
    </p:spTree>
    <p:extLst>
      <p:ext uri="{BB962C8B-B14F-4D97-AF65-F5344CB8AC3E}">
        <p14:creationId xmlns:p14="http://schemas.microsoft.com/office/powerpoint/2010/main" val="1703717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چگونه میتوانم برای قرار ملاقات آماده شوم؟</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برای آماده شدن برای ملاقا ت با داکتر، مطالب زیر را نوشته کنید: </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لیست چیزهائی که میخواهید در باره اش گپ بزنید</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همه علائم تکلیف مرض که دارید، چه موقع شروع شد، چقدر ادامه دارد، هرچند مدت اتفاق میافتد.</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همه گولی ها (د</a:t>
            </a:r>
            <a:r>
              <a:rPr lang="fa-IR" sz="1200" b="0" i="0" u="none" strike="noStrike" dirty="0">
                <a:highlight>
                  <a:srgbClr val="000000">
                    <a:alpha val="0"/>
                  </a:srgbClr>
                </a:highlight>
                <a:latin typeface="Dubai" panose="020B0503030403030204" pitchFamily="34" charset="-78"/>
                <a:cs typeface="Dubai" panose="020B0503030403030204" pitchFamily="34" charset="-78"/>
              </a:rPr>
              <a:t>و</a:t>
            </a:r>
            <a:r>
              <a:rPr lang="fa" sz="1200" b="0" i="0" u="none" strike="noStrike" dirty="0">
                <a:highlight>
                  <a:srgbClr val="000000">
                    <a:alpha val="0"/>
                  </a:srgbClr>
                </a:highlight>
                <a:latin typeface="Dubai" panose="020B0503030403030204" pitchFamily="34" charset="-78"/>
                <a:cs typeface="Dubai" panose="020B0503030403030204" pitchFamily="34" charset="-78"/>
              </a:rPr>
              <a:t>اها)، ویتامین ها و تداوی گیاهی که مصرف میکنید</a:t>
            </a:r>
            <a:endParaRPr lang="en-AU" strike="sngStrike" dirty="0">
              <a:latin typeface="Dubai" panose="020B0503030403030204" pitchFamily="34" charset="-78"/>
              <a:cs typeface="Dubai" panose="020B0503030403030204" pitchFamily="34" charset="-78"/>
            </a:endParaRP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هر نوع گولی که نمیتوانید استفاده کنید بعنوان مثال آسپرین، ینی سیلین </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هر نوع تکلیف ومرض جدی که شما یا افراد خانواده داشته اید.</a:t>
            </a:r>
          </a:p>
          <a:p>
            <a:pPr algn="r"/>
            <a:endParaRPr lang="en-AU"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بخاطر داشت باشید که چیزهای زیر</a:t>
            </a:r>
            <a:r>
              <a:rPr lang="fa-IR" sz="1200" b="1" i="0" u="none" strike="noStrike" dirty="0">
                <a:highlight>
                  <a:srgbClr val="000000">
                    <a:alpha val="0"/>
                  </a:srgbClr>
                </a:highlight>
                <a:latin typeface="Dubai" panose="020B0503030403030204" pitchFamily="34" charset="-78"/>
                <a:cs typeface="Dubai" panose="020B0503030403030204" pitchFamily="34" charset="-78"/>
              </a:rPr>
              <a:t> </a:t>
            </a:r>
            <a:r>
              <a:rPr lang="fa" sz="1200" b="1" i="0" u="none" strike="noStrike" dirty="0">
                <a:highlight>
                  <a:srgbClr val="000000">
                    <a:alpha val="0"/>
                  </a:srgbClr>
                </a:highlight>
                <a:latin typeface="Dubai" panose="020B0503030403030204" pitchFamily="34" charset="-78"/>
                <a:cs typeface="Dubai" panose="020B0503030403030204" pitchFamily="34" charset="-78"/>
              </a:rPr>
              <a:t>را همراه خود ببرید:</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کارت مدیکر و کارت صحی / تخفیف اگر دارید (Healthcare/Concession card)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یک کاپی یا راپور آخرین تست هایتان</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یادداشت خود را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نفری که شما را حمایت کند اگر به او نیاز دارید</a:t>
            </a:r>
            <a:r>
              <a:rPr lang="en-US" sz="1200" b="0" i="0" u="none" strike="noStrike" dirty="0">
                <a:highlight>
                  <a:srgbClr val="000000">
                    <a:alpha val="0"/>
                  </a:srgbClr>
                </a:highlight>
                <a:latin typeface="Dubai" panose="020B0503030403030204" pitchFamily="34" charset="-78"/>
                <a:cs typeface="Dubai" panose="020B0503030403030204" pitchFamily="34" charset="-78"/>
              </a:rPr>
              <a:t>.</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35</a:t>
            </a:fld>
            <a:endParaRPr lang="en-AU"/>
          </a:p>
        </p:txBody>
      </p:sp>
    </p:spTree>
    <p:extLst>
      <p:ext uri="{BB962C8B-B14F-4D97-AF65-F5344CB8AC3E}">
        <p14:creationId xmlns:p14="http://schemas.microsoft.com/office/powerpoint/2010/main" val="2563454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درباره چه چیزهائی میتوانم با داکتر یا نرس گپ بزنم؟</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مهم ترین نکته وقتی با داکتر یا نرس گپ میزنید این است که </a:t>
            </a:r>
            <a:r>
              <a:rPr lang="fa" sz="1200" b="1" i="0" u="none" strike="noStrike" dirty="0">
                <a:highlight>
                  <a:srgbClr val="000000">
                    <a:alpha val="0"/>
                  </a:srgbClr>
                </a:highlight>
                <a:latin typeface="Dubai" panose="020B0503030403030204" pitchFamily="34" charset="-78"/>
                <a:cs typeface="Dubai" panose="020B0503030403030204" pitchFamily="34" charset="-78"/>
              </a:rPr>
              <a:t>ه</a:t>
            </a:r>
            <a:r>
              <a:rPr lang="fa-IR" sz="1200" b="1" i="0" u="none" strike="noStrike" dirty="0">
                <a:highlight>
                  <a:srgbClr val="000000">
                    <a:alpha val="0"/>
                  </a:srgbClr>
                </a:highlight>
                <a:latin typeface="Dubai" panose="020B0503030403030204" pitchFamily="34" charset="-78"/>
                <a:cs typeface="Dubai" panose="020B0503030403030204" pitchFamily="34" charset="-78"/>
              </a:rPr>
              <a:t>م</a:t>
            </a:r>
            <a:r>
              <a:rPr lang="fa" sz="1200" b="1" i="0" u="none" strike="noStrike" dirty="0">
                <a:highlight>
                  <a:srgbClr val="000000">
                    <a:alpha val="0"/>
                  </a:srgbClr>
                </a:highlight>
                <a:latin typeface="Dubai" panose="020B0503030403030204" pitchFamily="34" charset="-78"/>
                <a:cs typeface="Dubai" panose="020B0503030403030204" pitchFamily="34" charset="-78"/>
              </a:rPr>
              <a:t>یشه حقیقت را بگوئید</a:t>
            </a:r>
            <a:r>
              <a:rPr lang="fa" sz="1200" b="0" i="0" u="none" strike="noStrike" dirty="0">
                <a:highlight>
                  <a:srgbClr val="000000">
                    <a:alpha val="0"/>
                  </a:srgbClr>
                </a:highlight>
                <a:latin typeface="Dubai" panose="020B0503030403030204" pitchFamily="34" charset="-78"/>
                <a:cs typeface="Dubai" panose="020B0503030403030204" pitchFamily="34" charset="-78"/>
              </a:rPr>
              <a:t>.</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صحت شما، تشویش های شما و وضعیت شما مهم است، در این موارد صحبت کنید. داکترها و نرس ها هرگز شما </a:t>
            </a:r>
            <a:r>
              <a:rPr lang="fa" sz="1200" b="1" i="0" u="none" strike="noStrike" dirty="0">
                <a:highlight>
                  <a:srgbClr val="000000">
                    <a:alpha val="0"/>
                  </a:srgbClr>
                </a:highlight>
                <a:latin typeface="Dubai" panose="020B0503030403030204" pitchFamily="34" charset="-78"/>
                <a:cs typeface="Dubai" panose="020B0503030403030204" pitchFamily="34" charset="-78"/>
              </a:rPr>
              <a:t>را قضاوت یا انتقاد نخواهند کرد</a:t>
            </a:r>
          </a:p>
          <a:p>
            <a:pPr marL="0" marR="0" lvl="0" indent="0" algn="r" defTabSz="910651" rtl="1" eaLnBrk="1" fontAlgn="auto" latinLnBrk="0" hangingPunct="1">
              <a:lnSpc>
                <a:spcPct val="100000"/>
              </a:lnSpc>
              <a:spcBef>
                <a:spcPts val="0"/>
              </a:spcBef>
              <a:spcAft>
                <a:spcPts val="0"/>
              </a:spcAft>
              <a:buClrTx/>
              <a:buSzTx/>
              <a:buFontTx/>
              <a:buNone/>
              <a:tabLst/>
              <a:defRPr/>
            </a:pPr>
            <a:r>
              <a:rPr lang="ar-SA" sz="1200" dirty="0">
                <a:effectLst/>
                <a:latin typeface="Dubai" panose="020B0503030403030204" pitchFamily="34" charset="-78"/>
                <a:ea typeface="Arial Unicode MS" panose="020B0604020202020204" pitchFamily="34" charset="-128"/>
                <a:cs typeface="Dubai" panose="020B0503030403030204" pitchFamily="34" charset="-78"/>
              </a:rPr>
              <a:t>فکر نکنید که بعضی چیز ها طبیعی است یا زیاد مهم نیستند و نیازی به ذکرآنها نیست </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آنچه شما به آنها میگوئید محرمانه است، بنابراین از گفتن آنها ترس نخورید.  </a:t>
            </a:r>
          </a:p>
          <a:p>
            <a:pPr algn="r"/>
            <a:r>
              <a:rPr lang="en-AU" dirty="0">
                <a:latin typeface="Dubai" panose="020B0503030403030204" pitchFamily="34" charset="-78"/>
                <a:cs typeface="Dubai" panose="020B0503030403030204" pitchFamily="34" charset="-78"/>
              </a:rPr>
              <a:t> </a:t>
            </a: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برای اینکه داکتر یا نرس به شما کمک کند شما باید بدانید که:</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 گذشته چه موقع تکلیف مریضی داشتید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کدام گولی و د</a:t>
            </a:r>
            <a:r>
              <a:rPr lang="fa-IR" sz="1200" b="0" i="0" u="none" strike="noStrike" dirty="0">
                <a:highlight>
                  <a:srgbClr val="000000">
                    <a:alpha val="0"/>
                  </a:srgbClr>
                </a:highlight>
                <a:latin typeface="Dubai" panose="020B0503030403030204" pitchFamily="34" charset="-78"/>
                <a:cs typeface="Dubai" panose="020B0503030403030204" pitchFamily="34" charset="-78"/>
              </a:rPr>
              <a:t>وا</a:t>
            </a:r>
            <a:r>
              <a:rPr lang="fa" sz="1200" b="0" i="0" u="none" strike="noStrike" dirty="0">
                <a:highlight>
                  <a:srgbClr val="000000">
                    <a:alpha val="0"/>
                  </a:srgbClr>
                </a:highlight>
                <a:latin typeface="Dubai" panose="020B0503030403030204" pitchFamily="34" charset="-78"/>
                <a:cs typeface="Dubai" panose="020B0503030403030204" pitchFamily="34" charset="-78"/>
              </a:rPr>
              <a:t> مصرف میکنید مصرف هم زمان بعضی از د</a:t>
            </a:r>
            <a:r>
              <a:rPr lang="fa-IR" sz="1200" b="0" i="0" u="none" strike="noStrike" dirty="0">
                <a:highlight>
                  <a:srgbClr val="000000">
                    <a:alpha val="0"/>
                  </a:srgbClr>
                </a:highlight>
                <a:latin typeface="Dubai" panose="020B0503030403030204" pitchFamily="34" charset="-78"/>
                <a:cs typeface="Dubai" panose="020B0503030403030204" pitchFamily="34" charset="-78"/>
              </a:rPr>
              <a:t>وا</a:t>
            </a:r>
            <a:r>
              <a:rPr lang="fa" sz="1200" b="0" i="0" u="none" strike="noStrike" dirty="0">
                <a:highlight>
                  <a:srgbClr val="000000">
                    <a:alpha val="0"/>
                  </a:srgbClr>
                </a:highlight>
                <a:latin typeface="Dubai" panose="020B0503030403030204" pitchFamily="34" charset="-78"/>
                <a:cs typeface="Dubai" panose="020B0503030403030204" pitchFamily="34" charset="-78"/>
              </a:rPr>
              <a:t>ها با هم سازگار نیست و میتواند شما را مریض یا مریض تر کند.</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چیزی با وضعی که شما معمولاِ دارید متفاوت است </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ورزش میکنید، آشامیدنی مینوشید یا دارو مصرف میکنید</a:t>
            </a:r>
            <a:r>
              <a:rPr lang="en-US" sz="1200" b="0" i="0" u="none" strike="noStrike" dirty="0">
                <a:highlight>
                  <a:srgbClr val="000000">
                    <a:alpha val="0"/>
                  </a:srgbClr>
                </a:highlight>
                <a:latin typeface="Dubai" panose="020B0503030403030204" pitchFamily="34" charset="-78"/>
                <a:cs typeface="Dubai" panose="020B0503030403030204" pitchFamily="34" charset="-78"/>
              </a:rPr>
              <a:t>.</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36</a:t>
            </a:fld>
            <a:endParaRPr lang="en-AU"/>
          </a:p>
        </p:txBody>
      </p:sp>
    </p:spTree>
    <p:extLst>
      <p:ext uri="{BB962C8B-B14F-4D97-AF65-F5344CB8AC3E}">
        <p14:creationId xmlns:p14="http://schemas.microsoft.com/office/powerpoint/2010/main" val="1184702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داکتر ها یا نرس ها در</a:t>
            </a:r>
            <a:r>
              <a:rPr lang="fa-IR" sz="1200" b="1" i="0" u="none" strike="noStrike" dirty="0">
                <a:highlight>
                  <a:srgbClr val="000000">
                    <a:alpha val="0"/>
                  </a:srgbClr>
                </a:highlight>
                <a:latin typeface="Dubai" panose="020B0503030403030204" pitchFamily="34" charset="-78"/>
                <a:cs typeface="Dubai" panose="020B0503030403030204" pitchFamily="34" charset="-78"/>
              </a:rPr>
              <a:t> </a:t>
            </a:r>
            <a:r>
              <a:rPr lang="fa" sz="1200" b="1" i="0" u="none" strike="noStrike" dirty="0">
                <a:highlight>
                  <a:srgbClr val="000000">
                    <a:alpha val="0"/>
                  </a:srgbClr>
                </a:highlight>
                <a:latin typeface="Dubai" panose="020B0503030403030204" pitchFamily="34" charset="-78"/>
                <a:cs typeface="Dubai" panose="020B0503030403030204" pitchFamily="34" charset="-78"/>
              </a:rPr>
              <a:t>باره بسیاری از موضوعات معلومات مهمی میدهند که همیشه درک آنها آسان نیست یا بخاطر سپردن آنها مشکل است</a:t>
            </a:r>
            <a:r>
              <a:rPr lang="en-US" sz="1200" b="1" i="0" u="none" strike="noStrike" dirty="0">
                <a:highlight>
                  <a:srgbClr val="000000">
                    <a:alpha val="0"/>
                  </a:srgbClr>
                </a:highlight>
                <a:latin typeface="Dubai" panose="020B0503030403030204" pitchFamily="34" charset="-78"/>
                <a:cs typeface="Dubai" panose="020B0503030403030204" pitchFamily="34" charset="-78"/>
              </a:rPr>
              <a:t>.</a:t>
            </a:r>
            <a:endParaRPr lang="fa" sz="1200" b="1" i="0" u="none" strike="noStrike" dirty="0">
              <a:highlight>
                <a:srgbClr val="000000">
                  <a:alpha val="0"/>
                </a:srgbClr>
              </a:highlight>
              <a:latin typeface="Dubai" panose="020B0503030403030204" pitchFamily="34" charset="-78"/>
              <a:cs typeface="Dubai" panose="020B0503030403030204" pitchFamily="34" charset="-78"/>
            </a:endParaRPr>
          </a:p>
          <a:p>
            <a:pPr algn="r" defTabSz="910651">
              <a:defRPr/>
            </a:pPr>
            <a:endParaRPr lang="en-AU" b="1" dirty="0">
              <a:latin typeface="Dubai" panose="020B0503030403030204" pitchFamily="34" charset="-78"/>
              <a:cs typeface="Dubai" panose="020B0503030403030204" pitchFamily="34" charset="-78"/>
            </a:endParaRPr>
          </a:p>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برای کمک به خود در باره آنچه که داکتر یا نرس گفته، میتوانید:</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دفتر یادداشت همراه ببرید و مطالب را نوشته کنید</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از داکتر یا نرس بخواهید که مطالب مهم را برایتان نوشته کنند، بخصوص در مورد د</a:t>
            </a:r>
            <a:r>
              <a:rPr lang="fa-IR" sz="1200" b="0" i="0" u="none" strike="noStrike" dirty="0">
                <a:highlight>
                  <a:srgbClr val="000000">
                    <a:alpha val="0"/>
                  </a:srgbClr>
                </a:highlight>
                <a:latin typeface="Dubai" panose="020B0503030403030204" pitchFamily="34" charset="-78"/>
                <a:cs typeface="Dubai" panose="020B0503030403030204" pitchFamily="34" charset="-78"/>
              </a:rPr>
              <a:t>وا</a:t>
            </a:r>
            <a:r>
              <a:rPr lang="fa" sz="1200" b="0" i="0" u="none" strike="noStrike" dirty="0">
                <a:highlight>
                  <a:srgbClr val="000000">
                    <a:alpha val="0"/>
                  </a:srgbClr>
                </a:highlight>
                <a:latin typeface="Dubai" panose="020B0503030403030204" pitchFamily="34" charset="-78"/>
                <a:cs typeface="Dubai" panose="020B0503030403030204" pitchFamily="34" charset="-78"/>
              </a:rPr>
              <a:t>ها</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بخواهید تا اگر معلوماتی منتشر شده و میتوانید آنرا با خود به منزل ببرید رابه شما بدهند.</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 قبل از ترک قرار ملاقات آنچه را که باید بدانید را تکرار کنید تا مطمئن شوید آنها را درست فهمیده اید و میدانید چه کار بکنید.</a:t>
            </a:r>
          </a:p>
          <a:p>
            <a:pPr marL="170747" indent="-170747"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از داکتر یا نرس بخواهید که مطلب ها را دوباره تکرار کنند</a:t>
            </a:r>
            <a:r>
              <a:rPr lang="en-US"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p>
          <a:p>
            <a:pPr algn="r" defTabSz="910651">
              <a:defRPr/>
            </a:pPr>
            <a:endParaRPr lang="en-AU" b="1" dirty="0">
              <a:latin typeface="Dubai" panose="020B0503030403030204" pitchFamily="34" charset="-78"/>
              <a:cs typeface="Dubai" panose="020B0503030403030204" pitchFamily="34" charset="-78"/>
            </a:endParaRPr>
          </a:p>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اگر تداوی را دوست ندارم چه کنم؟</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تداوی که داکتر یا نرس داده برایتان راحت نیست، پرسان کنید که آیا راه تداوی دیگری وجود دارد که بتوانید آنرا امتحان کنید. </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از داکتر یا نرس بخواهید که همه نکات خوب و نه چندان خوب درمورد هر تداوی را توضیح دهند تا قبل از اینکه تصمیم بگیرید معلومات کافی داشته باشید. </a:t>
            </a:r>
          </a:p>
          <a:p>
            <a:pPr algn="r" defTabSz="910651">
              <a:defRPr/>
            </a:pPr>
            <a:endParaRPr lang="en-AU" dirty="0">
              <a:latin typeface="Dubai" panose="020B0503030403030204" pitchFamily="34" charset="-78"/>
              <a:cs typeface="Dubai" panose="020B0503030403030204" pitchFamily="34" charset="-78"/>
            </a:endParaRPr>
          </a:p>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اگر با تداوی خود مشکلی دارید بخاطر داشته باشید که: </a:t>
            </a:r>
          </a:p>
          <a:p>
            <a:pPr marL="227663" indent="-227663" algn="r" rtl="1">
              <a:buFont typeface="+mj-lt"/>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بدون اینکه اول با داکتر یا نرس خود گپ بزنید آنرا عوض نکنید، شما ممکن است حالتان بدتر شود.</a:t>
            </a:r>
          </a:p>
          <a:p>
            <a:pPr marL="227663" indent="-227663" algn="r" rtl="1">
              <a:buFont typeface="+mj-lt"/>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به داکتر یا نرس در مورد همه مشکلاتی که با تداوی خود دارید توضیح دهید</a:t>
            </a:r>
          </a:p>
          <a:p>
            <a:pPr marL="227663" indent="-227663" algn="r" rtl="1">
              <a:buFont typeface="+mj-lt"/>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با داکتر یا نرس خود همکاری کنید تا بهترین تداوی مناسب تان را پیدا کنید</a:t>
            </a:r>
            <a:r>
              <a:rPr lang="en-US" sz="1200" b="0" i="0" u="none" strike="noStrike" dirty="0">
                <a:highlight>
                  <a:srgbClr val="000000">
                    <a:alpha val="0"/>
                  </a:srgbClr>
                </a:highlight>
                <a:latin typeface="Dubai" panose="020B0503030403030204" pitchFamily="34" charset="-78"/>
                <a:cs typeface="Dubai" panose="020B0503030403030204" pitchFamily="34" charset="-78"/>
              </a:rPr>
              <a:t>.</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37</a:t>
            </a:fld>
            <a:endParaRPr lang="en-AU"/>
          </a:p>
        </p:txBody>
      </p:sp>
    </p:spTree>
    <p:extLst>
      <p:ext uri="{BB962C8B-B14F-4D97-AF65-F5344CB8AC3E}">
        <p14:creationId xmlns:p14="http://schemas.microsoft.com/office/powerpoint/2010/main" val="2223155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یادداشت برای گرداننده جلسه : جزئیات خدمات صحی محلی را ارائه دهید.</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39</a:t>
            </a:fld>
            <a:endParaRPr lang="en-AU"/>
          </a:p>
        </p:txBody>
      </p:sp>
    </p:spTree>
    <p:extLst>
      <p:ext uri="{BB962C8B-B14F-4D97-AF65-F5344CB8AC3E}">
        <p14:creationId xmlns:p14="http://schemas.microsoft.com/office/powerpoint/2010/main" val="3615240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313EF80-A1CA-4719-B040-1CAB90EC14ED}" type="slidenum">
              <a:rPr lang="en-AU" smtClean="0"/>
              <a:t>40</a:t>
            </a:fld>
            <a:endParaRPr lang="en-AU"/>
          </a:p>
        </p:txBody>
      </p:sp>
    </p:spTree>
    <p:extLst>
      <p:ext uri="{BB962C8B-B14F-4D97-AF65-F5344CB8AC3E}">
        <p14:creationId xmlns:p14="http://schemas.microsoft.com/office/powerpoint/2010/main" val="246720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996"/>
              </a:spcBef>
            </a:pPr>
            <a:r>
              <a:rPr lang="fa" sz="1200" b="1" i="0" u="none" strike="noStrike" dirty="0">
                <a:highlight>
                  <a:srgbClr val="000000">
                    <a:alpha val="0"/>
                  </a:srgbClr>
                </a:highlight>
                <a:latin typeface="Dubai" panose="020B0503030403030204" pitchFamily="34" charset="-78"/>
                <a:cs typeface="Dubai" panose="020B0503030403030204" pitchFamily="34" charset="-78"/>
              </a:rPr>
              <a:t>جلسه را با بحث گروهی در مورد این که درک شرکت کنندگان از</a:t>
            </a:r>
            <a:r>
              <a:rPr lang="en-US" sz="1200" b="1" i="0" u="none" strike="noStrike" dirty="0">
                <a:highlight>
                  <a:srgbClr val="000000">
                    <a:alpha val="0"/>
                  </a:srgbClr>
                </a:highlight>
                <a:latin typeface="Dubai" panose="020B0503030403030204" pitchFamily="34" charset="-78"/>
                <a:cs typeface="Dubai" panose="020B0503030403030204" pitchFamily="34" charset="-78"/>
              </a:rPr>
              <a:t>” </a:t>
            </a:r>
            <a:r>
              <a:rPr lang="fa" sz="1200" b="1" i="0" u="none" strike="noStrike" dirty="0">
                <a:highlight>
                  <a:srgbClr val="000000">
                    <a:alpha val="0"/>
                  </a:srgbClr>
                </a:highlight>
                <a:latin typeface="Dubai" panose="020B0503030403030204" pitchFamily="34" charset="-78"/>
                <a:cs typeface="Dubai" panose="020B0503030403030204" pitchFamily="34" charset="-78"/>
              </a:rPr>
              <a:t>صحت“</a:t>
            </a:r>
            <a:r>
              <a:rPr lang="en-US" sz="1200" b="1" i="0" u="none" strike="noStrike" dirty="0">
                <a:highlight>
                  <a:srgbClr val="000000">
                    <a:alpha val="0"/>
                  </a:srgbClr>
                </a:highlight>
                <a:latin typeface="Dubai" panose="020B0503030403030204" pitchFamily="34" charset="-78"/>
                <a:cs typeface="Dubai" panose="020B0503030403030204" pitchFamily="34" charset="-78"/>
              </a:rPr>
              <a:t> </a:t>
            </a:r>
            <a:r>
              <a:rPr lang="fa" sz="1200" b="1" i="0" u="none" strike="noStrike" dirty="0">
                <a:highlight>
                  <a:srgbClr val="000000">
                    <a:alpha val="0"/>
                  </a:srgbClr>
                </a:highlight>
                <a:latin typeface="Dubai" panose="020B0503030403030204" pitchFamily="34" charset="-78"/>
                <a:cs typeface="Dubai" panose="020B0503030403030204" pitchFamily="34" charset="-78"/>
              </a:rPr>
              <a:t>چیست و نظر آنها در باره صحت و مرض کدام است شروع کنید. </a:t>
            </a:r>
          </a:p>
          <a:p>
            <a:pPr algn="r">
              <a:spcBef>
                <a:spcPts val="996"/>
              </a:spcBef>
            </a:pPr>
            <a:endParaRPr lang="en-AU" sz="1200" dirty="0">
              <a:latin typeface="Dubai" panose="020B0503030403030204" pitchFamily="34" charset="-78"/>
              <a:cs typeface="Dubai" panose="020B0503030403030204" pitchFamily="34" charset="-78"/>
            </a:endParaRPr>
          </a:p>
          <a:p>
            <a:pPr algn="r" rtl="1">
              <a:spcBef>
                <a:spcPts val="996"/>
              </a:spcBef>
            </a:pPr>
            <a:r>
              <a:rPr lang="fa" sz="1200" b="0" i="0" u="none" strike="noStrike" dirty="0">
                <a:highlight>
                  <a:srgbClr val="000000">
                    <a:alpha val="0"/>
                  </a:srgbClr>
                </a:highlight>
                <a:latin typeface="Dubai" panose="020B0503030403030204" pitchFamily="34" charset="-78"/>
                <a:cs typeface="Dubai" panose="020B0503030403030204" pitchFamily="34" charset="-78"/>
              </a:rPr>
              <a:t>سؤالاتی که باید منظور داشت*.</a:t>
            </a:r>
          </a:p>
          <a:p>
            <a:pPr marL="170747" indent="-170747" algn="r" rtl="1">
              <a:spcBef>
                <a:spcPts val="996"/>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مرض چیست؟ از کجا میآید؟ آیا هر کسی میتواند مریض شود؟</a:t>
            </a:r>
          </a:p>
          <a:p>
            <a:pPr marL="170747" indent="-170747" algn="r" rtl="1">
              <a:spcBef>
                <a:spcPts val="996"/>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آیا میتوان کدام کاری را برای پیش گیری از مرض انجام داد، به خصوص مرض جدی مانند سرطان؟</a:t>
            </a:r>
          </a:p>
          <a:p>
            <a:pPr marL="170747" indent="-170747" algn="r" rtl="1">
              <a:spcBef>
                <a:spcPts val="996"/>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آیا صحت شما برایتان مهم است؟</a:t>
            </a:r>
          </a:p>
          <a:p>
            <a:pPr marL="170747" indent="-170747" algn="r" rtl="1">
              <a:spcBef>
                <a:spcPts val="996"/>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در مملکت شما مردم چگونه مراقب صحت خود هستند؟</a:t>
            </a:r>
          </a:p>
          <a:p>
            <a:pPr marL="170747" marR="0" lvl="0" indent="-170747" algn="r" defTabSz="914400" rtl="1" eaLnBrk="1" fontAlgn="auto" latinLnBrk="0" hangingPunct="1">
              <a:lnSpc>
                <a:spcPct val="100000"/>
              </a:lnSpc>
              <a:spcBef>
                <a:spcPts val="996"/>
              </a:spcBef>
              <a:spcAft>
                <a:spcPct val="0"/>
              </a:spcAft>
              <a:buClrTx/>
              <a:buSzTx/>
              <a:buFont typeface="Arial" panose="020B0604020202020204" pitchFamily="34" charset="0"/>
              <a:buChar char="•"/>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مراقب صحت خود باشید چه معنائی دارد؟</a:t>
            </a:r>
          </a:p>
          <a:p>
            <a:pPr marL="170747" marR="0" lvl="0" indent="-170747" algn="r" defTabSz="914400" rtl="1" eaLnBrk="1" fontAlgn="auto" latinLnBrk="0" hangingPunct="1">
              <a:lnSpc>
                <a:spcPct val="100000"/>
              </a:lnSpc>
              <a:spcBef>
                <a:spcPts val="996"/>
              </a:spcBef>
              <a:spcAft>
                <a:spcPct val="0"/>
              </a:spcAft>
              <a:buClrTx/>
              <a:buSzTx/>
              <a:buFont typeface="Arial" panose="020B0604020202020204" pitchFamily="34" charset="0"/>
              <a:buChar char="•"/>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شما چگونه از صحت خود مراقبت میکنید؟</a:t>
            </a:r>
          </a:p>
          <a:p>
            <a:pPr marL="170747" indent="-170747" algn="r" rtl="1">
              <a:spcBef>
                <a:spcPts val="996"/>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آگراحساس مریضی یا کدام تکلیف دیگری می کنید به داکتر یا نرس مراجعه می کنید؟</a:t>
            </a:r>
          </a:p>
          <a:p>
            <a:pPr marL="170747" indent="-170747" algn="r" rtl="1">
              <a:spcBef>
                <a:spcPts val="996"/>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آیا کدام کاری را برای اینکه مریض نشوید انجام میدهید؟</a:t>
            </a:r>
          </a:p>
          <a:p>
            <a:pPr marL="170747" indent="-170747" algn="r" rtl="1">
              <a:spcBef>
                <a:spcPts val="996"/>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آیا میدانید که کارهائی هست که میتوانید با انجام آن از مریضی جلوگیری کنید؟</a:t>
            </a:r>
            <a:b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br>
            <a:endParaRPr lang="en-AU" sz="1200" dirty="0">
              <a:solidFill>
                <a:srgbClr val="000000"/>
              </a:solidFill>
              <a:latin typeface="Dubai" panose="020B0503030403030204" pitchFamily="34" charset="-78"/>
              <a:cs typeface="Dubai" panose="020B0503030403030204" pitchFamily="34" charset="-78"/>
            </a:endParaRPr>
          </a:p>
          <a:p>
            <a:pPr algn="r" rtl="1"/>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*یادداشت برای گرداننده جلسه: برای شروع بحث چند سؤال را انتخاب کنید.</a:t>
            </a:r>
            <a:endParaRPr lang="en-AU" sz="1200" i="0" u="none"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4</a:t>
            </a:fld>
            <a:endParaRPr lang="en-AU"/>
          </a:p>
        </p:txBody>
      </p:sp>
    </p:spTree>
    <p:extLst>
      <p:ext uri="{BB962C8B-B14F-4D97-AF65-F5344CB8AC3E}">
        <p14:creationId xmlns:p14="http://schemas.microsoft.com/office/powerpoint/2010/main" val="233972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معاینات صحی چیست؟</a:t>
            </a:r>
            <a:endParaRPr lang="en-AU" sz="1200"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معاینات صحی وقتی است که داکتر یا نرس در کلینیک محلی یا مرکز صحی، شما را</a:t>
            </a:r>
            <a:r>
              <a:rPr lang="en-AU"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معاینه میکند. ممکن است چند آزمایش بدهند، از سامان یا وسایل خاصی استفاده کنند </a:t>
            </a: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به داکترها</a:t>
            </a:r>
            <a:r>
              <a:rPr lang="en-US"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جی پی“</a:t>
            </a:r>
            <a:r>
              <a:rPr lang="en-US"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یا داکتر عمومی نیز میگویند. </a:t>
            </a:r>
          </a:p>
          <a:p>
            <a:pPr algn="r"/>
            <a:endParaRPr lang="en-AU" sz="1200"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شش دلیل خوب برای انجام معاینات صحی وجود دارد.</a:t>
            </a:r>
            <a:endParaRPr lang="en-AU" sz="1200" dirty="0">
              <a:latin typeface="Dubai" panose="020B0503030403030204" pitchFamily="34" charset="-78"/>
              <a:cs typeface="Dubai" panose="020B0503030403030204" pitchFamily="34" charset="-78"/>
            </a:endParaRPr>
          </a:p>
          <a:p>
            <a:pPr marL="227663" indent="-227663" algn="r" rtl="1">
              <a:buFont typeface="+mj-lt"/>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اطمینان از صحت و تندرستی شما </a:t>
            </a:r>
            <a:endParaRPr lang="en-US" sz="1200" b="1" dirty="0">
              <a:latin typeface="Dubai" panose="020B0503030403030204" pitchFamily="34" charset="-78"/>
              <a:cs typeface="Dubai" panose="020B0503030403030204" pitchFamily="34" charset="-78"/>
            </a:endParaRPr>
          </a:p>
          <a:p>
            <a:pPr marL="227663" indent="-227663" algn="r" rtl="1">
              <a:buFont typeface="+mj-lt"/>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کمک به شما در حفظ صحت و سلامت طولانی مدت </a:t>
            </a:r>
            <a:endParaRPr lang="en-AU" sz="1200" dirty="0">
              <a:latin typeface="Dubai" panose="020B0503030403030204" pitchFamily="34" charset="-78"/>
              <a:cs typeface="Dubai" panose="020B0503030403030204" pitchFamily="34" charset="-78"/>
            </a:endParaRPr>
          </a:p>
          <a:p>
            <a:pPr marL="227663" indent="-227663" algn="r" rtl="1">
              <a:buFont typeface="+mj-lt"/>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کمک به شما در جلوگیری از مرض در آینده</a:t>
            </a:r>
            <a:endParaRPr lang="en-AU" sz="1200" dirty="0">
              <a:latin typeface="Dubai" panose="020B0503030403030204" pitchFamily="34" charset="-78"/>
              <a:cs typeface="Dubai" panose="020B0503030403030204" pitchFamily="34" charset="-78"/>
            </a:endParaRPr>
          </a:p>
          <a:p>
            <a:pPr marL="227663" indent="-227663" algn="r" rtl="1">
              <a:buFont typeface="+mj-lt"/>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ارائه معلومات به شما که چگونه سالم بمانید، مانند اینکه کدام ورزشی انجام دهید یا کدام غذائی بخورید.</a:t>
            </a:r>
            <a:endParaRPr lang="en-AU" sz="1200" dirty="0">
              <a:latin typeface="Dubai" panose="020B0503030403030204" pitchFamily="34" charset="-78"/>
              <a:cs typeface="Dubai" panose="020B0503030403030204" pitchFamily="34" charset="-78"/>
            </a:endParaRPr>
          </a:p>
          <a:p>
            <a:pPr marL="227663" indent="-227663" algn="r" rtl="1">
              <a:buFont typeface="+mj-lt"/>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ارائه تداوی ها در صورت ضرورت </a:t>
            </a:r>
          </a:p>
          <a:p>
            <a:pPr marL="227663" indent="-227663" algn="r" rtl="1">
              <a:buFont typeface="+mj-lt"/>
              <a:buAutoNum type="arabicPeriod"/>
            </a:pPr>
            <a:r>
              <a:rPr lang="fa" sz="1200" b="0" i="0" u="none" strike="noStrike" dirty="0">
                <a:highlight>
                  <a:srgbClr val="000000">
                    <a:alpha val="0"/>
                  </a:srgbClr>
                </a:highlight>
                <a:latin typeface="Dubai" panose="020B0503030403030204" pitchFamily="34" charset="-78"/>
                <a:cs typeface="Dubai" panose="020B0503030403030204" pitchFamily="34" charset="-78"/>
              </a:rPr>
              <a:t>بنابراین شما میتوانید ازداکتر یا نرس خود هر کدام سؤالی که در مورد صحت خود دارید پرسان کنید.</a:t>
            </a: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5</a:t>
            </a:fld>
            <a:endParaRPr lang="en-AU"/>
          </a:p>
        </p:txBody>
      </p:sp>
    </p:spTree>
    <p:extLst>
      <p:ext uri="{BB962C8B-B14F-4D97-AF65-F5344CB8AC3E}">
        <p14:creationId xmlns:p14="http://schemas.microsoft.com/office/powerpoint/2010/main" val="277718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هر چند وقت یکبار باید معاینات صحی داشته باشم؟</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معاینات صحی توسط داکتر </a:t>
            </a:r>
            <a:r>
              <a:rPr lang="fa" sz="1200" b="0" i="0" u="none" strike="noStrike" dirty="0">
                <a:latin typeface="Dubai" panose="020B0503030403030204" pitchFamily="34" charset="-78"/>
                <a:cs typeface="Dubai" panose="020B0503030403030204" pitchFamily="34" charset="-78"/>
              </a:rPr>
              <a:t>یا نرس را باید سالی یک بار انجام دهید. این کار را حتی اگر احساس میکنید سالم هستید نیز باید انجام دهید. وقتی بطور مرتب معاینات صحی داشته باشد، </a:t>
            </a:r>
            <a:br>
              <a:rPr lang="en-US" sz="1200" b="0" i="0" u="none" strike="noStrike" dirty="0">
                <a:highlight>
                  <a:srgbClr val="FFFF00"/>
                </a:highlight>
                <a:latin typeface="Dubai" panose="020B0503030403030204" pitchFamily="34" charset="-78"/>
                <a:cs typeface="Dubai" panose="020B0503030403030204" pitchFamily="34" charset="-78"/>
              </a:rPr>
            </a:br>
            <a:r>
              <a:rPr lang="fa" sz="1200" b="0" i="0" u="none" strike="noStrike" dirty="0">
                <a:latin typeface="Dubai" panose="020B0503030403030204" pitchFamily="34" charset="-78"/>
                <a:cs typeface="Dubai" panose="020B0503030403030204" pitchFamily="34" charset="-78"/>
              </a:rPr>
              <a:t>قبل ازاینکه دیر شود به موقع و زودتر </a:t>
            </a:r>
            <a:r>
              <a:rPr lang="fa" sz="1200" b="0" i="0" u="none" strike="noStrike" dirty="0">
                <a:highlight>
                  <a:srgbClr val="000000">
                    <a:alpha val="0"/>
                  </a:srgbClr>
                </a:highlight>
                <a:latin typeface="Dubai" panose="020B0503030403030204" pitchFamily="34" charset="-78"/>
                <a:cs typeface="Dubai" panose="020B0503030403030204" pitchFamily="34" charset="-78"/>
              </a:rPr>
              <a:t>متوجه مشکلات صحی خود میشوید.</a:t>
            </a:r>
          </a:p>
          <a:p>
            <a:pPr algn="r"/>
            <a:endParaRPr lang="en-AU" sz="1200" b="1" dirty="0">
              <a:latin typeface="Dubai" panose="020B0503030403030204" pitchFamily="34" charset="-78"/>
              <a:cs typeface="Dubai" panose="020B0503030403030204" pitchFamily="34" charset="-78"/>
            </a:endParaRPr>
          </a:p>
          <a:p>
            <a:pPr algn="r" defTabSz="91065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در معاینات صحی، داکتر یا نرس سؤالاتی از شما پرسان میکند: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اینکه کدام تکلیف صحی یا تداوی دارید یا داشته اید. این را تاریخچه طبی شما می نامند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تاریخچه طبی خانواده شما، مادر، پدر، برادرها و خواهرها اگر سایر افراد خانواده شما بعضی از مرض ها را داشته اند، انجام این معاینات اهمیت بیشتری دارد.</a:t>
            </a:r>
          </a:p>
          <a:p>
            <a:pPr marL="170747" indent="-17074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چه میخورید، چقدر ورزش میکنید، و اینکه آیا سیگرت یا مشروبات الکولی مصرف میکنید. </a:t>
            </a:r>
          </a:p>
          <a:p>
            <a:pPr algn="r"/>
            <a:endParaRPr lang="en-AU" sz="120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آیا معاینات صحی برای همه یکسان است؟</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خیر شما در</a:t>
            </a:r>
            <a:r>
              <a:rPr lang="en-AU"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زمان های مختلف زندگی به تست ها و معاینات مختلفی ضرورت دارید. به این دلیل که در سن های مختلف تغییرات متفاوتی در بدن اتفاق میافتد.</a:t>
            </a:r>
            <a:endParaRPr lang="en-AU" sz="1200" b="1"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داکتر یا نرس به شما خواهد گفت که به کدام تست ها ضرورت دارید</a:t>
            </a:r>
            <a:r>
              <a:rPr lang="en-US"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p>
          <a:p>
            <a:pPr algn="r"/>
            <a:endParaRPr lang="en-AU" sz="1200" strike="sngStrike"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6</a:t>
            </a:fld>
            <a:endParaRPr lang="en-AU"/>
          </a:p>
        </p:txBody>
      </p:sp>
    </p:spTree>
    <p:extLst>
      <p:ext uri="{BB962C8B-B14F-4D97-AF65-F5344CB8AC3E}">
        <p14:creationId xmlns:p14="http://schemas.microsoft.com/office/powerpoint/2010/main" val="357673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وقتی برای معاینات صحی میروم در باره کدام چیز میتوانم با داکتر یا نرس گپ بزنم؟</a:t>
            </a:r>
            <a:endParaRPr lang="en-AU" sz="1200"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در استرالیا، داکتر یا نرس انتظار دارند شما درباره هرچه که تشویش دارید گپ بزنید. داکتر یا نرس چنانچه شما کدام گپی با او نزنید ممکن است از مشکلات شما مطلع نشوند.</a:t>
            </a:r>
          </a:p>
          <a:p>
            <a:pPr lvl="0" algn="r"/>
            <a:endParaRPr lang="en-AU" sz="1200" dirty="0">
              <a:latin typeface="Dubai" panose="020B0503030403030204" pitchFamily="34" charset="-78"/>
              <a:cs typeface="Dubai" panose="020B0503030403030204" pitchFamily="34" charset="-78"/>
            </a:endParaRPr>
          </a:p>
          <a:p>
            <a:pPr lvl="0"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مواردی که میتوانید با داکتر یا نرس در میان بگذارید عبارتند از:</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هر نوع درد یا احساسی که در بدن خود دارید</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هر نوع مشکلی که در موقع تشناب رفتن دارید. </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اینکه چه احساسی دارید: اگر برای مدت طولانی دچار إحساس غم  یا تشویش و.. داشته اید</a:t>
            </a:r>
          </a:p>
          <a:p>
            <a:pPr marL="227663" indent="-227663" algn="r" defTabSz="91065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تاریخچه خانوادگی، مانند تکلیف های صحی پدر و مادر خود، مثل سکته قلبی یا سرطان و یا افسردگی</a:t>
            </a:r>
          </a:p>
          <a:p>
            <a:pPr marL="227663" indent="-227663"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چ</a:t>
            </a:r>
            <a:r>
              <a:rPr lang="fa-IR" sz="1200" b="0" i="0" u="none" strike="noStrike" dirty="0">
                <a:highlight>
                  <a:srgbClr val="000000">
                    <a:alpha val="0"/>
                  </a:srgbClr>
                </a:highlight>
                <a:latin typeface="Dubai" panose="020B0503030403030204" pitchFamily="34" charset="-78"/>
                <a:cs typeface="Dubai" panose="020B0503030403030204" pitchFamily="34" charset="-78"/>
              </a:rPr>
              <a:t>ی</a:t>
            </a:r>
            <a:r>
              <a:rPr lang="fa" sz="1200" b="0" i="0" u="none" strike="noStrike" dirty="0">
                <a:highlight>
                  <a:srgbClr val="000000">
                    <a:alpha val="0"/>
                  </a:srgbClr>
                </a:highlight>
                <a:latin typeface="Dubai" panose="020B0503030403030204" pitchFamily="34" charset="-78"/>
                <a:cs typeface="Dubai" panose="020B0503030403030204" pitchFamily="34" charset="-78"/>
              </a:rPr>
              <a:t> میخورید، چقدر ورزش میکنید، و آیا سیگرت یا مشروب الکلی مصرف میکنید</a:t>
            </a:r>
          </a:p>
          <a:p>
            <a:pPr marL="227663" indent="-227663" algn="r">
              <a:buFont typeface="+mj-lt"/>
              <a:buAutoNum type="arabicPeriod"/>
            </a:pPr>
            <a:endParaRPr lang="en-AU" sz="1200" dirty="0">
              <a:latin typeface="Dubai" panose="020B0503030403030204" pitchFamily="34" charset="-78"/>
              <a:cs typeface="Dubai" panose="020B0503030403030204" pitchFamily="34" charset="-78"/>
            </a:endParaRPr>
          </a:p>
          <a:p>
            <a:pPr algn="r"/>
            <a:r>
              <a:rPr lang="ar-SA" sz="1200" dirty="0">
                <a:solidFill>
                  <a:schemeClr val="tx1"/>
                </a:solidFill>
                <a:effectLst/>
                <a:latin typeface="Dubai" panose="020B0503030403030204" pitchFamily="34" charset="-78"/>
                <a:ea typeface="Arial Unicode MS" panose="020B0604020202020204" pitchFamily="34" charset="-128"/>
                <a:cs typeface="Dubai" panose="020B0503030403030204" pitchFamily="34" charset="-78"/>
              </a:rPr>
              <a:t>شما هم چنین باید به داکتر یا نرس خود بگوئید که کدام </a:t>
            </a:r>
            <a:r>
              <a:rPr lang="ar-SA" sz="1200" b="1" dirty="0">
                <a:solidFill>
                  <a:schemeClr val="tx1"/>
                </a:solidFill>
                <a:effectLst/>
                <a:latin typeface="Dubai" panose="020B0503030403030204" pitchFamily="34" charset="-78"/>
                <a:ea typeface="Arial Unicode MS" panose="020B0604020202020204" pitchFamily="34" charset="-128"/>
                <a:cs typeface="Dubai" panose="020B0503030403030204" pitchFamily="34" charset="-78"/>
              </a:rPr>
              <a:t>تست غربالگری سرطان</a:t>
            </a:r>
            <a:r>
              <a:rPr lang="ar-SA" sz="1200" dirty="0">
                <a:solidFill>
                  <a:schemeClr val="tx1"/>
                </a:solidFill>
                <a:effectLst/>
                <a:latin typeface="Dubai" panose="020B0503030403030204" pitchFamily="34" charset="-78"/>
                <a:ea typeface="Arial Unicode MS" panose="020B0604020202020204" pitchFamily="34" charset="-128"/>
                <a:cs typeface="Dubai" panose="020B0503030403030204" pitchFamily="34" charset="-78"/>
              </a:rPr>
              <a:t> را باید انجام دهید.</a:t>
            </a:r>
            <a:endParaRPr lang="en-PH" sz="1200" dirty="0">
              <a:solidFill>
                <a:schemeClr val="tx1"/>
              </a:solidFill>
              <a:effectLst/>
              <a:latin typeface="Dubai" panose="020B0503030403030204" pitchFamily="34" charset="-78"/>
              <a:ea typeface="Calibri" panose="020F0502020204030204" pitchFamily="34" charset="0"/>
              <a:cs typeface="Dubai" panose="020B0503030403030204" pitchFamily="34" charset="-78"/>
            </a:endParaRPr>
          </a:p>
          <a:p>
            <a:pPr algn="r"/>
            <a:endParaRPr lang="en-AU" sz="1200" dirty="0">
              <a:latin typeface="Dubai" panose="020B0503030403030204" pitchFamily="34" charset="-78"/>
              <a:cs typeface="Dubai" panose="020B0503030403030204" pitchFamily="34" charset="-78"/>
            </a:endParaRPr>
          </a:p>
          <a:p>
            <a:endParaRPr lang="en-AU" sz="11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7</a:t>
            </a:fld>
            <a:endParaRPr lang="en-AU"/>
          </a:p>
        </p:txBody>
      </p:sp>
    </p:spTree>
    <p:extLst>
      <p:ext uri="{BB962C8B-B14F-4D97-AF65-F5344CB8AC3E}">
        <p14:creationId xmlns:p14="http://schemas.microsoft.com/office/powerpoint/2010/main" val="48312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کدام تست غربالگری سرطان در استرالیا موجود است؟ </a:t>
            </a:r>
          </a:p>
          <a:p>
            <a:pPr algn="r" defTabSz="91065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زنان سه نوع غربالگری سرطان وجود دارد:</a:t>
            </a:r>
          </a:p>
          <a:p>
            <a:pPr marL="227663" indent="-227663" algn="r" defTabSz="910651" rtl="1">
              <a:buFontTx/>
              <a:buAutoNum type="arabicPeriod"/>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غربالگری گردنه رحم</a:t>
            </a:r>
          </a:p>
          <a:p>
            <a:pPr marL="227663" indent="-227663" algn="r" defTabSz="910651" rtl="1">
              <a:buFontTx/>
              <a:buAutoNum type="arabicPeriod"/>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غربالگری از پستان</a:t>
            </a:r>
          </a:p>
          <a:p>
            <a:pPr marL="227663" indent="-227663" algn="r" defTabSz="910651" rtl="1">
              <a:buFontTx/>
              <a:buAutoNum type="arabicPeriod"/>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غربالگری از روده </a:t>
            </a:r>
          </a:p>
          <a:p>
            <a:pPr algn="r"/>
            <a:endParaRPr lang="en-AU"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این تست ها به تشخیص مرض های جدی مانند سرطان کمک میکند</a:t>
            </a:r>
            <a:r>
              <a:rPr lang="en-US" sz="1200" b="0" i="0" u="none" strike="noStrike" dirty="0">
                <a:highlight>
                  <a:srgbClr val="000000">
                    <a:alpha val="0"/>
                  </a:srgbClr>
                </a:highlight>
                <a:latin typeface="Dubai" panose="020B0503030403030204" pitchFamily="34" charset="-78"/>
                <a:cs typeface="Dubai" panose="020B0503030403030204" pitchFamily="34" charset="-78"/>
              </a:rPr>
              <a:t>.</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بتوانید هر چه زودترمرض را تشخیص دهید، چانس بهبودی بهتری دارید.</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8</a:t>
            </a:fld>
            <a:endParaRPr lang="en-AU"/>
          </a:p>
        </p:txBody>
      </p:sp>
    </p:spTree>
    <p:extLst>
      <p:ext uri="{BB962C8B-B14F-4D97-AF65-F5344CB8AC3E}">
        <p14:creationId xmlns:p14="http://schemas.microsoft.com/office/powerpoint/2010/main" val="254339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تستی برای قسمت پائین رحم</a:t>
            </a:r>
            <a:r>
              <a:rPr lang="en-US" sz="1200" b="0" i="0" u="none" strike="noStrike" dirty="0">
                <a:highlight>
                  <a:srgbClr val="000000">
                    <a:alpha val="0"/>
                  </a:srgbClr>
                </a:highlight>
                <a:latin typeface="Dubai" panose="020B0503030403030204" pitchFamily="34" charset="-78"/>
                <a:cs typeface="Dubai" panose="020B0503030403030204" pitchFamily="34" charset="-78"/>
              </a:rPr>
              <a:t>  </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4313EF80-A1CA-4719-B040-1CAB90EC14ED}" type="slidenum">
              <a:rPr lang="en-AU" smtClean="0"/>
              <a:t>9</a:t>
            </a:fld>
            <a:endParaRPr lang="en-AU"/>
          </a:p>
        </p:txBody>
      </p:sp>
    </p:spTree>
    <p:extLst>
      <p:ext uri="{BB962C8B-B14F-4D97-AF65-F5344CB8AC3E}">
        <p14:creationId xmlns:p14="http://schemas.microsoft.com/office/powerpoint/2010/main" val="160422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DC5D-F600-2740-1D08-B90FB71526C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4884D5A-5B78-15F2-0AA5-62F3C8ED9771}"/>
              </a:ext>
            </a:extLst>
          </p:cNvPr>
          <p:cNvSpPr>
            <a:spLocks noGrp="1"/>
          </p:cNvSpPr>
          <p:nvPr>
            <p:ph type="dt" sz="half" idx="10"/>
          </p:nvPr>
        </p:nvSpPr>
        <p:spPr/>
        <p:txBody>
          <a:bodyPr/>
          <a:lstStyle/>
          <a:p>
            <a:fld id="{7FD4ED89-0F76-4369-832D-1988F4C55344}" type="datetimeFigureOut">
              <a:rPr lang="en-AU" smtClean="0"/>
              <a:t>16/09/2024</a:t>
            </a:fld>
            <a:endParaRPr lang="en-AU"/>
          </a:p>
        </p:txBody>
      </p:sp>
      <p:sp>
        <p:nvSpPr>
          <p:cNvPr id="4" name="Footer Placeholder 3">
            <a:extLst>
              <a:ext uri="{FF2B5EF4-FFF2-40B4-BE49-F238E27FC236}">
                <a16:creationId xmlns:a16="http://schemas.microsoft.com/office/drawing/2014/main" id="{82062193-1608-24E2-EE81-E9872AACFB7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CAF2C7E-CC5D-0548-F7F7-4504F5D5C269}"/>
              </a:ext>
            </a:extLst>
          </p:cNvPr>
          <p:cNvSpPr>
            <a:spLocks noGrp="1"/>
          </p:cNvSpPr>
          <p:nvPr>
            <p:ph type="sldNum" sz="quarter" idx="12"/>
          </p:nvPr>
        </p:nvSpPr>
        <p:spPr/>
        <p:txBody>
          <a:bodyPr/>
          <a:lstStyle/>
          <a:p>
            <a:fld id="{5A4C34CF-9BFD-4966-96A3-C07C27AFF460}" type="slidenum">
              <a:rPr lang="en-AU" smtClean="0"/>
              <a:t>‹#›</a:t>
            </a:fld>
            <a:endParaRPr lang="en-AU"/>
          </a:p>
        </p:txBody>
      </p:sp>
    </p:spTree>
    <p:extLst>
      <p:ext uri="{BB962C8B-B14F-4D97-AF65-F5344CB8AC3E}">
        <p14:creationId xmlns:p14="http://schemas.microsoft.com/office/powerpoint/2010/main" val="42741570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141B1-60BA-0A84-CF50-BE2BD30DC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3D29CB3-2A21-4ABB-E2E0-0F4D51CFB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E4FC89-15BB-1976-F9A5-186364EBA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D4ED89-0F76-4369-832D-1988F4C55344}" type="datetimeFigureOut">
              <a:rPr lang="en-AU" smtClean="0"/>
              <a:t>16/09/2024</a:t>
            </a:fld>
            <a:endParaRPr lang="en-AU"/>
          </a:p>
        </p:txBody>
      </p:sp>
      <p:sp>
        <p:nvSpPr>
          <p:cNvPr id="5" name="Footer Placeholder 4">
            <a:extLst>
              <a:ext uri="{FF2B5EF4-FFF2-40B4-BE49-F238E27FC236}">
                <a16:creationId xmlns:a16="http://schemas.microsoft.com/office/drawing/2014/main" id="{02FE7281-83E8-6A43-609F-749C120C6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99F5CE8-3BD9-0D62-D3B5-FBE94EC85E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4C34CF-9BFD-4966-96A3-C07C27AFF460}" type="slidenum">
              <a:rPr lang="en-AU" smtClean="0"/>
              <a:t>‹#›</a:t>
            </a:fld>
            <a:endParaRPr lang="en-AU"/>
          </a:p>
        </p:txBody>
      </p:sp>
    </p:spTree>
    <p:extLst>
      <p:ext uri="{BB962C8B-B14F-4D97-AF65-F5344CB8AC3E}">
        <p14:creationId xmlns:p14="http://schemas.microsoft.com/office/powerpoint/2010/main" val="238267812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2F68DE-BCFA-49A7-E0D1-750D508D5DB7}"/>
              </a:ext>
            </a:extLst>
          </p:cNvPr>
          <p:cNvSpPr>
            <a:spLocks noGrp="1"/>
          </p:cNvSpPr>
          <p:nvPr>
            <p:ph type="title"/>
          </p:nvPr>
        </p:nvSpPr>
        <p:spPr/>
        <p:txBody>
          <a:bodyPr/>
          <a:lstStyle/>
          <a:p>
            <a:pPr algn="r"/>
            <a:r>
              <a:rPr lang="fa" sz="4800" b="1" i="0" u="none" strike="noStrike">
                <a:highlight>
                  <a:srgbClr val="000000">
                    <a:alpha val="0"/>
                  </a:srgbClr>
                </a:highlight>
                <a:latin typeface="Dubai" panose="020B0503030403030204" pitchFamily="34" charset="-78"/>
                <a:cs typeface="Dubai" panose="020B0503030403030204" pitchFamily="34" charset="-78"/>
              </a:rPr>
              <a:t>معاینات صحی</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948D2F7-B18A-A1EA-DF23-E1AE390AABE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930674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10B966-36C0-4A15-A941-178447FE9AEC}"/>
              </a:ext>
            </a:extLst>
          </p:cNvPr>
          <p:cNvSpPr>
            <a:spLocks noGrp="1"/>
          </p:cNvSpPr>
          <p:nvPr>
            <p:ph type="title"/>
          </p:nvPr>
        </p:nvSpPr>
        <p:spPr/>
        <p:txBody>
          <a:bodyPr>
            <a:normAutofit fontScale="90000"/>
          </a:bodyPr>
          <a:lstStyle/>
          <a:p>
            <a:pPr rtl="1">
              <a:lnSpc>
                <a:spcPct val="100000"/>
              </a:lnSpc>
            </a:pPr>
            <a:r>
              <a:rPr lang="fa-IR" sz="4400" i="0" u="none" strike="noStrike">
                <a:highlight>
                  <a:srgbClr val="000000">
                    <a:alpha val="0"/>
                  </a:srgbClr>
                </a:highlight>
                <a:latin typeface="Dubai" panose="020B0503030403030204" pitchFamily="34" charset="-78"/>
                <a:cs typeface="Dubai" panose="020B0503030403030204" pitchFamily="34" charset="-78"/>
              </a:rPr>
              <a:t>ساقه</a:t>
            </a:r>
            <a:r>
              <a:rPr lang="fa" sz="4400" i="0" u="none" strike="noStrike">
                <a:highlight>
                  <a:srgbClr val="000000">
                    <a:alpha val="0"/>
                  </a:srgbClr>
                </a:highlight>
                <a:latin typeface="Dubai" panose="020B0503030403030204" pitchFamily="34" charset="-78"/>
                <a:cs typeface="Dubai" panose="020B0503030403030204" pitchFamily="34" charset="-78"/>
              </a:rPr>
              <a:t> رحم </a:t>
            </a:r>
            <a:r>
              <a:rPr lang="fa" sz="4400" b="0" i="0" u="none" strike="noStrike">
                <a:highlight>
                  <a:srgbClr val="000000">
                    <a:alpha val="0"/>
                  </a:srgbClr>
                </a:highlight>
                <a:latin typeface="Dubai" panose="020B0503030403030204" pitchFamily="34" charset="-78"/>
                <a:cs typeface="Dubai" panose="020B0503030403030204" pitchFamily="34" charset="-78"/>
              </a:rPr>
              <a:t>میتواند سرطانی شود این </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قسمت پائین رحم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شما </a:t>
            </a:r>
            <a:r>
              <a:rPr lang="fa-IR" sz="4400" b="0" i="0" u="none" strike="noStrike">
                <a:highlight>
                  <a:srgbClr val="000000">
                    <a:alpha val="0"/>
                  </a:srgbClr>
                </a:highlight>
                <a:latin typeface="Dubai" panose="020B0503030403030204" pitchFamily="34" charset="-78"/>
                <a:cs typeface="Dubai" panose="020B0503030403030204" pitchFamily="34" charset="-78"/>
              </a:rPr>
              <a:t>قرار دارد</a:t>
            </a:r>
            <a:r>
              <a:rPr lang="fa" sz="4400" b="0" i="0" u="none" strike="noStrike">
                <a:highlight>
                  <a:srgbClr val="000000">
                    <a:alpha val="0"/>
                  </a:srgbClr>
                </a:highlight>
                <a:latin typeface="Dubai" panose="020B0503030403030204" pitchFamily="34" charset="-78"/>
                <a:cs typeface="Dubai" panose="020B0503030403030204" pitchFamily="34" charset="-78"/>
              </a:rPr>
              <a:t>. </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48533E0-85F4-8695-FD89-0468BB125F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132725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D50287-23B8-C138-436F-EFCC6967AFDB}"/>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تستی وجود دارد </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که به شما کمک میکند از </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ابتلا به سرطان </a:t>
            </a:r>
            <a:r>
              <a:rPr lang="fa-IR" sz="4400" i="0" u="none" strike="noStrike">
                <a:highlight>
                  <a:srgbClr val="000000">
                    <a:alpha val="0"/>
                  </a:srgbClr>
                </a:highlight>
                <a:latin typeface="Dubai" panose="020B0503030403030204" pitchFamily="34" charset="-78"/>
                <a:cs typeface="Dubai" panose="020B0503030403030204" pitchFamily="34" charset="-78"/>
              </a:rPr>
              <a:t>ساقه رحم</a:t>
            </a:r>
            <a:r>
              <a:rPr lang="fa" sz="4400" i="0" u="none" strike="noStrike">
                <a:highlight>
                  <a:srgbClr val="000000">
                    <a:alpha val="0"/>
                  </a:srgbClr>
                </a:highlight>
                <a:latin typeface="Dubai" panose="020B0503030403030204" pitchFamily="34" charset="-78"/>
                <a:cs typeface="Dubai" panose="020B0503030403030204" pitchFamily="34" charset="-78"/>
              </a:rPr>
              <a:t> جلوگیری کنید.</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90A030F-C4BD-741C-CB34-4CA982F1F9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58954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72EFD4-4588-A0C9-1182-04E51D16E926}"/>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درحدود سن ۲۵ سالگی تست غربالگری </a:t>
            </a:r>
            <a:r>
              <a:rPr lang="fa-IR" sz="4400" i="0" u="none" strike="noStrike">
                <a:highlight>
                  <a:srgbClr val="000000">
                    <a:alpha val="0"/>
                  </a:srgbClr>
                </a:highlight>
                <a:latin typeface="Dubai" panose="020B0503030403030204" pitchFamily="34" charset="-78"/>
                <a:cs typeface="Dubai" panose="020B0503030403030204" pitchFamily="34" charset="-78"/>
              </a:rPr>
              <a:t>ساقه</a:t>
            </a:r>
            <a:r>
              <a:rPr lang="fa" sz="4400" i="0" u="none" strike="noStrike">
                <a:highlight>
                  <a:srgbClr val="000000">
                    <a:alpha val="0"/>
                  </a:srgbClr>
                </a:highlight>
                <a:latin typeface="Dubai" panose="020B0503030403030204" pitchFamily="34" charset="-78"/>
                <a:cs typeface="Dubai" panose="020B0503030403030204" pitchFamily="34" charset="-78"/>
              </a:rPr>
              <a:t> رحم را انجام دهید و بعد از آن هر ۵ سال یک بار</a:t>
            </a:r>
            <a:r>
              <a:rPr lang="fa-IR" sz="4400" i="0" u="none" strike="noStrike">
                <a:highlight>
                  <a:srgbClr val="000000">
                    <a:alpha val="0"/>
                  </a:srgbClr>
                </a:highlight>
                <a:latin typeface="Dubai" panose="020B0503030403030204" pitchFamily="34" charset="-78"/>
                <a:cs typeface="Dubai" panose="020B0503030403030204" pitchFamily="34" charset="-78"/>
              </a:rPr>
              <a:t> این تست را تکرار کنید</a:t>
            </a:r>
            <a:r>
              <a:rPr lang="en-US" sz="4400" i="0" u="none" strike="noStrike">
                <a:highlight>
                  <a:srgbClr val="000000">
                    <a:alpha val="0"/>
                  </a:srgbClr>
                </a:highlight>
                <a:latin typeface="Dubai" panose="020B0503030403030204" pitchFamily="34" charset="-78"/>
                <a:cs typeface="Dubai" panose="020B0503030403030204" pitchFamily="34" charset="-78"/>
              </a:rPr>
              <a:t>.</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8565313-199B-05B2-37BA-41D0A6FF056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29656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86967F1-204C-1876-15CF-80395BADD563}"/>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اگر خونریزی یا دردی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دارید که غیر طبیعی است ضرورت دار</a:t>
            </a:r>
            <a:r>
              <a:rPr lang="fa-IR" sz="4400" i="0" u="none" strike="noStrike">
                <a:highlight>
                  <a:srgbClr val="000000">
                    <a:alpha val="0"/>
                  </a:srgbClr>
                </a:highlight>
                <a:latin typeface="Dubai" panose="020B0503030403030204" pitchFamily="34" charset="-78"/>
                <a:cs typeface="Dubai" panose="020B0503030403030204" pitchFamily="34" charset="-78"/>
              </a:rPr>
              <a:t>ی</a:t>
            </a:r>
            <a:r>
              <a:rPr lang="fa" sz="4400" i="0" u="none" strike="noStrike">
                <a:highlight>
                  <a:srgbClr val="000000">
                    <a:alpha val="0"/>
                  </a:srgbClr>
                </a:highlight>
                <a:latin typeface="Dubai" panose="020B0503030403030204" pitchFamily="34" charset="-78"/>
                <a:cs typeface="Dubai" panose="020B0503030403030204" pitchFamily="34" charset="-78"/>
              </a:rPr>
              <a:t>د که به</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داکتر یا نرس مراجعه کنید.</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78EBDCA-C35B-1DCC-BCDF-6D30AA03E7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33167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657D1A-4C2A-B04B-3456-2DAC0A7EEC00}"/>
              </a:ext>
            </a:extLst>
          </p:cNvPr>
          <p:cNvSpPr>
            <a:spLocks noGrp="1"/>
          </p:cNvSpPr>
          <p:nvPr>
            <p:ph type="title"/>
          </p:nvPr>
        </p:nvSpPr>
        <p:spPr/>
        <p:txBody>
          <a:bodyPr/>
          <a:lstStyle/>
          <a:p>
            <a:pPr rtl="1"/>
            <a:r>
              <a:rPr lang="fa" sz="4400" i="0" u="none" strike="noStrike">
                <a:highlight>
                  <a:srgbClr val="000000">
                    <a:alpha val="0"/>
                  </a:srgbClr>
                </a:highlight>
                <a:latin typeface="Dubai" panose="020B0503030403030204" pitchFamily="34" charset="-78"/>
                <a:cs typeface="Dubai" panose="020B0503030403030204" pitchFamily="34" charset="-78"/>
              </a:rPr>
              <a:t>تست غربالگری از پستان</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C8E47C6-C760-E63F-68E4-AC50940CFDD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27647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DD2DAC-DEB0-420C-3DFF-79AB89F59B52}"/>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در استرالیا از هر ۷ زن یک زن در زمانی از </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عمر خود، سرطان</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پستان میگیرد.</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0F9BDFE-6659-5B18-D0CB-0ADDBFFACBD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240190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CE12FB-633A-932D-F82F-F3A19EBC4C74}"/>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پستان خود را بشناسید. </a:t>
            </a:r>
            <a:br>
              <a:rPr lang="fa" sz="4400" i="0" u="none" strike="noStrike">
                <a:highlight>
                  <a:srgbClr val="000000">
                    <a:alpha val="0"/>
                  </a:srgbClr>
                </a:highlight>
                <a:latin typeface="Dubai" panose="020B0503030403030204" pitchFamily="34" charset="-78"/>
                <a:cs typeface="Dubai" panose="020B0503030403030204" pitchFamily="34" charset="-78"/>
              </a:rPr>
            </a:br>
            <a:br>
              <a:rPr lang="fa" sz="2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اگر کدام تغییری را حس میکنید یا می بینید،</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به داکتر یا نرس خود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رجوع کنید. </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C241F8F-9827-4290-3A14-D1A190367DD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06739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D33951-B24A-C40D-80B8-240282140743}"/>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ماهی یک دفعه پستان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خود را معاینه کنید.</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آسان است! </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D12E808-924E-CFB5-838B-77A7C44C40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40078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97F1FD-7DFF-775B-AB8E-E2B1E9A09DF4}"/>
              </a:ext>
            </a:extLst>
          </p:cNvPr>
          <p:cNvSpPr>
            <a:spLocks noGrp="1"/>
          </p:cNvSpPr>
          <p:nvPr>
            <p:ph type="title"/>
          </p:nvPr>
        </p:nvSpPr>
        <p:spPr/>
        <p:txBody>
          <a:bodyPr>
            <a:normAutofit fontScale="90000"/>
          </a:bodyPr>
          <a:lstStyle/>
          <a:p>
            <a:pPr rtl="1">
              <a:lnSpc>
                <a:spcPct val="100000"/>
              </a:lnSpc>
            </a:pPr>
            <a:r>
              <a:rPr lang="fa" sz="4400" b="0" i="0" u="none" strike="noStrike">
                <a:highlight>
                  <a:srgbClr val="000000">
                    <a:alpha val="0"/>
                  </a:srgbClr>
                </a:highlight>
                <a:latin typeface="Dubai" panose="020B0503030403030204" pitchFamily="34" charset="-78"/>
                <a:cs typeface="Dubai" panose="020B0503030403030204" pitchFamily="34" charset="-78"/>
              </a:rPr>
              <a:t>از سن ۵۰ سال عمر هر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دو سال یکبار</a:t>
            </a:r>
            <a:r>
              <a:rPr lang="fa-IR" sz="4400" b="0" i="0" u="none" strike="noStrike">
                <a:highlight>
                  <a:srgbClr val="000000">
                    <a:alpha val="0"/>
                  </a:srgbClr>
                </a:highlight>
                <a:latin typeface="Dubai" panose="020B0503030403030204" pitchFamily="34" charset="-78"/>
                <a:cs typeface="Dubai" panose="020B0503030403030204" pitchFamily="34" charset="-78"/>
              </a:rPr>
              <a:t> تست</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غربالگری پستان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داشته باشید. </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CFC58E6-359C-C60E-0872-FC5177B3FD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95808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7563A7-110C-B1D9-05A8-8DA7207F0994}"/>
              </a:ext>
            </a:extLst>
          </p:cNvPr>
          <p:cNvSpPr>
            <a:spLocks noGrp="1"/>
          </p:cNvSpPr>
          <p:nvPr>
            <p:ph type="title"/>
          </p:nvPr>
        </p:nvSpPr>
        <p:spPr/>
        <p:txBody>
          <a:bodyPr>
            <a:normAutofit fontScale="90000"/>
          </a:bodyPr>
          <a:lstStyle/>
          <a:p>
            <a:pPr rtl="1">
              <a:lnSpc>
                <a:spcPct val="100000"/>
              </a:lnSpc>
            </a:pPr>
            <a:r>
              <a:rPr lang="fa" sz="4400" b="0" i="0" u="none" strike="noStrike">
                <a:highlight>
                  <a:srgbClr val="000000">
                    <a:alpha val="0"/>
                  </a:srgbClr>
                </a:highlight>
                <a:latin typeface="Dubai" panose="020B0503030403030204" pitchFamily="34" charset="-78"/>
                <a:cs typeface="Dubai" panose="020B0503030403030204" pitchFamily="34" charset="-78"/>
              </a:rPr>
              <a:t>اگر سرطان پستان را </a:t>
            </a:r>
            <a:r>
              <a:rPr lang="fa" sz="4400" i="0" u="none" strike="noStrike">
                <a:highlight>
                  <a:srgbClr val="000000">
                    <a:alpha val="0"/>
                  </a:srgbClr>
                </a:highlight>
                <a:latin typeface="Dubai" panose="020B0503030403030204" pitchFamily="34" charset="-78"/>
                <a:cs typeface="Dubai" panose="020B0503030403030204" pitchFamily="34" charset="-78"/>
              </a:rPr>
              <a:t>عاجل</a:t>
            </a:r>
            <a:r>
              <a:rPr lang="fa" sz="4400" b="0" i="0" u="none" strike="noStrike">
                <a:highlight>
                  <a:srgbClr val="000000">
                    <a:alpha val="0"/>
                  </a:srgbClr>
                </a:highlight>
                <a:latin typeface="Dubai" panose="020B0503030403030204" pitchFamily="34" charset="-78"/>
                <a:cs typeface="Dubai" panose="020B0503030403030204" pitchFamily="34" charset="-78"/>
              </a:rPr>
              <a:t> پیدا کنید، چانس</a:t>
            </a:r>
            <a:r>
              <a:rPr lang="fa-IR" sz="4400" b="0" i="0" u="none" strike="noStrike">
                <a:highlight>
                  <a:srgbClr val="000000">
                    <a:alpha val="0"/>
                  </a:srgbClr>
                </a:highlight>
                <a:latin typeface="Dubai" panose="020B0503030403030204" pitchFamily="34" charset="-78"/>
                <a:cs typeface="Dubai" panose="020B0503030403030204" pitchFamily="34" charset="-78"/>
              </a:rPr>
              <a:t> (بخت)</a:t>
            </a:r>
            <a:r>
              <a:rPr lang="fa" sz="4400" b="0" i="0" u="none" strike="noStrike">
                <a:highlight>
                  <a:srgbClr val="000000">
                    <a:alpha val="0"/>
                  </a:srgbClr>
                </a:highlight>
                <a:latin typeface="Dubai" panose="020B0503030403030204" pitchFamily="34" charset="-78"/>
                <a:cs typeface="Dubai" panose="020B0503030403030204" pitchFamily="34" charset="-78"/>
              </a:rPr>
              <a:t> بهتری برای صحت مجدد دارید. </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3B9C1F0-AF7D-C905-C1B8-9DFA1D0A804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94300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2725F4-1495-25DD-F044-5BE177738DEF}"/>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4C3E35EF-7447-E902-1290-57AC0900792C}"/>
              </a:ext>
            </a:extLst>
          </p:cNvPr>
          <p:cNvPicPr>
            <a:picLocks noChangeAspect="1"/>
          </p:cNvPicPr>
          <p:nvPr/>
        </p:nvPicPr>
        <p:blipFill>
          <a:blip r:embed="rId3"/>
          <a:stretch>
            <a:fillRect/>
          </a:stretch>
        </p:blipFill>
        <p:spPr>
          <a:xfrm>
            <a:off x="0" y="-297"/>
            <a:ext cx="12192528" cy="6858297"/>
          </a:xfrm>
          <a:prstGeom prst="rect">
            <a:avLst/>
          </a:prstGeom>
        </p:spPr>
      </p:pic>
    </p:spTree>
    <p:extLst>
      <p:ext uri="{BB962C8B-B14F-4D97-AF65-F5344CB8AC3E}">
        <p14:creationId xmlns:p14="http://schemas.microsoft.com/office/powerpoint/2010/main" val="985939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3AD94E-FABC-C698-EB64-CD5D7B60B737}"/>
              </a:ext>
            </a:extLst>
          </p:cNvPr>
          <p:cNvSpPr>
            <a:spLocks noGrp="1"/>
          </p:cNvSpPr>
          <p:nvPr>
            <p:ph type="title"/>
          </p:nvPr>
        </p:nvSpPr>
        <p:spPr/>
        <p:txBody>
          <a:bodyPr/>
          <a:lstStyle/>
          <a:p>
            <a:pPr rtl="1"/>
            <a:r>
              <a:rPr lang="fa" sz="4400" b="1" i="0" u="none" strike="noStrike">
                <a:highlight>
                  <a:srgbClr val="000000">
                    <a:alpha val="0"/>
                  </a:srgbClr>
                </a:highlight>
                <a:latin typeface="Dubai" panose="020B0503030403030204" pitchFamily="34" charset="-78"/>
                <a:cs typeface="Dubai" panose="020B0503030403030204" pitchFamily="34" charset="-78"/>
              </a:rPr>
              <a:t>تست غربالگری سرطان روده </a:t>
            </a:r>
            <a:endParaRPr lang="fa"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F173704-5B4E-941C-9267-CC941F5519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20229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0E1D01-7F22-D69D-38EA-E63E601A22CD}"/>
              </a:ext>
            </a:extLst>
          </p:cNvPr>
          <p:cNvSpPr>
            <a:spLocks noGrp="1"/>
          </p:cNvSpPr>
          <p:nvPr>
            <p:ph type="title"/>
          </p:nvPr>
        </p:nvSpPr>
        <p:spPr/>
        <p:txBody>
          <a:bodyPr/>
          <a:lstStyle/>
          <a:p>
            <a:pPr rtl="1">
              <a:lnSpc>
                <a:spcPct val="100000"/>
              </a:lnSpc>
            </a:pPr>
            <a:r>
              <a:rPr lang="fa" sz="4400" b="0" i="0" u="none" strike="noStrike">
                <a:highlight>
                  <a:srgbClr val="000000">
                    <a:alpha val="0"/>
                  </a:srgbClr>
                </a:highlight>
                <a:latin typeface="Dubai" panose="020B0503030403030204" pitchFamily="34" charset="-78"/>
                <a:cs typeface="Dubai" panose="020B0503030403030204" pitchFamily="34" charset="-78"/>
              </a:rPr>
              <a:t>شما در </a:t>
            </a:r>
            <a:r>
              <a:rPr lang="fa" sz="4400" i="0" u="none" strike="noStrike">
                <a:highlight>
                  <a:srgbClr val="000000">
                    <a:alpha val="0"/>
                  </a:srgbClr>
                </a:highlight>
                <a:latin typeface="Dubai" panose="020B0503030403030204" pitchFamily="34" charset="-78"/>
                <a:cs typeface="Dubai" panose="020B0503030403030204" pitchFamily="34" charset="-78"/>
              </a:rPr>
              <a:t>روده </a:t>
            </a:r>
            <a:r>
              <a:rPr lang="fa" sz="4400" b="0" i="0" u="none" strike="noStrike">
                <a:highlight>
                  <a:srgbClr val="000000">
                    <a:alpha val="0"/>
                  </a:srgbClr>
                </a:highlight>
                <a:latin typeface="Dubai" panose="020B0503030403030204" pitchFamily="34" charset="-78"/>
                <a:cs typeface="Dubai" panose="020B0503030403030204" pitchFamily="34" charset="-78"/>
              </a:rPr>
              <a:t>خود ممکن است سرطان بگیرید.</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8B4C58C-883B-2FF8-457C-6D872EB662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19409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257261-A878-FEE1-01E2-35A5C6CCFAB7}"/>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در حدود سن ۵۰ سال عمر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تست سرطان روده بدهید، و بعد از آن هر ۲ سال یک بار. </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AC034BB-560F-C487-AAC0-7E20C085D6E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7313951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606CD8-9A45-A14B-9C04-17293B4CD9F6}"/>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تست سرطان</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روده ساده است. </a:t>
            </a:r>
            <a:br>
              <a:rPr lang="fa" sz="4400" i="0" u="none" strike="noStrike">
                <a:highlight>
                  <a:srgbClr val="000000">
                    <a:alpha val="0"/>
                  </a:srgbClr>
                </a:highlight>
                <a:latin typeface="Dubai" panose="020B0503030403030204" pitchFamily="34" charset="-78"/>
                <a:cs typeface="Dubai" panose="020B0503030403030204" pitchFamily="34" charset="-78"/>
              </a:rPr>
            </a:br>
            <a:br>
              <a:rPr lang="fa" sz="2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اگر شما ۵۰ سال یا بیشتر</a:t>
            </a:r>
            <a:r>
              <a:rPr lang="fa-IR" sz="4400" i="0" u="none" strike="noStrike">
                <a:highlight>
                  <a:srgbClr val="000000">
                    <a:alpha val="0"/>
                  </a:srgbClr>
                </a:highlight>
                <a:latin typeface="Dubai" panose="020B0503030403030204" pitchFamily="34" charset="-78"/>
                <a:cs typeface="Dubai" panose="020B0503030403030204" pitchFamily="34" charset="-78"/>
              </a:rPr>
              <a:t> </a:t>
            </a:r>
            <a:r>
              <a:rPr lang="fa" sz="4400" i="0" u="none" strike="noStrike">
                <a:highlight>
                  <a:srgbClr val="000000">
                    <a:alpha val="0"/>
                  </a:srgbClr>
                </a:highlight>
                <a:latin typeface="Dubai" panose="020B0503030403030204" pitchFamily="34" charset="-78"/>
                <a:cs typeface="Dubai" panose="020B0503030403030204" pitchFamily="34" charset="-78"/>
              </a:rPr>
              <a:t>عمر داشته باشید این تست به خانه شما روان میشود.</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87AEA4F-D0C2-BC05-0B54-FA28818DC5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43074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2BA459-F271-AE20-2F5B-07F4DE09235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91317B7-E195-64BD-D80C-5DC2E347913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841462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A5F2AF-5467-8D76-1AD9-92BB18056CA6}"/>
              </a:ext>
            </a:extLst>
          </p:cNvPr>
          <p:cNvSpPr>
            <a:spLocks noGrp="1"/>
          </p:cNvSpPr>
          <p:nvPr>
            <p:ph type="title"/>
          </p:nvPr>
        </p:nvSpPr>
        <p:spPr/>
        <p:txBody>
          <a:bodyPr>
            <a:normAutofit fontScale="90000"/>
          </a:bodyPr>
          <a:lstStyle/>
          <a:p>
            <a:pPr rtl="1">
              <a:lnSpc>
                <a:spcPct val="100000"/>
              </a:lnSpc>
            </a:pPr>
            <a:r>
              <a:rPr lang="fa" sz="4400" b="0" i="0" u="none" strike="noStrike">
                <a:highlight>
                  <a:srgbClr val="000000">
                    <a:alpha val="0"/>
                  </a:srgbClr>
                </a:highlight>
                <a:latin typeface="Dubai" panose="020B0503030403030204" pitchFamily="34" charset="-78"/>
                <a:cs typeface="Dubai" panose="020B0503030403030204" pitchFamily="34" charset="-78"/>
              </a:rPr>
              <a:t>روده</a:t>
            </a:r>
            <a:r>
              <a:rPr lang="en-US" sz="4400">
                <a:highlight>
                  <a:srgbClr val="000000">
                    <a:alpha val="0"/>
                  </a:srgbClr>
                </a:highlight>
                <a:latin typeface="Dubai" panose="020B0503030403030204" pitchFamily="34" charset="-78"/>
                <a:cs typeface="Dubai" panose="020B0503030403030204" pitchFamily="34" charset="-78"/>
              </a:rPr>
              <a:t> </a:t>
            </a:r>
            <a:r>
              <a:rPr lang="fa" sz="4400" b="0" i="0" u="none" strike="noStrike">
                <a:highlight>
                  <a:srgbClr val="000000">
                    <a:alpha val="0"/>
                  </a:srgbClr>
                </a:highlight>
                <a:latin typeface="Dubai" panose="020B0503030403030204" pitchFamily="34" charset="-78"/>
                <a:cs typeface="Dubai" panose="020B0503030403030204" pitchFamily="34" charset="-78"/>
              </a:rPr>
              <a:t>خود را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سالم نگه دارید. </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D177B1F-4355-0590-0BA6-66447D090A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86404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CAE5B9-B4E1-A3BE-B6DA-B2AC818E8329}"/>
              </a:ext>
            </a:extLst>
          </p:cNvPr>
          <p:cNvSpPr>
            <a:spLocks noGrp="1"/>
          </p:cNvSpPr>
          <p:nvPr>
            <p:ph type="title"/>
          </p:nvPr>
        </p:nvSpPr>
        <p:spPr/>
        <p:txBody>
          <a:bodyPr/>
          <a:lstStyle/>
          <a:p>
            <a:pPr rtl="1"/>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معاینات صحت جنسی</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852EF63-697C-F3F2-4B12-622F15DB066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544724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1DC5B6-ECB3-BDDF-CF5F-D1D1C753D378}"/>
              </a:ext>
            </a:extLst>
          </p:cNvPr>
          <p:cNvSpPr>
            <a:spLocks noGrp="1"/>
          </p:cNvSpPr>
          <p:nvPr>
            <p:ph type="title"/>
          </p:nvPr>
        </p:nvSpPr>
        <p:spPr/>
        <p:txBody>
          <a:bodyPr>
            <a:normAutofit fontScale="90000"/>
          </a:bodyPr>
          <a:lstStyle/>
          <a:p>
            <a:pPr rtl="1">
              <a:lnSpc>
                <a:spcPct val="100000"/>
              </a:lnSpc>
            </a:pPr>
            <a:r>
              <a:rPr lang="fa" sz="4400" b="0" i="0" u="none" strike="noStrike">
                <a:highlight>
                  <a:srgbClr val="000000">
                    <a:alpha val="0"/>
                  </a:srgbClr>
                </a:highlight>
                <a:latin typeface="Dubai" panose="020B0503030403030204" pitchFamily="34" charset="-78"/>
                <a:cs typeface="Dubai" panose="020B0503030403030204" pitchFamily="34" charset="-78"/>
              </a:rPr>
              <a:t>در زمان های متفاوت از زندگی، شما به معاینات صحت جنسی ضرورت دارید.</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F9FB542-2EBF-F628-B582-61E9FFCE2A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15762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F98024-94BE-0955-ED19-EF87A6C847FC}"/>
              </a:ext>
            </a:extLst>
          </p:cNvPr>
          <p:cNvSpPr>
            <a:spLocks noGrp="1"/>
          </p:cNvSpPr>
          <p:nvPr>
            <p:ph type="title"/>
          </p:nvPr>
        </p:nvSpPr>
        <p:spPr/>
        <p:txBody>
          <a:bodyPr>
            <a:normAutofit fontScale="90000"/>
          </a:bodyPr>
          <a:lstStyle/>
          <a:p>
            <a:pPr rtl="1">
              <a:lnSpc>
                <a:spcPct val="100000"/>
              </a:lnSpc>
            </a:pPr>
            <a:r>
              <a:rPr lang="fa" sz="4400" b="0" i="0" u="none" strike="noStrike">
                <a:highlight>
                  <a:srgbClr val="000000">
                    <a:alpha val="0"/>
                  </a:srgbClr>
                </a:highlight>
                <a:latin typeface="Dubai" panose="020B0503030403030204" pitchFamily="34" charset="-78"/>
                <a:cs typeface="Dubai" panose="020B0503030403030204" pitchFamily="34" charset="-78"/>
              </a:rPr>
              <a:t>اگر روابط جنسی دارید، </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ممکن است عفونت</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پیدا کنید به </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این میگویند STI.</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A4E1640-1CB2-B502-B164-63B4611D92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169340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A0872A-EE2E-3DDE-BA61-8D4BE9551FDB}"/>
              </a:ext>
            </a:extLst>
          </p:cNvPr>
          <p:cNvSpPr>
            <a:spLocks noGrp="1"/>
          </p:cNvSpPr>
          <p:nvPr>
            <p:ph type="title"/>
          </p:nvPr>
        </p:nvSpPr>
        <p:spPr/>
        <p:txBody>
          <a:bodyPr>
            <a:normAutofit fontScale="90000"/>
          </a:bodyPr>
          <a:lstStyle/>
          <a:p>
            <a:pPr marL="0" indent="0"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از ظاهر افراد </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نمیتوانید بفهمید که</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 آیا آنها STI دارند.</a:t>
            </a:r>
            <a:br>
              <a:rPr lang="fa" sz="4400" i="0" u="none" strike="noStrike">
                <a:highlight>
                  <a:srgbClr val="000000">
                    <a:alpha val="0"/>
                  </a:srgbClr>
                </a:highlight>
                <a:latin typeface="Dubai" panose="020B0503030403030204" pitchFamily="34" charset="-78"/>
                <a:cs typeface="Dubai" panose="020B0503030403030204" pitchFamily="34" charset="-78"/>
              </a:rPr>
            </a:br>
            <a:br>
              <a:rPr lang="fa" sz="2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 افراد ممکن است</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 به نظر سالم بیآیند </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ولی STI داشته باشند.</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FEA2F61-2323-BB2A-16B9-A3A6692C9E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346348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FC05F1-684A-9CE9-4A03-3E117CA7D49A}"/>
              </a:ext>
            </a:extLst>
          </p:cNvPr>
          <p:cNvSpPr>
            <a:spLocks noGrp="1"/>
          </p:cNvSpPr>
          <p:nvPr>
            <p:ph type="title"/>
          </p:nvPr>
        </p:nvSpPr>
        <p:spPr/>
        <p:txBody>
          <a:bodyPr/>
          <a:lstStyle/>
          <a:p>
            <a:pPr algn="r" rtl="1"/>
            <a:r>
              <a:rPr lang="fa" sz="4400" b="1" i="0" u="none" strike="noStrike">
                <a:highlight>
                  <a:srgbClr val="000000">
                    <a:alpha val="0"/>
                  </a:srgbClr>
                </a:highlight>
                <a:latin typeface="Dubai" panose="020B0503030403030204" pitchFamily="34" charset="-78"/>
                <a:cs typeface="Dubai" panose="020B0503030403030204" pitchFamily="34" charset="-78"/>
              </a:rPr>
              <a:t>بدن من. صحت من.</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000" b="0" i="0" u="none" strike="noStrike">
                <a:highlight>
                  <a:srgbClr val="000000">
                    <a:alpha val="0"/>
                  </a:srgbClr>
                </a:highlight>
                <a:latin typeface="Dubai" panose="020B0503030403030204" pitchFamily="34" charset="-78"/>
                <a:cs typeface="Dubai" panose="020B0503030403030204" pitchFamily="34" charset="-78"/>
              </a:rPr>
              <a:t>یک ابزار آموزش صحت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9EBD71B-5645-E436-6F92-5A46CD4168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478963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96FAC7-E4E4-1A0C-CFFA-37B0CDD5A3D5}"/>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انجام </a:t>
            </a:r>
            <a:r>
              <a:rPr lang="fa" sz="4400" b="0" i="0" u="none" strike="noStrike">
                <a:highlight>
                  <a:srgbClr val="000000">
                    <a:alpha val="0"/>
                  </a:srgbClr>
                </a:highlight>
                <a:latin typeface="Dubai" panose="020B0503030403030204" pitchFamily="34" charset="-78"/>
                <a:cs typeface="Dubai" panose="020B0503030403030204" pitchFamily="34" charset="-78"/>
              </a:rPr>
              <a:t>تست ها برای اچ آی وی، </a:t>
            </a:r>
            <a:r>
              <a:rPr lang="fa-IR" sz="4400" b="0" i="0" u="none" strike="noStrike">
                <a:highlight>
                  <a:srgbClr val="000000">
                    <a:alpha val="0"/>
                  </a:srgbClr>
                </a:highlight>
                <a:latin typeface="Dubai" panose="020B0503030403030204" pitchFamily="34" charset="-78"/>
                <a:cs typeface="Dubai" panose="020B0503030403030204" pitchFamily="34" charset="-78"/>
              </a:rPr>
              <a:t>انواع</a:t>
            </a:r>
            <a:r>
              <a:rPr lang="fa" sz="4400" i="0" u="none" strike="noStrike">
                <a:highlight>
                  <a:srgbClr val="000000">
                    <a:alpha val="0"/>
                  </a:srgbClr>
                </a:highlight>
                <a:latin typeface="Dubai" panose="020B0503030403030204" pitchFamily="34" charset="-78"/>
                <a:cs typeface="Dubai" panose="020B0503030403030204" pitchFamily="34" charset="-78"/>
              </a:rPr>
              <a:t> هپاتیت ها و STI ساده</a:t>
            </a:r>
            <a:r>
              <a:rPr lang="fa-IR" sz="4400" i="0" u="none" strike="noStrike">
                <a:highlight>
                  <a:srgbClr val="000000">
                    <a:alpha val="0"/>
                  </a:srgbClr>
                </a:highlight>
                <a:latin typeface="Dubai" panose="020B0503030403030204" pitchFamily="34" charset="-78"/>
                <a:cs typeface="Dubai" panose="020B0503030403030204" pitchFamily="34" charset="-78"/>
              </a:rPr>
              <a:t>،</a:t>
            </a:r>
            <a:r>
              <a:rPr lang="fa" sz="4400" i="0" u="none" strike="noStrike">
                <a:highlight>
                  <a:srgbClr val="000000">
                    <a:alpha val="0"/>
                  </a:srgbClr>
                </a:highlight>
                <a:latin typeface="Dubai" panose="020B0503030403030204" pitchFamily="34" charset="-78"/>
                <a:cs typeface="Dubai" panose="020B0503030403030204" pitchFamily="34" charset="-78"/>
              </a:rPr>
              <a:t> بی خطر و رایگان است.</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DEB11DB-42A3-EBF9-D2DC-AFCF0083009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050689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78418D-9121-57D3-9D31-4D25298DD65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61FC4D2-206C-EAC0-2526-1392E053113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49690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AB8E93-A204-79BE-C56E-83B6FD9377E0}"/>
              </a:ext>
            </a:extLst>
          </p:cNvPr>
          <p:cNvSpPr>
            <a:spLocks noGrp="1"/>
          </p:cNvSpPr>
          <p:nvPr>
            <p:ph type="title"/>
          </p:nvPr>
        </p:nvSpPr>
        <p:spPr/>
        <p:txBody>
          <a:bodyPr/>
          <a:lstStyle/>
          <a:p>
            <a:pPr rtl="1"/>
            <a:r>
              <a:rPr lang="fa" sz="4400" i="0" u="none" strike="noStrike">
                <a:highlight>
                  <a:srgbClr val="000000">
                    <a:alpha val="0"/>
                  </a:srgbClr>
                </a:highlight>
                <a:latin typeface="Dubai" panose="020B0503030403030204" pitchFamily="34" charset="-78"/>
                <a:cs typeface="Dubai" panose="020B0503030403030204" pitchFamily="34" charset="-78"/>
              </a:rPr>
              <a:t> تعیین قرار ملاقات</a:t>
            </a:r>
            <a:r>
              <a:rPr lang="fa-IR" sz="4400" i="0" u="none" strike="noStrike">
                <a:highlight>
                  <a:srgbClr val="000000">
                    <a:alpha val="0"/>
                  </a:srgbClr>
                </a:highlight>
                <a:latin typeface="Dubai" panose="020B0503030403030204" pitchFamily="34" charset="-78"/>
                <a:cs typeface="Dubai" panose="020B0503030403030204" pitchFamily="34" charset="-78"/>
              </a:rPr>
              <a:t> (اپواینتمنت)</a:t>
            </a:r>
            <a:r>
              <a:rPr lang="fa" sz="4400" i="0" u="none" strike="noStrike">
                <a:highlight>
                  <a:srgbClr val="000000">
                    <a:alpha val="0"/>
                  </a:srgbClr>
                </a:highlight>
                <a:latin typeface="Dubai" panose="020B0503030403030204" pitchFamily="34" charset="-78"/>
                <a:cs typeface="Dubai" panose="020B0503030403030204" pitchFamily="34" charset="-78"/>
              </a:rPr>
              <a:t> با داکتر</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B488CDF-9945-4C4B-6C39-2CF3C6B1DE4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285001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3332E3-4663-E398-667B-36C4A7B81F57}"/>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وقتی میخواهید</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به داکتر بروید اول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وقت بگیرید</a:t>
            </a:r>
            <a:r>
              <a:rPr lang="en-US" sz="4400" i="0" u="none" strike="noStrike">
                <a:highlight>
                  <a:srgbClr val="000000">
                    <a:alpha val="0"/>
                  </a:srgbClr>
                </a:highlight>
                <a:latin typeface="Dubai" panose="020B0503030403030204" pitchFamily="34" charset="-78"/>
                <a:cs typeface="Dubai" panose="020B0503030403030204" pitchFamily="34" charset="-78"/>
              </a:rPr>
              <a:t>.</a:t>
            </a:r>
            <a:r>
              <a:rPr lang="fa" sz="4400" i="0" u="none" strike="noStrike">
                <a:highlight>
                  <a:srgbClr val="000000">
                    <a:alpha val="0"/>
                  </a:srgbClr>
                </a:highlight>
                <a:latin typeface="Dubai" panose="020B0503030403030204" pitchFamily="34" charset="-78"/>
                <a:cs typeface="Dubai" panose="020B0503030403030204" pitchFamily="34" charset="-78"/>
              </a:rPr>
              <a:t> </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6674466-011C-0C00-A6F9-660EEFD308C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14624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45A2B2-1FF6-A0EB-B1E1-26E333AF0D5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A123A32-6C24-6D42-F3FF-A82B784E515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4276486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8E6ABA-9C56-DD81-8CF6-71862D4C24DA}"/>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برای قرار ملاقات </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خود آماده شوید</a:t>
            </a:r>
            <a:r>
              <a:rPr lang="en-US" sz="4400" i="0" u="none" strike="noStrike">
                <a:highlight>
                  <a:srgbClr val="000000">
                    <a:alpha val="0"/>
                  </a:srgbClr>
                </a:highlight>
                <a:latin typeface="Dubai" panose="020B0503030403030204" pitchFamily="34" charset="-78"/>
                <a:cs typeface="Dubai" panose="020B0503030403030204" pitchFamily="34" charset="-78"/>
              </a:rPr>
              <a:t>.</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C6512E0-5C01-9878-E2CF-9DE0C2119A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86487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08F4E4-D9FB-6289-C5D4-62160C9594ED}"/>
              </a:ext>
            </a:extLst>
          </p:cNvPr>
          <p:cNvSpPr>
            <a:spLocks noGrp="1"/>
          </p:cNvSpPr>
          <p:nvPr>
            <p:ph type="title"/>
          </p:nvPr>
        </p:nvSpPr>
        <p:spPr/>
        <p:txBody>
          <a:bodyPr>
            <a:normAutofit fontScale="90000"/>
          </a:bodyPr>
          <a:lstStyle/>
          <a:p>
            <a:pPr rtl="1">
              <a:lnSpc>
                <a:spcPct val="100000"/>
              </a:lnSpc>
            </a:pPr>
            <a:r>
              <a:rPr lang="fa" sz="4400" b="0" i="0" u="none" strike="noStrike">
                <a:highlight>
                  <a:srgbClr val="000000">
                    <a:alpha val="0"/>
                  </a:srgbClr>
                </a:highlight>
                <a:latin typeface="Dubai" panose="020B0503030403030204" pitchFamily="34" charset="-78"/>
                <a:cs typeface="Dubai" panose="020B0503030403030204" pitchFamily="34" charset="-78"/>
              </a:rPr>
              <a:t>شما باید </a:t>
            </a:r>
            <a:r>
              <a:rPr lang="fa" sz="4400" i="0" u="none" strike="noStrike">
                <a:highlight>
                  <a:srgbClr val="000000">
                    <a:alpha val="0"/>
                  </a:srgbClr>
                </a:highlight>
                <a:latin typeface="Dubai" panose="020B0503030403030204" pitchFamily="34" charset="-78"/>
                <a:cs typeface="Dubai" panose="020B0503030403030204" pitchFamily="34" charset="-78"/>
              </a:rPr>
              <a:t>هر مشکلی </a:t>
            </a:r>
            <a:r>
              <a:rPr lang="fa" sz="4400" b="0" i="0" u="none" strike="noStrike">
                <a:highlight>
                  <a:srgbClr val="000000">
                    <a:alpha val="0"/>
                  </a:srgbClr>
                </a:highlight>
                <a:latin typeface="Dubai" panose="020B0503030403030204" pitchFamily="34" charset="-78"/>
                <a:cs typeface="Dubai" panose="020B0503030403030204" pitchFamily="34" charset="-78"/>
              </a:rPr>
              <a:t>را که</a:t>
            </a:r>
            <a:r>
              <a:rPr lang="en-US" sz="4400" b="0" i="0" u="none" strike="noStrike">
                <a:highlight>
                  <a:srgbClr val="000000">
                    <a:alpha val="0"/>
                  </a:srgbClr>
                </a:highlight>
                <a:latin typeface="Dubai" panose="020B0503030403030204" pitchFamily="34" charset="-78"/>
                <a:cs typeface="Dubai" panose="020B0503030403030204" pitchFamily="34" charset="-78"/>
              </a:rPr>
              <a:t> </a:t>
            </a:r>
            <a:r>
              <a:rPr lang="fa" sz="4400" b="0" i="0" u="none" strike="noStrike">
                <a:highlight>
                  <a:srgbClr val="000000">
                    <a:alpha val="0"/>
                  </a:srgbClr>
                </a:highlight>
                <a:latin typeface="Dubai" panose="020B0503030403030204" pitchFamily="34" charset="-78"/>
                <a:cs typeface="Dubai" panose="020B0503030403030204" pitchFamily="34" charset="-78"/>
              </a:rPr>
              <a:t>دارید به داکتر یا نرس </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خود بگوئید.</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2400" b="0" i="0" u="none" strike="noStrike">
                <a:highlight>
                  <a:srgbClr val="000000">
                    <a:alpha val="0"/>
                  </a:srgbClr>
                </a:highlight>
                <a:latin typeface="Dubai" panose="020B0503030403030204" pitchFamily="34" charset="-78"/>
                <a:cs typeface="Dubai" panose="020B0503030403030204" pitchFamily="34" charset="-78"/>
              </a:rPr>
              <a:t> </a:t>
            </a:r>
            <a:br>
              <a:rPr lang="fa" sz="2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اگر به آنها نگوئید، آنها نمیتوانند به شما کمک کنند.</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F095723-A3EB-4A0F-4324-9E82DD4EEF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15851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228D62-E968-67F4-ED19-4529D8FD71A8}"/>
              </a:ext>
            </a:extLst>
          </p:cNvPr>
          <p:cNvSpPr>
            <a:spLocks noGrp="1"/>
          </p:cNvSpPr>
          <p:nvPr>
            <p:ph type="title"/>
          </p:nvPr>
        </p:nvSpPr>
        <p:spPr/>
        <p:txBody>
          <a:bodyPr>
            <a:normAutofit fontScale="90000"/>
          </a:bodyPr>
          <a:lstStyle/>
          <a:p>
            <a:pPr rtl="1">
              <a:lnSpc>
                <a:spcPct val="100000"/>
              </a:lnSpc>
            </a:pPr>
            <a:r>
              <a:rPr lang="fa" sz="4400" b="0" i="0" u="none" strike="noStrike">
                <a:highlight>
                  <a:srgbClr val="000000">
                    <a:alpha val="0"/>
                  </a:srgbClr>
                </a:highlight>
                <a:latin typeface="Dubai" panose="020B0503030403030204" pitchFamily="34" charset="-78"/>
                <a:cs typeface="Dubai" panose="020B0503030403030204" pitchFamily="34" charset="-78"/>
              </a:rPr>
              <a:t>اگر چیزی را نمی فهمید، </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از داکتر یا نرس بخواهید برایتان توضیح بدهند.</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0D93579-42C9-D7DF-F692-C241467676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739219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FC94B2-EDC8-459A-B94F-0985DBF1BD93}"/>
              </a:ext>
            </a:extLst>
          </p:cNvPr>
          <p:cNvSpPr>
            <a:spLocks noGrp="1"/>
          </p:cNvSpPr>
          <p:nvPr>
            <p:ph type="title"/>
          </p:nvPr>
        </p:nvSpPr>
        <p:spPr/>
        <p:txBody>
          <a:bodyPr/>
          <a:lstStyle/>
          <a:p>
            <a:pPr algn="r" rtl="1"/>
            <a:r>
              <a:rPr lang="fa" sz="4400" b="1" i="0" u="none" strike="noStrike">
                <a:highlight>
                  <a:srgbClr val="000000">
                    <a:alpha val="0"/>
                  </a:srgbClr>
                </a:highlight>
                <a:latin typeface="Dubai" panose="020B0503030403030204" pitchFamily="34" charset="-78"/>
                <a:cs typeface="Dubai" panose="020B0503030403030204" pitchFamily="34" charset="-78"/>
              </a:rPr>
              <a:t>بخاطر داشته باشید ..</a:t>
            </a:r>
            <a:r>
              <a:rPr lang="fa" sz="4400" b="0" i="0" u="none" strike="noStrike">
                <a:highlight>
                  <a:srgbClr val="000000">
                    <a:alpha val="0"/>
                  </a:srgbClr>
                </a:highlight>
                <a:latin typeface="Dubai" panose="020B0503030403030204" pitchFamily="34" charset="-78"/>
                <a:cs typeface="Dubai" panose="020B0503030403030204" pitchFamily="34" charset="-78"/>
              </a:rPr>
              <a:t>.	</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FEA3942-2CF3-F0D3-D15E-D58EFC29779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1035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26A429-24CE-90E0-4365-E294676B5615}"/>
              </a:ext>
            </a:extLst>
          </p:cNvPr>
          <p:cNvSpPr>
            <a:spLocks noGrp="1"/>
          </p:cNvSpPr>
          <p:nvPr>
            <p:ph type="title"/>
          </p:nvPr>
        </p:nvSpPr>
        <p:spPr/>
        <p:txBody>
          <a:bodyPr/>
          <a:lstStyle/>
          <a:p>
            <a:pPr algn="r" rtl="1"/>
            <a:r>
              <a:rPr lang="fa" b="1" i="0" u="none" strike="noStrike">
                <a:highlight>
                  <a:srgbClr val="000000">
                    <a:alpha val="0"/>
                  </a:srgbClr>
                </a:highlight>
                <a:latin typeface="Dubai" panose="020B0503030403030204" pitchFamily="34" charset="-78"/>
                <a:cs typeface="Dubai" panose="020B0503030403030204" pitchFamily="34" charset="-78"/>
              </a:rPr>
              <a:t>خدمات محلی </a:t>
            </a:r>
            <a:endParaRPr lang="fa"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436F80F-7828-0428-4408-314F9A19F4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431817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6F3ABF-944E-0A9A-B75D-88EFAF5DD299}"/>
              </a:ext>
            </a:extLst>
          </p:cNvPr>
          <p:cNvSpPr>
            <a:spLocks noGrp="1"/>
          </p:cNvSpPr>
          <p:nvPr>
            <p:ph type="title"/>
          </p:nvPr>
        </p:nvSpPr>
        <p:spPr/>
        <p:txBody>
          <a:bodyPr/>
          <a:lstStyle/>
          <a:p>
            <a:pPr algn="ctr" rtl="1"/>
            <a:r>
              <a:rPr lang="fa" sz="44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بگذارید</a:t>
            </a:r>
            <a:endParaRPr lang="fa" sz="4400" b="1" i="0" u="none" strike="noStrike" kern="1200"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948A8A7-416C-9109-CF44-435A6B803E7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2705454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E2AB5F0-BA4E-B1CE-91C6-AD3594B9B41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071BC06-12DF-3363-0547-4B2707C6520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1760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2DFD26-AAD1-7C36-17E2-6A78E05927D6}"/>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معاینات صحی، تستی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است که داکتر یا نرس </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برای اطمینان از صحت</a:t>
            </a:r>
            <a:br>
              <a:rPr lang="fa"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 کامل وخوب شما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 sz="4400" i="0" u="none" strike="noStrike">
                <a:highlight>
                  <a:srgbClr val="000000">
                    <a:alpha val="0"/>
                  </a:srgbClr>
                </a:highlight>
                <a:latin typeface="Dubai" panose="020B0503030403030204" pitchFamily="34" charset="-78"/>
                <a:cs typeface="Dubai" panose="020B0503030403030204" pitchFamily="34" charset="-78"/>
              </a:rPr>
              <a:t>انجام میدهد.</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4775DCE-95D8-7A8A-7384-24BD1CD79D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74907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8A1296-C034-F40C-E151-15A09D2933FF}"/>
              </a:ext>
            </a:extLst>
          </p:cNvPr>
          <p:cNvSpPr>
            <a:spLocks noGrp="1"/>
          </p:cNvSpPr>
          <p:nvPr>
            <p:ph type="title"/>
          </p:nvPr>
        </p:nvSpPr>
        <p:spPr/>
        <p:txBody>
          <a:bodyPr>
            <a:normAutofit fontScale="90000"/>
          </a:bodyPr>
          <a:lstStyle/>
          <a:p>
            <a:pPr rtl="1">
              <a:lnSpc>
                <a:spcPct val="100000"/>
              </a:lnSpc>
            </a:pPr>
            <a:r>
              <a:rPr lang="fa" sz="4400" i="0" u="none" strike="noStrike">
                <a:highlight>
                  <a:srgbClr val="000000">
                    <a:alpha val="0"/>
                  </a:srgbClr>
                </a:highlight>
                <a:latin typeface="Dubai" panose="020B0503030403030204" pitchFamily="34" charset="-78"/>
                <a:cs typeface="Dubai" panose="020B0503030403030204" pitchFamily="34" charset="-78"/>
              </a:rPr>
              <a:t>اگر بطورمرتب معاینات صحی خود را انجام دهید، میتوانید چنانچه کدام تکلیف صحی دارید هر چه عاجل مطلع شوید.</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5A5556E-5190-D7D9-8706-ECD5C50821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689637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E652F97-F6FD-4EC4-3F70-7DA1F5ED2AFA}"/>
              </a:ext>
            </a:extLst>
          </p:cNvPr>
          <p:cNvSpPr>
            <a:spLocks noGrp="1"/>
          </p:cNvSpPr>
          <p:nvPr>
            <p:ph type="title"/>
          </p:nvPr>
        </p:nvSpPr>
        <p:spPr/>
        <p:txBody>
          <a:bodyPr>
            <a:normAutofit fontScale="90000"/>
          </a:bodyPr>
          <a:lstStyle/>
          <a:p>
            <a:pPr rtl="1">
              <a:lnSpc>
                <a:spcPct val="100000"/>
              </a:lnSpc>
            </a:pPr>
            <a:r>
              <a:rPr lang="fa" sz="4400" b="0" i="0" u="none" strike="noStrike">
                <a:highlight>
                  <a:srgbClr val="000000">
                    <a:alpha val="0"/>
                  </a:srgbClr>
                </a:highlight>
                <a:latin typeface="Dubai" panose="020B0503030403030204" pitchFamily="34" charset="-78"/>
                <a:cs typeface="Dubai" panose="020B0503030403030204" pitchFamily="34" charset="-78"/>
              </a:rPr>
              <a:t>شما میتوانید با داکتر</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یا نرس خود در </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مورد </a:t>
            </a:r>
            <a:r>
              <a:rPr lang="fa" sz="4400" i="0" u="none" strike="noStrike">
                <a:highlight>
                  <a:srgbClr val="000000">
                    <a:alpha val="0"/>
                  </a:srgbClr>
                </a:highlight>
                <a:latin typeface="Dubai" panose="020B0503030403030204" pitchFamily="34" charset="-78"/>
                <a:cs typeface="Dubai" panose="020B0503030403030204" pitchFamily="34" charset="-78"/>
              </a:rPr>
              <a:t>هر چیز نگران </a:t>
            </a:r>
            <a:r>
              <a:rPr lang="fa" sz="4400" b="0" i="0" u="none" strike="noStrike">
                <a:highlight>
                  <a:srgbClr val="000000">
                    <a:alpha val="0"/>
                  </a:srgbClr>
                </a:highlight>
                <a:latin typeface="Dubai" panose="020B0503030403030204" pitchFamily="34" charset="-78"/>
                <a:cs typeface="Dubai" panose="020B0503030403030204" pitchFamily="34" charset="-78"/>
              </a:rPr>
              <a:t>کننده  که دارید گپ بزنید.</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6240EB6-4281-04B2-A069-388D735DD9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85243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44CACE-350B-21A8-2FDE-0D48B171DD9F}"/>
              </a:ext>
            </a:extLst>
          </p:cNvPr>
          <p:cNvSpPr>
            <a:spLocks noGrp="1"/>
          </p:cNvSpPr>
          <p:nvPr>
            <p:ph type="title"/>
          </p:nvPr>
        </p:nvSpPr>
        <p:spPr/>
        <p:txBody>
          <a:bodyPr>
            <a:normAutofit fontScale="90000"/>
          </a:bodyPr>
          <a:lstStyle/>
          <a:p>
            <a:pPr rtl="1">
              <a:lnSpc>
                <a:spcPct val="100000"/>
              </a:lnSpc>
            </a:pPr>
            <a:r>
              <a:rPr lang="fa" sz="4400" b="0" i="0" u="none" strike="noStrike">
                <a:highlight>
                  <a:srgbClr val="000000">
                    <a:alpha val="0"/>
                  </a:srgbClr>
                </a:highlight>
                <a:latin typeface="Dubai" panose="020B0503030403030204" pitchFamily="34" charset="-78"/>
                <a:cs typeface="Dubai" panose="020B0503030403030204" pitchFamily="34" charset="-78"/>
              </a:rPr>
              <a:t>در استرالیا </a:t>
            </a:r>
            <a:r>
              <a:rPr lang="fa" sz="4400" i="0" u="none" strike="noStrike">
                <a:highlight>
                  <a:srgbClr val="000000">
                    <a:alpha val="0"/>
                  </a:srgbClr>
                </a:highlight>
                <a:latin typeface="Dubai" panose="020B0503030403030204" pitchFamily="34" charset="-78"/>
                <a:cs typeface="Dubai" panose="020B0503030403030204" pitchFamily="34" charset="-78"/>
              </a:rPr>
              <a:t>تست هائی </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400" b="0" i="0" u="none" strike="noStrike">
                <a:highlight>
                  <a:srgbClr val="000000">
                    <a:alpha val="0"/>
                  </a:srgbClr>
                </a:highlight>
                <a:latin typeface="Dubai" panose="020B0503030403030204" pitchFamily="34" charset="-78"/>
                <a:cs typeface="Dubai" panose="020B0503030403030204" pitchFamily="34" charset="-78"/>
              </a:rPr>
              <a:t>هست که کمک میکند وجود مرض را قبل از حس آن،  تشخیص داد</a:t>
            </a:r>
            <a:r>
              <a:rPr lang="en-US" sz="4400" b="0" i="0" u="none" strike="noStrike">
                <a:highlight>
                  <a:srgbClr val="000000">
                    <a:alpha val="0"/>
                  </a:srgbClr>
                </a:highlight>
                <a:latin typeface="Dubai" panose="020B0503030403030204" pitchFamily="34" charset="-78"/>
                <a:cs typeface="Dubai" panose="020B0503030403030204" pitchFamily="34" charset="-78"/>
              </a:rPr>
              <a:t>.</a:t>
            </a:r>
            <a:r>
              <a:rPr lang="fa" sz="4400" b="0" i="0" u="none" strike="noStrike">
                <a:highlight>
                  <a:srgbClr val="000000">
                    <a:alpha val="0"/>
                  </a:srgbClr>
                </a:highlight>
                <a:latin typeface="Dubai" panose="020B0503030403030204" pitchFamily="34" charset="-78"/>
                <a:cs typeface="Dubai" panose="020B0503030403030204" pitchFamily="34" charset="-78"/>
              </a:rPr>
              <a:t> </a:t>
            </a:r>
            <a:endParaRPr lang="fa"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D665DAF-5497-1A63-94A9-6629B5CBD4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40489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E06A43-E39D-69DF-B873-721FD4010FA8}"/>
              </a:ext>
            </a:extLst>
          </p:cNvPr>
          <p:cNvSpPr>
            <a:spLocks noGrp="1"/>
          </p:cNvSpPr>
          <p:nvPr>
            <p:ph type="title"/>
          </p:nvPr>
        </p:nvSpPr>
        <p:spPr/>
        <p:txBody>
          <a:bodyPr/>
          <a:lstStyle/>
          <a:p>
            <a:pPr rtl="1"/>
            <a:r>
              <a:rPr lang="fa" sz="4400" i="0" u="none" strike="noStrike">
                <a:highlight>
                  <a:srgbClr val="000000">
                    <a:alpha val="0"/>
                  </a:srgbClr>
                </a:highlight>
                <a:latin typeface="Dubai" panose="020B0503030403030204" pitchFamily="34" charset="-78"/>
                <a:cs typeface="Dubai" panose="020B0503030403030204" pitchFamily="34" charset="-78"/>
              </a:rPr>
              <a:t>تست غربالگری از</a:t>
            </a:r>
            <a:r>
              <a:rPr lang="fa-IR" sz="4400" i="0" u="none" strike="noStrike">
                <a:highlight>
                  <a:srgbClr val="000000">
                    <a:alpha val="0"/>
                  </a:srgbClr>
                </a:highlight>
                <a:latin typeface="Dubai" panose="020B0503030403030204" pitchFamily="34" charset="-78"/>
                <a:cs typeface="Dubai" panose="020B0503030403030204" pitchFamily="34" charset="-78"/>
              </a:rPr>
              <a:t> ساقه</a:t>
            </a:r>
            <a:r>
              <a:rPr lang="fa" sz="4400" i="0" u="none" strike="noStrike">
                <a:highlight>
                  <a:srgbClr val="000000">
                    <a:alpha val="0"/>
                  </a:srgbClr>
                </a:highlight>
                <a:latin typeface="Dubai" panose="020B0503030403030204" pitchFamily="34" charset="-78"/>
                <a:cs typeface="Dubai" panose="020B0503030403030204" pitchFamily="34" charset="-78"/>
              </a:rPr>
              <a:t> رحم</a:t>
            </a:r>
            <a:endParaRPr lang="fa"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65B6349-0218-82E1-8DF1-2D221B828D1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260180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TotalTime>
  <Words>4726</Words>
  <Application>Microsoft Office PowerPoint</Application>
  <PresentationFormat>Widescreen</PresentationFormat>
  <Paragraphs>421</Paragraphs>
  <Slides>40</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Calibri</vt:lpstr>
      <vt:lpstr>Dubai</vt:lpstr>
      <vt:lpstr>Office Theme</vt:lpstr>
      <vt:lpstr>معاینات صحی</vt:lpstr>
      <vt:lpstr>PowerPoint Presentation</vt:lpstr>
      <vt:lpstr>بدن من. صحت من. یک ابزار آموزش صحت</vt:lpstr>
      <vt:lpstr>بگذارید</vt:lpstr>
      <vt:lpstr>معاینات صحی، تستی  است که داکتر یا نرس  برای اطمینان از صحت  کامل وخوب شما   انجام میدهد.</vt:lpstr>
      <vt:lpstr>اگر بطورمرتب معاینات صحی خود را انجام دهید، میتوانید چنانچه کدام تکلیف صحی دارید هر چه عاجل مطلع شوید.</vt:lpstr>
      <vt:lpstr>شما میتوانید با داکتر یا نرس خود در  مورد هر چیز نگران کننده  که دارید گپ بزنید.</vt:lpstr>
      <vt:lpstr>در استرالیا تست هائی  هست که کمک میکند وجود مرض را قبل از حس آن،  تشخیص داد. </vt:lpstr>
      <vt:lpstr>تست غربالگری از ساقه رحم</vt:lpstr>
      <vt:lpstr>ساقه رحم میتواند سرطانی شود این  قسمت پائین رحم  شما قرار دارد. </vt:lpstr>
      <vt:lpstr>تستی وجود دارد  که به شما کمک میکند از  ابتلا به سرطان ساقه رحم جلوگیری کنید.</vt:lpstr>
      <vt:lpstr>درحدود سن ۲۵ سالگی تست غربالگری ساقه رحم را انجام دهید و بعد از آن هر ۵ سال یک بار این تست را تکرار کنید.</vt:lpstr>
      <vt:lpstr>اگر خونریزی یا دردی  دارید که غیر طبیعی است ضرورت دارید که به داکتر یا نرس مراجعه کنید.</vt:lpstr>
      <vt:lpstr>تست غربالگری از پستان</vt:lpstr>
      <vt:lpstr>در استرالیا از هر ۷ زن یک زن در زمانی از  عمر خود، سرطان پستان میگیرد.</vt:lpstr>
      <vt:lpstr>پستان خود را بشناسید.   اگر کدام تغییری را حس میکنید یا می بینید، به داکتر یا نرس خود  رجوع کنید. </vt:lpstr>
      <vt:lpstr>ماهی یک دفعه پستان  خود را معاینه کنید. آسان است! </vt:lpstr>
      <vt:lpstr>از سن ۵۰ سال عمر هر  دو سال یکبار تست غربالگری پستان  داشته باشید. </vt:lpstr>
      <vt:lpstr>اگر سرطان پستان را عاجل پیدا کنید، چانس (بخت) بهتری برای صحت مجدد دارید. </vt:lpstr>
      <vt:lpstr>تست غربالگری سرطان روده </vt:lpstr>
      <vt:lpstr>شما در روده خود ممکن است سرطان بگیرید.</vt:lpstr>
      <vt:lpstr>در حدود سن ۵۰ سال عمر  تست سرطان روده بدهید، و بعد از آن هر ۲ سال یک بار. </vt:lpstr>
      <vt:lpstr>تست سرطان روده ساده است.   اگر شما ۵۰ سال یا بیشتر عمر داشته باشید این تست به خانه شما روان میشود.</vt:lpstr>
      <vt:lpstr>PowerPoint Presentation</vt:lpstr>
      <vt:lpstr>روده خود را  سالم نگه دارید. </vt:lpstr>
      <vt:lpstr> معاینات صحت جنسی</vt:lpstr>
      <vt:lpstr>در زمان های متفاوت از زندگی، شما به معاینات صحت جنسی ضرورت دارید.</vt:lpstr>
      <vt:lpstr>اگر روابط جنسی دارید،  ممکن است عفونت پیدا کنید به  این میگویند STI.</vt:lpstr>
      <vt:lpstr>از ظاهر افراد  نمیتوانید بفهمید که  آیا آنها STI دارند.   افراد ممکن است  به نظر سالم بیآیند  ولی STI داشته باشند.</vt:lpstr>
      <vt:lpstr>انجام تست ها برای اچ آی وی، انواع هپاتیت ها و STI ساده، بی خطر و رایگان است.</vt:lpstr>
      <vt:lpstr>PowerPoint Presentation</vt:lpstr>
      <vt:lpstr> تعیین قرار ملاقات (اپواینتمنت) با داکتر</vt:lpstr>
      <vt:lpstr>وقتی میخواهید به داکتر بروید اول  وقت بگیرید. </vt:lpstr>
      <vt:lpstr>PowerPoint Presentation</vt:lpstr>
      <vt:lpstr>برای قرار ملاقات  خود آماده شوید.</vt:lpstr>
      <vt:lpstr>شما باید هر مشکلی را که دارید به داکتر یا نرس  خود بگوئید.   اگر به آنها نگوئید، آنها نمیتوانند به شما کمک کنند.</vt:lpstr>
      <vt:lpstr>اگر چیزی را نمی فهمید،  از داکتر یا نرس بخواهید برایتان توضیح بدهند.</vt:lpstr>
      <vt:lpstr>بخاطر داشته باشید ... </vt:lpstr>
      <vt:lpstr>خدمات محلی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6</cp:revision>
  <dcterms:created xsi:type="dcterms:W3CDTF">2024-08-19T01:02:41Z</dcterms:created>
  <dcterms:modified xsi:type="dcterms:W3CDTF">2024-09-16T05:20:15Z</dcterms:modified>
</cp:coreProperties>
</file>