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96"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784CC4F-7B41-46D6-9971-6F4B228761CF}"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33680B5-4387-473D-82B3-DE3A3772CDDD}" type="slidenum">
              <a:rPr lang="en-AU" smtClean="0"/>
              <a:t>‹#›</a:t>
            </a:fld>
            <a:endParaRPr lang="en-AU"/>
          </a:p>
        </p:txBody>
      </p:sp>
    </p:spTree>
    <p:extLst>
      <p:ext uri="{BB962C8B-B14F-4D97-AF65-F5344CB8AC3E}">
        <p14:creationId xmlns:p14="http://schemas.microsoft.com/office/powerpoint/2010/main" val="236339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اليوم سنتحدث عن </a:t>
            </a:r>
            <a:r>
              <a:rPr lang="ar" sz="1200" b="1" i="0" u="none" strike="noStrike" dirty="0">
                <a:highlight>
                  <a:srgbClr val="000000">
                    <a:alpha val="0"/>
                  </a:srgbClr>
                </a:highlight>
                <a:latin typeface="Dubai" panose="020B0503030403030204" pitchFamily="34" charset="-78"/>
                <a:cs typeface="Dubai" panose="020B0503030403030204" pitchFamily="34" charset="-78"/>
              </a:rPr>
              <a:t>الفحوصات الطبية في أستراليا:</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هي</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لماذا تحتاجينها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متى تحتاجين إلى الحصول عليها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يمكنك تحديد موعد </a:t>
            </a:r>
          </a:p>
          <a:p>
            <a:pPr algn="r"/>
            <a:endParaRPr lang="en-AU"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ستتعرفين اليوم على </a:t>
            </a:r>
            <a:r>
              <a:rPr lang="ar" sz="1200" b="1" i="0" u="none" strike="noStrike" dirty="0">
                <a:highlight>
                  <a:srgbClr val="000000">
                    <a:alpha val="0"/>
                  </a:srgbClr>
                </a:highlight>
                <a:latin typeface="Dubai" panose="020B0503030403030204" pitchFamily="34" charset="-78"/>
                <a:cs typeface="Dubai" panose="020B0503030403030204" pitchFamily="34" charset="-78"/>
              </a:rPr>
              <a:t>4 فحوصات طبية مهمة</a:t>
            </a:r>
            <a:r>
              <a:rPr lang="ar" sz="1200" b="0" i="0" u="none" strike="noStrike" dirty="0">
                <a:highlight>
                  <a:srgbClr val="000000">
                    <a:alpha val="0"/>
                  </a:srgbClr>
                </a:highlight>
                <a:latin typeface="Dubai" panose="020B0503030403030204" pitchFamily="34" charset="-78"/>
                <a:cs typeface="Dubai" panose="020B0503030403030204" pitchFamily="34" charset="-78"/>
              </a:rPr>
              <a:t> للنساء.</a:t>
            </a:r>
          </a:p>
          <a:p>
            <a:pPr algn="r"/>
            <a:endParaRPr lang="en-AU">
              <a:latin typeface="Dubai" panose="020B0503030403030204" pitchFamily="34" charset="-78"/>
              <a:cs typeface="Dubai" panose="020B0503030403030204" pitchFamily="34" charset="-78"/>
            </a:endParaRPr>
          </a:p>
          <a:p>
            <a:pPr algn="r"/>
            <a:endParaRPr lang="en-AU">
              <a:latin typeface="Dubai" panose="020B0503030403030204" pitchFamily="34" charset="-78"/>
              <a:cs typeface="Dubai" panose="020B0503030403030204" pitchFamily="34" charset="-78"/>
            </a:endParaRPr>
          </a:p>
          <a:p>
            <a:pPr algn="r"/>
            <a:endParaRPr lang="en-AU">
              <a:latin typeface="Dubai" panose="020B0503030403030204" pitchFamily="34" charset="-78"/>
              <a:cs typeface="Dubai" panose="020B0503030403030204" pitchFamily="34" charset="-78"/>
            </a:endParaRPr>
          </a:p>
          <a:p>
            <a:pPr algn="r"/>
            <a:endParaRPr lang="en-AU">
              <a:latin typeface="Dubai" panose="020B0503030403030204" pitchFamily="34" charset="-78"/>
              <a:cs typeface="Dubai" panose="020B0503030403030204" pitchFamily="34" charset="-78"/>
            </a:endParaRPr>
          </a:p>
          <a:p>
            <a:pPr algn="r"/>
            <a:r>
              <a:rPr lang="en-AU">
                <a:latin typeface="Dubai" panose="020B0503030403030204" pitchFamily="34" charset="-78"/>
                <a:cs typeface="Dubai" panose="020B0503030403030204" pitchFamily="34" charset="-78"/>
              </a:rPr>
              <a:t> </a:t>
            </a:r>
          </a:p>
          <a:p>
            <a:endParaRPr lang="en-AU">
              <a:latin typeface="Dubai" panose="020B0503030403030204" pitchFamily="34" charset="-78"/>
              <a:cs typeface="Dubai" panose="020B0503030403030204" pitchFamily="34" charset="-78"/>
            </a:endParaRPr>
          </a:p>
          <a:p>
            <a:endParaRPr lang="en-AU"/>
          </a:p>
        </p:txBody>
      </p:sp>
      <p:sp>
        <p:nvSpPr>
          <p:cNvPr id="4" name="Slide Number Placeholder 3"/>
          <p:cNvSpPr>
            <a:spLocks noGrp="1"/>
          </p:cNvSpPr>
          <p:nvPr>
            <p:ph type="sldNum" sz="quarter" idx="5"/>
          </p:nvPr>
        </p:nvSpPr>
        <p:spPr/>
        <p:txBody>
          <a:bodyPr/>
          <a:lstStyle/>
          <a:p>
            <a:fld id="{833680B5-4387-473D-82B3-DE3A3772CDDD}" type="slidenum">
              <a:rPr lang="en-AU" smtClean="0"/>
              <a:t>1</a:t>
            </a:fld>
            <a:endParaRPr lang="en-AU"/>
          </a:p>
        </p:txBody>
      </p:sp>
    </p:spTree>
    <p:extLst>
      <p:ext uri="{BB962C8B-B14F-4D97-AF65-F5344CB8AC3E}">
        <p14:creationId xmlns:p14="http://schemas.microsoft.com/office/powerpoint/2010/main" val="385437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 هو عنق الرحم؟ *</a:t>
            </a:r>
          </a:p>
          <a:p>
            <a:pPr algn="r" rtl="1"/>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عنق الرحم هو مدخل الرحم.</a:t>
            </a:r>
            <a:endParaRPr lang="en-AU" b="1" dirty="0">
              <a:latin typeface="Dubai" panose="020B0503030403030204" pitchFamily="34" charset="-78"/>
              <a:cs typeface="Dubai" panose="020B0503030403030204" pitchFamily="34" charset="-78"/>
            </a:endParaRPr>
          </a:p>
          <a:p>
            <a:pPr algn="r" defTabSz="910651">
              <a:defRPr/>
            </a:pPr>
            <a:endParaRPr lang="en-AU" b="1"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ما هو سرطان عنق الرحم؟</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سرطان عنق الرحم هو سرطان ينمو في عنق الرحم - الجزء السفلي من الرحم. يمكن لأي امرأة أن تصاب بهذا السرطان. إنه أحد أسهل أنواع السرطان للوقاية منه. يمكن أيضًا أن يكون من السهل علاجه.</a:t>
            </a:r>
            <a:endParaRPr lang="en-AU" strike="sngStrike" dirty="0">
              <a:latin typeface="Dubai" panose="020B0503030403030204" pitchFamily="34" charset="-78"/>
              <a:cs typeface="Dubai" panose="020B0503030403030204" pitchFamily="34" charset="-78"/>
            </a:endParaRP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ما الذي يسبب سرطان عنق الرحم؟</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عادة، يحدث هذا السرطان بسبب فيروس شائع يسمى فيروس الورم الحليمي البشري. يمكنك الإصابة بفيروس الورم الحليمي البشري من خلال الاتصال بأجزاء خاصة (الأعضاء التناسلية) لشخص آخر أثناء ممارسة الجنس. في بعض الأحيان يمكن أن يسبب فيروس الورم الحليمي البشري السرطان.  </a:t>
            </a: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 ملاحظة للميسر:</a:t>
            </a:r>
            <a:r>
              <a:rPr lang="a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ارجع إلى الصورة.</a:t>
            </a:r>
            <a:endParaRPr lang="en-AU" i="0"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10</a:t>
            </a:fld>
            <a:endParaRPr lang="en-AU"/>
          </a:p>
        </p:txBody>
      </p:sp>
    </p:spTree>
    <p:extLst>
      <p:ext uri="{BB962C8B-B14F-4D97-AF65-F5344CB8AC3E}">
        <p14:creationId xmlns:p14="http://schemas.microsoft.com/office/powerpoint/2010/main" val="77762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هو اختبار فحص عنق الرحم؟</a:t>
            </a: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اختبار فحص عنق الرحم سريع وسهل. يقوم بفحص ما إذا كان لديك فيروس الورم الحليمي البشري، الفيروس الذي يسبب السرطان. </a:t>
            </a: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ستأخذ الممرضة أو الطبيب عينة من عنق الرحم برفق هذا لا ينبغي أن يؤلم ولن يستغرق سوى بضع ثوان.</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قد تكوني قادرة على إجراء الاختبار بنفسك. إذا كنت تريدين أن تفعلي ذلك بنفسك، اسألي طبيبك أو ممرضتك عن ذلك.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قمت بهذا الاختبار بانتظام، فهو</a:t>
            </a:r>
            <a:r>
              <a:rPr lang="ar" sz="1200" b="1" i="0" u="none" strike="noStrike" dirty="0">
                <a:highlight>
                  <a:srgbClr val="000000">
                    <a:alpha val="0"/>
                  </a:srgbClr>
                </a:highlight>
                <a:latin typeface="Dubai" panose="020B0503030403030204" pitchFamily="34" charset="-78"/>
                <a:cs typeface="Dubai" panose="020B0503030403030204" pitchFamily="34" charset="-78"/>
              </a:rPr>
              <a:t> أفضل حماية لك</a:t>
            </a:r>
            <a:r>
              <a:rPr lang="ar" sz="1200" b="0" i="0" u="none" strike="noStrike" dirty="0">
                <a:highlight>
                  <a:srgbClr val="000000">
                    <a:alpha val="0"/>
                  </a:srgbClr>
                </a:highlight>
                <a:latin typeface="Dubai" panose="020B0503030403030204" pitchFamily="34" charset="-78"/>
                <a:cs typeface="Dubai" panose="020B0503030403030204" pitchFamily="34" charset="-78"/>
              </a:rPr>
              <a:t> من الإصابة بسرطان عنق الرحم.</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11</a:t>
            </a:fld>
            <a:endParaRPr lang="en-AU"/>
          </a:p>
        </p:txBody>
      </p:sp>
    </p:spTree>
    <p:extLst>
      <p:ext uri="{BB962C8B-B14F-4D97-AF65-F5344CB8AC3E}">
        <p14:creationId xmlns:p14="http://schemas.microsoft.com/office/powerpoint/2010/main" val="206054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متى أبدأ في إجراء هذا الاختبار؟</a:t>
            </a:r>
            <a:endParaRPr lang="en-AU"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عمرك يتراوح بين 25 و74 عامًا، فأنت بحاجة إلى إجراء اختبار فحص عنق الرحم كل 5 سنوات. إذا كنت لا تعرفين متى تحتاجين إلى الاختبار التالي، فاسألي طبيبك أو ممرضتك.</a:t>
            </a:r>
          </a:p>
          <a:p>
            <a:pPr lvl="0"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أين يمكنني إجراء هذا الاختبار؟ *</a:t>
            </a: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فيما يلي خمسة أماكن يمكن للطبيب أو الممرضة إجراء الاختبار فيها:</a:t>
            </a:r>
          </a:p>
          <a:p>
            <a:pPr marL="227663" indent="-227663" algn="r" rtl="1">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عيادة الطبيب</a:t>
            </a:r>
          </a:p>
          <a:p>
            <a:pPr marL="227663" indent="-227663" algn="r" rtl="1">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مركز صحة المجتمع</a:t>
            </a:r>
          </a:p>
          <a:p>
            <a:pPr marL="227663" indent="-227663" algn="r" rtl="1">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مركز صحة المرأة</a:t>
            </a:r>
          </a:p>
          <a:p>
            <a:pPr marL="227663" indent="-227663" algn="r" rtl="1">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عيادة تنظيم الأسرة</a:t>
            </a:r>
          </a:p>
          <a:p>
            <a:pPr marL="227663" indent="-227663" algn="r" rtl="1">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عيادة الصحة الجنسية.</a:t>
            </a:r>
          </a:p>
          <a:p>
            <a:pPr algn="r"/>
            <a:endParaRPr lang="en-AU"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 ملاحظة للميسر: أعط أمثلة عن العيادات والمراكز المحلية حيث يمكن للسيدات إجراء الاختبار.</a:t>
            </a:r>
          </a:p>
          <a:p>
            <a:pPr algn="r"/>
            <a:endParaRPr lang="en-AU"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يمكن أن يؤدي إجراء اختبار فحص عنق الرحم كل خمس سنوات إلى إنقاذ حياتك.</a:t>
            </a:r>
          </a:p>
          <a:p>
            <a:pPr algn="r" defTabSz="910651">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12</a:t>
            </a:fld>
            <a:endParaRPr lang="en-AU"/>
          </a:p>
        </p:txBody>
      </p:sp>
    </p:spTree>
    <p:extLst>
      <p:ext uri="{BB962C8B-B14F-4D97-AF65-F5344CB8AC3E}">
        <p14:creationId xmlns:p14="http://schemas.microsoft.com/office/powerpoint/2010/main" val="98661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إذا اعتقدت أن هناك خطأ ما، فهل يجب أن أنتظر حتى المرة القادمة لرؤية طبيبي أو ممرضتي؟</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لا. إذا حدث شيء ما بجسمك </a:t>
            </a:r>
            <a:r>
              <a:rPr lang="ar" sz="1200" b="1" i="0" u="none" strike="noStrike" dirty="0">
                <a:highlight>
                  <a:srgbClr val="000000">
                    <a:alpha val="0"/>
                  </a:srgbClr>
                </a:highlight>
                <a:latin typeface="Dubai" panose="020B0503030403030204" pitchFamily="34" charset="-78"/>
                <a:cs typeface="Dubai" panose="020B0503030403030204" pitchFamily="34" charset="-78"/>
              </a:rPr>
              <a:t>غير طبيعي بالنسبة لك </a:t>
            </a:r>
            <a:r>
              <a:rPr lang="ar" sz="1200" b="0" i="0" u="none" strike="noStrike" dirty="0">
                <a:highlight>
                  <a:srgbClr val="000000">
                    <a:alpha val="0"/>
                  </a:srgbClr>
                </a:highlight>
                <a:latin typeface="Dubai" panose="020B0503030403030204" pitchFamily="34" charset="-78"/>
                <a:cs typeface="Dubai" panose="020B0503030403030204" pitchFamily="34" charset="-78"/>
              </a:rPr>
              <a:t>، مثل:</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نزيف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سائل غير عادي يخرج من المهبل</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ألم في أسفل بطنك</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ألم بعد ممارسة الجنس،</a:t>
            </a: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فأنت بحاجة لرؤية طبيب أو ممرضة بأسرع ما يمكن</a:t>
            </a:r>
            <a:r>
              <a:rPr lang="ar" sz="1200" b="0" i="0" u="none" strike="noStrike" dirty="0">
                <a:highlight>
                  <a:srgbClr val="000000">
                    <a:alpha val="0"/>
                  </a:srgbClr>
                </a:highlight>
                <a:latin typeface="Dubai" panose="020B0503030403030204" pitchFamily="34" charset="-78"/>
                <a:cs typeface="Dubai" panose="020B0503030403030204" pitchFamily="34" charset="-78"/>
              </a:rPr>
              <a:t>.</a:t>
            </a:r>
          </a:p>
          <a:p>
            <a:pPr algn="r"/>
            <a:r>
              <a:rPr lang="en-AU" dirty="0">
                <a:latin typeface="Dubai" panose="020B0503030403030204" pitchFamily="34" charset="-78"/>
                <a:cs typeface="Dubai" panose="020B0503030403030204" pitchFamily="34" charset="-78"/>
              </a:rPr>
              <a:t> </a:t>
            </a: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13</a:t>
            </a:fld>
            <a:endParaRPr lang="en-AU"/>
          </a:p>
        </p:txBody>
      </p:sp>
    </p:spTree>
    <p:extLst>
      <p:ext uri="{BB962C8B-B14F-4D97-AF65-F5344CB8AC3E}">
        <p14:creationId xmlns:p14="http://schemas.microsoft.com/office/powerpoint/2010/main" val="53644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هو اختبار يتحقق من وجود سرطان في ثدييك.</a:t>
            </a: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14</a:t>
            </a:fld>
            <a:endParaRPr lang="en-AU"/>
          </a:p>
        </p:txBody>
      </p:sp>
    </p:spTree>
    <p:extLst>
      <p:ext uri="{BB962C8B-B14F-4D97-AF65-F5344CB8AC3E}">
        <p14:creationId xmlns:p14="http://schemas.microsoft.com/office/powerpoint/2010/main" val="14546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هو سرطان الثدي؟</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سرطان الثدي هو سرطان في الثدي. إنه أكثر أنواع السرطان شيوعًا بين النساء في أستراليا ويمكن أن يتطور في أي عمر.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ستصاب واحدة من كل سبع نساء في أستراليا بسرطان الثدي في وقت ما من حياتها.</a:t>
            </a:r>
          </a:p>
          <a:p>
            <a:pPr algn="r"/>
            <a:endParaRPr lang="en-AU"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لماذا من المهم اكتشاف سرطان الثدي في وقت مبكر؟</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اكتشفتِ سرطان الثدي مبكرًا، فهناك فرصة جيدة للتحسن. سيكون أصغر حجماً وسيكون هناك المزيد من الطرق لمعالجته.</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15</a:t>
            </a:fld>
            <a:endParaRPr lang="en-AU"/>
          </a:p>
        </p:txBody>
      </p:sp>
    </p:spTree>
    <p:extLst>
      <p:ext uri="{BB962C8B-B14F-4D97-AF65-F5344CB8AC3E}">
        <p14:creationId xmlns:p14="http://schemas.microsoft.com/office/powerpoint/2010/main" val="2868589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أنتِ بحاجة إلى معرفة ثدييك جيدًا حتى تتمكني من معرفة ما إذا كان هناك تغيير في أي منهما. </a:t>
            </a:r>
          </a:p>
          <a:p>
            <a:pPr lvl="0" algn="r"/>
            <a:endParaRPr lang="en-AU"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الذي يجب أن أعرفه عن ثديي؟</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من الجيد أن تنظري إلى ثدييك في المرآة وتتعلمي:</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يبدوان</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شكلهما وحجمهما ولونهما</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تشعرين بهما. </a:t>
            </a:r>
          </a:p>
          <a:p>
            <a:pPr algn="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معظم التغيرات في الثدي </a:t>
            </a:r>
            <a:r>
              <a:rPr lang="ar" sz="1200" b="1" i="0" u="none" strike="noStrike" dirty="0">
                <a:highlight>
                  <a:srgbClr val="000000">
                    <a:alpha val="0"/>
                  </a:srgbClr>
                </a:highlight>
                <a:latin typeface="Dubai" panose="020B0503030403030204" pitchFamily="34" charset="-78"/>
                <a:cs typeface="Dubai" panose="020B0503030403030204" pitchFamily="34" charset="-78"/>
              </a:rPr>
              <a:t>ليست</a:t>
            </a:r>
            <a:r>
              <a:rPr lang="ar" sz="1200" b="0" i="0" u="none" strike="noStrike" dirty="0">
                <a:highlight>
                  <a:srgbClr val="000000">
                    <a:alpha val="0"/>
                  </a:srgbClr>
                </a:highlight>
                <a:latin typeface="Dubai" panose="020B0503030403030204" pitchFamily="34" charset="-78"/>
                <a:cs typeface="Dubai" panose="020B0503030403030204" pitchFamily="34" charset="-78"/>
              </a:rPr>
              <a:t> سرطان الثدي.</a:t>
            </a:r>
          </a:p>
          <a:p>
            <a:pPr lvl="0" algn="r" rtl="1"/>
            <a:r>
              <a:rPr lang="ar" sz="1200" b="1" i="0" u="none" strike="noStrike" dirty="0">
                <a:highlight>
                  <a:srgbClr val="000000">
                    <a:alpha val="0"/>
                  </a:srgbClr>
                </a:highlight>
                <a:latin typeface="Dubai" panose="020B0503030403030204" pitchFamily="34" charset="-78"/>
                <a:cs typeface="Dubai" panose="020B0503030403030204" pitchFamily="34" charset="-78"/>
              </a:rPr>
              <a:t>ولكن</a:t>
            </a:r>
            <a:r>
              <a:rPr lang="ar" sz="1200" b="0" i="0" u="none" strike="noStrike" dirty="0">
                <a:highlight>
                  <a:srgbClr val="000000">
                    <a:alpha val="0"/>
                  </a:srgbClr>
                </a:highlight>
                <a:latin typeface="Dubai" panose="020B0503030403030204" pitchFamily="34" charset="-78"/>
                <a:cs typeface="Dubai" panose="020B0503030403030204" pitchFamily="34" charset="-78"/>
              </a:rPr>
              <a:t> إذا لاحظتِ تغييرًا، فيجب عليكِ فحصه من قبل طبيب أو ممرضة في أسرع وقت ممكن.</a:t>
            </a:r>
          </a:p>
          <a:p>
            <a:pPr lvl="0"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16</a:t>
            </a:fld>
            <a:endParaRPr lang="en-AU"/>
          </a:p>
        </p:txBody>
      </p:sp>
    </p:spTree>
    <p:extLst>
      <p:ext uri="{BB962C8B-B14F-4D97-AF65-F5344CB8AC3E}">
        <p14:creationId xmlns:p14="http://schemas.microsoft.com/office/powerpoint/2010/main" val="321153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تتمثل إحدى طرق اكتشاف التغييرات في الثدي مبكرًا في فحص ثدييك كل شهر.</a:t>
            </a:r>
          </a:p>
          <a:p>
            <a:pPr algn="r"/>
            <a:endParaRPr lang="en-AU"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أفحص ثديي؟ </a:t>
            </a:r>
            <a:endParaRPr lang="en-AU"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تحققي مرة في الشهر من شكل ولون وحجم ثدييك</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من الأفضل فحص ثدييك بعد أيام قليلة من انتهاء الدورة الشهرية (الحيض). اضبطي تذكيرًا في هاتفك أو في تقويمك لفحص ثدييك في نفس اليوم من كل شهر</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تحسسي ثدييك باستخدام يدك، في الحمام أو عند الاستلقاء، مع إبقاء أصابعك مسطحة</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ابحثي عن أي كتل وتغيرات في الجلد أو الحلمة أو أي احمرار أو ألم أو إفرازات</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تأكدي من تحسس منطقة الثدي بأكملها من عظمة الترقوة إلى بطنك وإبطيك</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a:t>
            </a: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 أن تطلبي من طبيبك أو ممرضتك أن توضح لكِ كيفية فحص ثديك.</a:t>
            </a:r>
            <a:endParaRPr lang="en-AU" dirty="0">
              <a:latin typeface="Dubai" panose="020B0503030403030204" pitchFamily="34" charset="-78"/>
              <a:cs typeface="Dubai" panose="020B0503030403030204" pitchFamily="34" charset="-78"/>
            </a:endParaRPr>
          </a:p>
          <a:p>
            <a:pPr marL="0" indent="0" algn="r">
              <a:buFont typeface="Arial" panose="020B0604020202020204" pitchFamily="34" charset="0"/>
              <a:buNone/>
            </a:pPr>
            <a:endParaRPr lang="en-AU" sz="1200" b="0" i="0" u="sng" kern="120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Arial" panose="020B0604020202020204" pitchFamily="34" charset="0"/>
              <a:buNone/>
            </a:pPr>
            <a:r>
              <a:rPr lang="ar" sz="1200" b="0" i="0" u="none" strike="noStrike" kern="1200" dirty="0">
                <a:solidFill>
                  <a:srgbClr val="000000"/>
                </a:solidFill>
                <a:highlight>
                  <a:srgbClr val="000000">
                    <a:alpha val="0"/>
                  </a:srgbClr>
                </a:highlight>
                <a:latin typeface="Dubai" panose="020B0503030403030204" pitchFamily="34" charset="-78"/>
                <a:ea typeface="+mn-ea"/>
                <a:cs typeface="Dubai" panose="020B0503030403030204" pitchFamily="34" charset="-78"/>
              </a:rPr>
              <a:t>لا توجد طريقة صحيحة أو خاطئة لتتحسسي ثدييك - من المهم إيجاد طريقة تناسبك والقيام بها بانتظام.</a:t>
            </a:r>
            <a:endParaRPr lang="en-AU" dirty="0">
              <a:latin typeface="Dubai" panose="020B0503030403030204" pitchFamily="34" charset="-78"/>
              <a:cs typeface="Dubai" panose="020B0503030403030204" pitchFamily="34" charset="-78"/>
            </a:endParaRPr>
          </a:p>
          <a:p>
            <a:endParaRPr lang="en-AU" i="1" strike="sngStrike"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17</a:t>
            </a:fld>
            <a:endParaRPr lang="en-AU"/>
          </a:p>
        </p:txBody>
      </p:sp>
    </p:spTree>
    <p:extLst>
      <p:ext uri="{BB962C8B-B14F-4D97-AF65-F5344CB8AC3E}">
        <p14:creationId xmlns:p14="http://schemas.microsoft.com/office/powerpoint/2010/main" val="343292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هناك طريقة أخرى لمعرفة التغييرات في الثدي وهي إجراء فحص للثدي كل عامين.</a:t>
            </a:r>
          </a:p>
          <a:p>
            <a:pPr algn="r"/>
            <a:endParaRPr lang="en-AU" sz="1200"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هو فحص الثدي؟</a:t>
            </a:r>
            <a:endParaRPr lang="en-AU" sz="1200"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فحص الثدي هو تصوير الثدي بالأشعة السينية للبحث عن سرطان الثدي.  تصوير الثدي بالأشعة السينية هو صورة للجزء الداخلي من ثديك. يُظهر تغييرات صغيرة جدًا بالنسبة لك أو لطبيبك أو ممرضتك لتشعر بها أو تراها.</a:t>
            </a:r>
          </a:p>
          <a:p>
            <a:pPr algn="r"/>
            <a:endParaRPr lang="en-AU" sz="1200"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متى يجب أن أحصل على تصوير الثدي بالأشعة؟</a:t>
            </a:r>
            <a:endParaRPr lang="en-AU" sz="1200"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عمرك يتراوح بين 50 و74 عامًا، فأنت بحاجة إلى</a:t>
            </a:r>
            <a:r>
              <a:rPr lang="ar" sz="1200" b="1" i="0" u="none" strike="noStrike" dirty="0">
                <a:highlight>
                  <a:srgbClr val="000000">
                    <a:alpha val="0"/>
                  </a:srgbClr>
                </a:highlight>
                <a:latin typeface="Dubai" panose="020B0503030403030204" pitchFamily="34" charset="-78"/>
                <a:cs typeface="Dubai" panose="020B0503030403030204" pitchFamily="34" charset="-78"/>
              </a:rPr>
              <a:t> إجراء تصوير الثدي بالأشعة كل عامين</a:t>
            </a:r>
            <a:r>
              <a:rPr lang="ar" sz="1200" b="0" i="0" u="none" strike="noStrike" dirty="0">
                <a:highlight>
                  <a:srgbClr val="000000">
                    <a:alpha val="0"/>
                  </a:srgbClr>
                </a:highlight>
                <a:latin typeface="Dubai" panose="020B0503030403030204" pitchFamily="34" charset="-78"/>
                <a:cs typeface="Dubai" panose="020B0503030403030204" pitchFamily="34" charset="-78"/>
              </a:rPr>
              <a:t>. يوفر برنامج BreastScreen Australia هذه الخدمات مجانًا إذا لم يكن لديك أعراض للثدي</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عمرك من </a:t>
            </a:r>
            <a:r>
              <a:rPr lang="en-US" sz="1200" b="0" i="0" u="none" strike="noStrike" dirty="0">
                <a:highlight>
                  <a:srgbClr val="000000">
                    <a:alpha val="0"/>
                  </a:srgbClr>
                </a:highlight>
                <a:latin typeface="Dubai" panose="020B0503030403030204" pitchFamily="34" charset="-78"/>
                <a:cs typeface="Dubai" panose="020B0503030403030204" pitchFamily="34" charset="-78"/>
              </a:rPr>
              <a:t>49</a:t>
            </a:r>
            <a:r>
              <a:rPr lang="ar" sz="1200" b="0" i="0" u="none" strike="noStrike" dirty="0">
                <a:highlight>
                  <a:srgbClr val="000000">
                    <a:alpha val="0"/>
                  </a:srgbClr>
                </a:highlight>
                <a:latin typeface="Dubai" panose="020B0503030403030204" pitchFamily="34" charset="-78"/>
                <a:cs typeface="Dubai" panose="020B0503030403030204" pitchFamily="34" charset="-78"/>
              </a:rPr>
              <a:t>-</a:t>
            </a:r>
            <a:r>
              <a:rPr lang="en-US" sz="1200" b="0" i="0" u="none" strike="noStrike" dirty="0">
                <a:highlight>
                  <a:srgbClr val="000000">
                    <a:alpha val="0"/>
                  </a:srgbClr>
                </a:highlight>
                <a:latin typeface="Dubai" panose="020B0503030403030204" pitchFamily="34" charset="-78"/>
                <a:cs typeface="Dubai" panose="020B0503030403030204" pitchFamily="34" charset="-78"/>
              </a:rPr>
              <a:t>40</a:t>
            </a:r>
            <a:r>
              <a:rPr lang="ar" sz="1200" b="0" i="0" u="none" strike="noStrike" dirty="0">
                <a:highlight>
                  <a:srgbClr val="000000">
                    <a:alpha val="0"/>
                  </a:srgbClr>
                </a:highlight>
                <a:latin typeface="Dubai" panose="020B0503030403030204" pitchFamily="34" charset="-78"/>
                <a:cs typeface="Dubai" panose="020B0503030403030204" pitchFamily="34" charset="-78"/>
              </a:rPr>
              <a:t> أو أكثر من 74 عامًا، يمكنك </a:t>
            </a:r>
            <a:r>
              <a:rPr lang="ar" sz="1200" b="1" i="0" u="none" strike="noStrike" dirty="0">
                <a:highlight>
                  <a:srgbClr val="000000">
                    <a:alpha val="0"/>
                  </a:srgbClr>
                </a:highlight>
                <a:latin typeface="Dubai" panose="020B0503030403030204" pitchFamily="34" charset="-78"/>
                <a:cs typeface="Dubai" panose="020B0503030403030204" pitchFamily="34" charset="-78"/>
              </a:rPr>
              <a:t>اختيار إجراء تصوير الثدي بالأشعة السينية</a:t>
            </a:r>
            <a:endParaRPr lang="en-AU" sz="1200"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عمرك أقل من 40 عامًا، فقد يطلب منك طبيبك إجراء تصوير الثدي بالأشعة السينية إذا كان يعتقد أنك بحاجة إليه، أو إذا كان شخص آخر في عائلتك مصابًا بسرطان الثدي</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يمكن إجراء تصوير الثدي بالأشعة السينية إلا من سن 35 عامًا.</a:t>
            </a:r>
          </a:p>
          <a:p>
            <a:pPr lvl="0" algn="r"/>
            <a:endParaRPr lang="en-AU"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أحجز موعد فحص الثدي؟</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لحجز موعد فحص الثدي، اتصلي على BreastScreen Australia على </a:t>
            </a:r>
            <a:r>
              <a:rPr lang="en-US" sz="1200" b="0" i="0" u="none" strike="noStrike" dirty="0">
                <a:highlight>
                  <a:srgbClr val="000000">
                    <a:alpha val="0"/>
                  </a:srgbClr>
                </a:highlight>
                <a:latin typeface="Dubai" panose="020B0503030403030204" pitchFamily="34" charset="-78"/>
                <a:cs typeface="Dubai" panose="020B0503030403030204" pitchFamily="34" charset="-78"/>
              </a:rPr>
              <a:t>13 20 50</a:t>
            </a:r>
            <a:r>
              <a:rPr lang="ar" sz="1200" b="0" i="0" u="none" strike="noStrike" dirty="0">
                <a:highlight>
                  <a:srgbClr val="000000">
                    <a:alpha val="0"/>
                  </a:srgbClr>
                </a:highlight>
                <a:latin typeface="Dubai" panose="020B0503030403030204" pitchFamily="34" charset="-78"/>
                <a:cs typeface="Dubai" panose="020B0503030403030204" pitchFamily="34" charset="-78"/>
              </a:rPr>
              <a:t>. سيوصلك هذا الرقم بخدمة BreastScreen في منطقتك.</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يمكنك أيضًا حجز موعد عبر الإنترنت على موقع www.breastscreen.org.au</a:t>
            </a:r>
          </a:p>
          <a:p>
            <a:pPr algn="r"/>
            <a:endParaRPr lang="en-AU" sz="1200"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هل تحتاجين إلى مترجم؟</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بحاجة إلى مترجم فوري، فاتصلي بخدمة الترجمة التحريرية والشفهية (TIS National) على الرقم </a:t>
            </a:r>
            <a:r>
              <a:rPr lang="en-US" sz="1200" b="0" i="0" u="none" strike="noStrike" dirty="0">
                <a:highlight>
                  <a:srgbClr val="000000">
                    <a:alpha val="0"/>
                  </a:srgbClr>
                </a:highlight>
                <a:latin typeface="Dubai" panose="020B0503030403030204" pitchFamily="34" charset="-78"/>
                <a:cs typeface="Dubai" panose="020B0503030403030204" pitchFamily="34" charset="-78"/>
              </a:rPr>
              <a:t>131 450</a:t>
            </a:r>
            <a:r>
              <a:rPr lang="ar" sz="1200" b="0" i="0" u="none" strike="noStrike" dirty="0">
                <a:highlight>
                  <a:srgbClr val="000000">
                    <a:alpha val="0"/>
                  </a:srgbClr>
                </a:highlight>
                <a:latin typeface="Dubai" panose="020B0503030403030204" pitchFamily="34" charset="-78"/>
                <a:cs typeface="Dubai" panose="020B0503030403030204" pitchFamily="34" charset="-78"/>
              </a:rPr>
              <a:t>واطلبي توصيلك بخدمة BreastScreen في ولايتك أو إقليمك.</a:t>
            </a:r>
          </a:p>
          <a:p>
            <a:pPr lvl="0"/>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18</a:t>
            </a:fld>
            <a:endParaRPr lang="en-AU"/>
          </a:p>
        </p:txBody>
      </p:sp>
    </p:spTree>
    <p:extLst>
      <p:ext uri="{BB962C8B-B14F-4D97-AF65-F5344CB8AC3E}">
        <p14:creationId xmlns:p14="http://schemas.microsoft.com/office/powerpoint/2010/main" val="235462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سبب أهمية فحص الثدي؟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تكتشف فحوصات الثدي المنتظمة معظم أنواع السرطان مبكرًا وتمنع الوفاة.</a:t>
            </a:r>
            <a:endParaRPr lang="en-AU" b="1"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تم اكتشاف سرطان الثدي مبكرًا، فمن المرجح أن يكون صغيرًا ويتم علاجه بنجاح.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يساعدك هذا على استعادة صحتك والاستمتاع بحياتك وعائلتك</a:t>
            </a:r>
          </a:p>
          <a:p>
            <a:pPr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إذا وجدتِ أي تغييرات في ثدييك، استشيري طبيبك أو ممرضتك في أسرع وقت ممكن.  </a:t>
            </a:r>
          </a:p>
          <a:p>
            <a:pPr algn="r"/>
            <a:endParaRPr lang="en-AU" b="1" dirty="0">
              <a:latin typeface="Dubai" panose="020B0503030403030204" pitchFamily="34" charset="-78"/>
              <a:cs typeface="Dubai" panose="020B0503030403030204" pitchFamily="34" charset="-78"/>
            </a:endParaRPr>
          </a:p>
          <a:p>
            <a:endParaRPr lang="en-AU" b="1"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19</a:t>
            </a:fld>
            <a:endParaRPr lang="en-AU"/>
          </a:p>
        </p:txBody>
      </p:sp>
    </p:spTree>
    <p:extLst>
      <p:ext uri="{BB962C8B-B14F-4D97-AF65-F5344CB8AC3E}">
        <p14:creationId xmlns:p14="http://schemas.microsoft.com/office/powerpoint/2010/main" val="28471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3680B5-4387-473D-82B3-DE3A3772CDDD}" type="slidenum">
              <a:rPr lang="en-AU" smtClean="0"/>
              <a:t>2</a:t>
            </a:fld>
            <a:endParaRPr lang="en-AU"/>
          </a:p>
        </p:txBody>
      </p:sp>
    </p:spTree>
    <p:extLst>
      <p:ext uri="{BB962C8B-B14F-4D97-AF65-F5344CB8AC3E}">
        <p14:creationId xmlns:p14="http://schemas.microsoft.com/office/powerpoint/2010/main" val="2773770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اختبار يتحقق من وجود سرطان في أمعائك.</a:t>
            </a: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20</a:t>
            </a:fld>
            <a:endParaRPr lang="en-AU"/>
          </a:p>
        </p:txBody>
      </p:sp>
    </p:spTree>
    <p:extLst>
      <p:ext uri="{BB962C8B-B14F-4D97-AF65-F5344CB8AC3E}">
        <p14:creationId xmlns:p14="http://schemas.microsoft.com/office/powerpoint/2010/main" val="1320272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هي الامعاء؟</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الأمعاء هي جزء من</a:t>
            </a:r>
            <a:r>
              <a:rPr lang="ar" sz="1200" b="1" i="0" u="none" strike="noStrike" dirty="0">
                <a:highlight>
                  <a:srgbClr val="000000">
                    <a:alpha val="0"/>
                  </a:srgbClr>
                </a:highlight>
                <a:latin typeface="Dubai" panose="020B0503030403030204" pitchFamily="34" charset="-78"/>
                <a:cs typeface="Dubai" panose="020B0503030403030204" pitchFamily="34" charset="-78"/>
              </a:rPr>
              <a:t> الجهاز الهضمي *</a:t>
            </a:r>
            <a:r>
              <a:rPr lang="ar" sz="1200" b="0" i="0" u="none" strike="noStrike" dirty="0">
                <a:highlight>
                  <a:srgbClr val="000000">
                    <a:alpha val="0"/>
                  </a:srgbClr>
                </a:highlight>
                <a:latin typeface="Dubai" panose="020B0503030403030204" pitchFamily="34" charset="-78"/>
                <a:cs typeface="Dubai" panose="020B0503030403030204" pitchFamily="34" charset="-78"/>
              </a:rPr>
              <a:t>. الأمعاء هي الأنبوب الذي يأخذ الطعام من معدتك إلى فتحة الشرج، حيث تتبرزين.</a:t>
            </a:r>
          </a:p>
          <a:p>
            <a:pPr algn="r"/>
            <a:endParaRPr lang="en-AU"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ما هو سرطان الأمعاء؟</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سرطان الأمعاء هو سرطان يصيب أمعائك. إنه سرطان شائع في أستراليا ويسهل علاجه والشفاء منه إذا تم اكتشافه</a:t>
            </a:r>
            <a:r>
              <a:rPr lang="ar" sz="1200" b="1" i="0" u="none" strike="noStrike" dirty="0">
                <a:highlight>
                  <a:srgbClr val="000000">
                    <a:alpha val="0"/>
                  </a:srgbClr>
                </a:highlight>
                <a:latin typeface="Dubai" panose="020B0503030403030204" pitchFamily="34" charset="-78"/>
                <a:cs typeface="Dubai" panose="020B0503030403030204" pitchFamily="34" charset="-78"/>
              </a:rPr>
              <a:t> مبكرًا</a:t>
            </a:r>
            <a:r>
              <a:rPr lang="ar" sz="1200" b="0" i="0" u="none" strike="noStrike" dirty="0">
                <a:highlight>
                  <a:srgbClr val="000000">
                    <a:alpha val="0"/>
                  </a:srgbClr>
                </a:highlight>
                <a:latin typeface="Dubai" panose="020B0503030403030204" pitchFamily="34" charset="-78"/>
                <a:cs typeface="Dubai" panose="020B0503030403030204" pitchFamily="34" charset="-78"/>
              </a:rPr>
              <a:t>.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اختبار الفحص هو أفضل طريقة للكشف عن سرطان الأمعاء مبكرًا.</a:t>
            </a:r>
          </a:p>
          <a:p>
            <a:pPr algn="r" defTabSz="910651">
              <a:defRPr/>
            </a:pPr>
            <a:endParaRPr lang="en-AU"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 ملاحظة للميسر: استخدم الصورة إذا كنت تريد شرح موجز للجهاز الهضمي.</a:t>
            </a:r>
            <a:endParaRPr lang="en-AU" i="0"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21</a:t>
            </a:fld>
            <a:endParaRPr lang="en-AU"/>
          </a:p>
        </p:txBody>
      </p:sp>
    </p:spTree>
    <p:extLst>
      <p:ext uri="{BB962C8B-B14F-4D97-AF65-F5344CB8AC3E}">
        <p14:creationId xmlns:p14="http://schemas.microsoft.com/office/powerpoint/2010/main" val="1943019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هو فحص الأمعاء؟</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يتحقق</a:t>
            </a:r>
            <a:r>
              <a:rPr lang="ar" sz="1200" b="1" i="0" u="none" strike="noStrike" dirty="0">
                <a:highlight>
                  <a:srgbClr val="000000">
                    <a:alpha val="0"/>
                  </a:srgbClr>
                </a:highlight>
                <a:latin typeface="Dubai" panose="020B0503030403030204" pitchFamily="34" charset="-78"/>
                <a:cs typeface="Dubai" panose="020B0503030403030204" pitchFamily="34" charset="-78"/>
              </a:rPr>
              <a:t> </a:t>
            </a:r>
            <a:r>
              <a:rPr lang="ar" sz="1200" b="0" i="0" u="none" strike="noStrike" dirty="0">
                <a:highlight>
                  <a:srgbClr val="000000">
                    <a:alpha val="0"/>
                  </a:srgbClr>
                </a:highlight>
                <a:latin typeface="Dubai" panose="020B0503030403030204" pitchFamily="34" charset="-78"/>
                <a:cs typeface="Dubai" panose="020B0503030403030204" pitchFamily="34" charset="-78"/>
              </a:rPr>
              <a:t>اختبار فحص الأمعاء من وجود دم في برازك، والذي يمكن أن يكون علامة مبكرة على الإصابة بسرطان الأمعاء</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يتم إرسال الاختبار إلى منزلك ويسهل عليك إجراؤه. </a:t>
            </a:r>
          </a:p>
          <a:p>
            <a:pPr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متى أحتاج إلى إجراء اختبار فحص الأمعاء؟</a:t>
            </a: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يجب عليك إجراء الاختبار من سن </a:t>
            </a:r>
            <a:r>
              <a:rPr lang="ar" sz="1200" b="1" i="0" u="none" strike="noStrike" dirty="0">
                <a:highlight>
                  <a:srgbClr val="000000">
                    <a:alpha val="0"/>
                  </a:srgbClr>
                </a:highlight>
                <a:latin typeface="Dubai" panose="020B0503030403030204" pitchFamily="34" charset="-78"/>
                <a:cs typeface="Dubai" panose="020B0503030403030204" pitchFamily="34" charset="-78"/>
              </a:rPr>
              <a:t>50</a:t>
            </a:r>
            <a:r>
              <a:rPr lang="ar" sz="1200" b="0" i="0" u="none" strike="noStrike" dirty="0">
                <a:highlight>
                  <a:srgbClr val="000000">
                    <a:alpha val="0"/>
                  </a:srgbClr>
                </a:highlight>
                <a:latin typeface="Dubai" panose="020B0503030403030204" pitchFamily="34" charset="-78"/>
                <a:cs typeface="Dubai" panose="020B0503030403030204" pitchFamily="34" charset="-78"/>
              </a:rPr>
              <a:t>. وتحتاج إلى القيام بذلك</a:t>
            </a:r>
            <a:r>
              <a:rPr lang="ar" sz="1200" b="1" i="0" u="none" strike="noStrike" dirty="0">
                <a:highlight>
                  <a:srgbClr val="000000">
                    <a:alpha val="0"/>
                  </a:srgbClr>
                </a:highlight>
                <a:latin typeface="Dubai" panose="020B0503030403030204" pitchFamily="34" charset="-78"/>
                <a:cs typeface="Dubai" panose="020B0503030403030204" pitchFamily="34" charset="-78"/>
              </a:rPr>
              <a:t> كل عامين حتى تبلغ 74 عامًا</a:t>
            </a:r>
            <a:r>
              <a:rPr lang="ar" sz="1200" b="0" i="0" u="none" strike="noStrike" dirty="0">
                <a:highlight>
                  <a:srgbClr val="000000">
                    <a:alpha val="0"/>
                  </a:srgbClr>
                </a:highlight>
                <a:latin typeface="Dubai" panose="020B0503030403030204" pitchFamily="34" charset="-78"/>
                <a:cs typeface="Dubai" panose="020B0503030403030204" pitchFamily="34" charset="-78"/>
              </a:rPr>
              <a:t>.</a:t>
            </a:r>
          </a:p>
          <a:p>
            <a:endParaRPr lang="en-AU" b="1"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22</a:t>
            </a:fld>
            <a:endParaRPr lang="en-AU"/>
          </a:p>
        </p:txBody>
      </p:sp>
    </p:spTree>
    <p:extLst>
      <p:ext uri="{BB962C8B-B14F-4D97-AF65-F5344CB8AC3E}">
        <p14:creationId xmlns:p14="http://schemas.microsoft.com/office/powerpoint/2010/main" val="284137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أحصل على الاختبار؟</a:t>
            </a: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يتم إرسال الاختبار إلى عنوان منزلك كل عامين بمجرد بلوغك سن الخمسين.</a:t>
            </a: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لم تحصل على الاختبار، فاتصل</a:t>
            </a:r>
            <a:r>
              <a:rPr lang="ar" sz="1200" b="1" i="0" u="none" strike="noStrike" dirty="0">
                <a:highlight>
                  <a:srgbClr val="000000">
                    <a:alpha val="0"/>
                  </a:srgbClr>
                </a:highlight>
                <a:latin typeface="Dubai" panose="020B0503030403030204" pitchFamily="34" charset="-78"/>
                <a:cs typeface="Dubai" panose="020B0503030403030204" pitchFamily="34" charset="-78"/>
              </a:rPr>
              <a:t> بالبرنامج الوطني لفحص سرطان الأمعاء</a:t>
            </a:r>
            <a:r>
              <a:rPr lang="en-PH" sz="1200" b="1" i="0" u="none" strike="noStrike" dirty="0">
                <a:highlight>
                  <a:srgbClr val="000000">
                    <a:alpha val="0"/>
                  </a:srgbClr>
                </a:highlight>
                <a:latin typeface="Dubai" panose="020B0503030403030204" pitchFamily="34" charset="-78"/>
                <a:cs typeface="Dubai" panose="020B0503030403030204" pitchFamily="34" charset="-78"/>
              </a:rPr>
              <a:t> 1800 627 701 </a:t>
            </a:r>
            <a:r>
              <a:rPr lang="ar" sz="1200" b="0" i="0" u="none" strike="noStrike" dirty="0">
                <a:highlight>
                  <a:srgbClr val="000000">
                    <a:alpha val="0"/>
                  </a:srgbClr>
                </a:highlight>
                <a:latin typeface="Dubai" panose="020B0503030403030204" pitchFamily="34" charset="-78"/>
                <a:cs typeface="Dubai" panose="020B0503030403030204" pitchFamily="34" charset="-78"/>
              </a:rPr>
              <a:t>أو تحدث إلى طبيبك أو ممرضتك.</a:t>
            </a:r>
          </a:p>
          <a:p>
            <a:pPr algn="r"/>
            <a:endParaRPr lang="en-AU"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لي أن أعرف ماذا أفعل؟</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عندما يصل الاختبار إلى منزلك، يأتي مصحوبًا بتعليمات توضح لك ما يجب عليك فعله بالضبط.</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من السهل إجراء الاختبار في المنزل. </a:t>
            </a:r>
          </a:p>
          <a:p>
            <a:pPr algn="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23</a:t>
            </a:fld>
            <a:endParaRPr lang="en-AU"/>
          </a:p>
        </p:txBody>
      </p:sp>
    </p:spTree>
    <p:extLst>
      <p:ext uri="{BB962C8B-B14F-4D97-AF65-F5344CB8AC3E}">
        <p14:creationId xmlns:p14="http://schemas.microsoft.com/office/powerpoint/2010/main" val="330091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عادة لا توجد علامات لسرطان الأمعاء في مراحله المبكرة.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لهذا السبب من المهم أن ترى طبيبك أو ممرضتك على الفور إذا لاحظت</a:t>
            </a:r>
            <a:r>
              <a:rPr lang="ar" sz="1200" b="1" i="0" u="none" strike="noStrike" dirty="0">
                <a:highlight>
                  <a:srgbClr val="000000">
                    <a:alpha val="0"/>
                  </a:srgbClr>
                </a:highlight>
                <a:latin typeface="Dubai" panose="020B0503030403030204" pitchFamily="34" charset="-78"/>
                <a:cs typeface="Dubai" panose="020B0503030403030204" pitchFamily="34" charset="-78"/>
              </a:rPr>
              <a:t> أيًا</a:t>
            </a:r>
            <a:r>
              <a:rPr lang="ar" sz="1200" b="0" i="0" u="none" strike="noStrike" dirty="0">
                <a:highlight>
                  <a:srgbClr val="000000">
                    <a:alpha val="0"/>
                  </a:srgbClr>
                </a:highlight>
                <a:latin typeface="Dubai" panose="020B0503030403030204" pitchFamily="34" charset="-78"/>
                <a:cs typeface="Dubai" panose="020B0503030403030204" pitchFamily="34" charset="-78"/>
              </a:rPr>
              <a:t> من هذه التغييرات:</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هناك دم في برازك</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أصبح برازك مختلفًا عما هو عليه عادةً، مثل أكثر صلابة أو رخوة أو شكلًا مختلفًا </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إحساسك بالتعب كثيرا ولا تعرفين السبب </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فقدانك الوزن ولا تعرفين السبب</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معاناتك من آلام في المعدة أو يمكن أن تشعرين بوجود كتلة. </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24</a:t>
            </a:fld>
            <a:endParaRPr lang="en-AU"/>
          </a:p>
        </p:txBody>
      </p:sp>
    </p:spTree>
    <p:extLst>
      <p:ext uri="{BB962C8B-B14F-4D97-AF65-F5344CB8AC3E}">
        <p14:creationId xmlns:p14="http://schemas.microsoft.com/office/powerpoint/2010/main" val="2576541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الذي يمكنني فعله للحفاظ على صحة الأمعاء؟</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يمكنك المساعدة في الحفاظ على صحة أمعائك إذا كنت:</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لا تدخنين</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تحافظين على وزن صحي</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تتبعين نظامًا غذائيًا غنيًا بالألياف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تتجنبين الكحول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تشربين الكثير من الماء</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تمارسين التمارين الرياضية بانتظام</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تقومين بإجراء اختبارات فحص كل عامين بعد أن تبلغي 50 عامًا من العمر. </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25</a:t>
            </a:fld>
            <a:endParaRPr lang="en-AU"/>
          </a:p>
        </p:txBody>
      </p:sp>
    </p:spTree>
    <p:extLst>
      <p:ext uri="{BB962C8B-B14F-4D97-AF65-F5344CB8AC3E}">
        <p14:creationId xmlns:p14="http://schemas.microsoft.com/office/powerpoint/2010/main" val="409370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هو فحص الصحة الجنسية؟</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فحص الصحة الجنسية هو زيارة لطبيبك أو ممرضتك من أجل: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التحدث عن الجنس الآمن </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التحدث عن حقوقك عندما تكوني في علاقة مع شخص ما</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التحدث عن حقك في تقرير ما إذا كنت تريدين الحمل أم لا</a:t>
            </a:r>
            <a:endParaRPr lang="en-AU" b="1"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التحدث عن نوع وسائل منع الحمل التي يمكنك استخدامها إذا كنت لا ترغبين في الحمل</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الحصول على اختبار فحص عنق الرحم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إجراء اختبار للعدوى التي تنتقل عن طريق الاتصال الجنسي (STIs) </a:t>
            </a:r>
          </a:p>
          <a:p>
            <a:pPr algn="r"/>
            <a:endParaRPr lang="en-AU"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متى تحتاجين إلى فحص الصحة الجنسية؟</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العديد من الأسباب لإجراء فحص الصحة الجنسية:</a:t>
            </a:r>
          </a:p>
          <a:p>
            <a:pPr marL="227663" indent="-227663"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اذا كنت تبدأين علاقة جنسية جديدة</a:t>
            </a:r>
          </a:p>
          <a:p>
            <a:pPr marL="227663" indent="-227663"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مارستي الجنس دون وقاية. الجنس غير المحمي أو غير الآمن هو ممارسة الجنس بدون واقي ذكري أو حاجز فموي (طبقة رقيقة من اللايتكس)</a:t>
            </a:r>
          </a:p>
          <a:p>
            <a:pPr marL="227663" indent="-227663"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تمزق الواقي الذكري أو خلعه أثناء ممارسة الجنس</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تعتقدين أنك قد تكوني مصابة بعدوى منقولة جنسيًا</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شريكك يمارس الجنس مع أشخاص آخرين</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تمارسين الجنس مع أكثر من شخص</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تشاركين الإبر مع أشخاص آخرين عند تعاطي المخدرات، أو عند الحصول على وشم أو ثقب</a:t>
            </a:r>
          </a:p>
          <a:p>
            <a:pPr algn="r"/>
            <a:r>
              <a:rPr lang="en-AU" dirty="0">
                <a:latin typeface="Dubai" panose="020B0503030403030204" pitchFamily="34" charset="-78"/>
                <a:cs typeface="Dubai" panose="020B0503030403030204" pitchFamily="34" charset="-78"/>
              </a:rPr>
              <a:t>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تمارسين الجنس، فأنتِ بحاجة إلى إجراء فحص الصحة الجنسية </a:t>
            </a:r>
            <a:r>
              <a:rPr lang="ar" sz="1200" b="1" i="0" u="none" strike="noStrike" dirty="0">
                <a:highlight>
                  <a:srgbClr val="000000">
                    <a:alpha val="0"/>
                  </a:srgbClr>
                </a:highlight>
                <a:latin typeface="Dubai" panose="020B0503030403030204" pitchFamily="34" charset="-78"/>
                <a:cs typeface="Dubai" panose="020B0503030403030204" pitchFamily="34" charset="-78"/>
              </a:rPr>
              <a:t>بانتظام.</a:t>
            </a:r>
          </a:p>
          <a:p>
            <a:pPr marL="0" marR="0" lvl="0" indent="0" algn="r" defTabSz="914400" rtl="1" eaLnBrk="1" fontAlgn="auto" latinLnBrk="0" hangingPunct="1">
              <a:lnSpc>
                <a:spcPct val="100000"/>
              </a:lnSpc>
              <a:spcBef>
                <a:spcPct val="0"/>
              </a:spcBef>
              <a:spcAft>
                <a:spcPct val="0"/>
              </a:spcAft>
              <a:buClrTx/>
              <a:buSzTx/>
              <a:buFontTx/>
              <a:buNone/>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قد تشعرين بالتوتر حيال إجراء فحص الصحة الجنسية، لكن الأطباء والممرضات موجودون لمساعدتك. </a:t>
            </a:r>
          </a:p>
          <a:p>
            <a:endParaRPr lang="en-AU" b="1"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27</a:t>
            </a:fld>
            <a:endParaRPr lang="en-AU"/>
          </a:p>
        </p:txBody>
      </p:sp>
    </p:spTree>
    <p:extLst>
      <p:ext uri="{BB962C8B-B14F-4D97-AF65-F5344CB8AC3E}">
        <p14:creationId xmlns:p14="http://schemas.microsoft.com/office/powerpoint/2010/main" val="4001022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الأمراض المنقولة بالاتصال الجنسي هي عدوى يمكن أن تصابي بها عند ممارسة الجنس. </a:t>
            </a:r>
            <a:r>
              <a:rPr lang="ar" sz="1200" b="0" i="0" u="none" strike="noStrike" dirty="0">
                <a:highlight>
                  <a:srgbClr val="000000">
                    <a:alpha val="0"/>
                  </a:srgbClr>
                </a:highlight>
                <a:latin typeface="Dubai" panose="020B0503030403030204" pitchFamily="34" charset="-78"/>
                <a:cs typeface="Dubai" panose="020B0503030403030204" pitchFamily="34" charset="-78"/>
              </a:rPr>
              <a:t>الأمراض المنقولة بالاتصال الجنسي تعني العدوى التي تنتقل عن طريق الاتصال الجنسي.</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تنتشر الأمراض المنقولة بالاتصال الجنسي في جميع أنحاء العالم. هناك العديد من الأمراض المختلفة المنقولة بالاتصال الجنسي، مثل:</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الهربس التناسلي</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الكلاميديا</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السيلان</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مرض الزهري</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التهاب الكبدي ب و س.</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فيروس نقص المناعة البشرية. </a:t>
            </a:r>
          </a:p>
          <a:p>
            <a:pPr marL="170747" indent="-170747" algn="r">
              <a:buFont typeface="Arial" panose="020B0604020202020204" pitchFamily="34" charset="0"/>
              <a:buChar char="•"/>
            </a:pP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يمكنني الإصابة بعدوى منقولة جنسيًا؟</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تصابي بالعدوى المنقولة جنسيًا إذا كنت:</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مارستي الجنس غير المحمي مع رجل أو امرأة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وضعتي فمك على القضيب أو الفرج</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لمستي القضيب أو الفرج أو المهبل أو فتحة الشرج معًا</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لمستي سوائل جسم شخص آخر.</a:t>
            </a:r>
          </a:p>
          <a:p>
            <a:pPr algn="r" defTabSz="910651">
              <a:defRPr/>
            </a:pPr>
            <a:endParaRPr lang="en-AU" dirty="0">
              <a:latin typeface="Dubai" panose="020B0503030403030204" pitchFamily="34" charset="-78"/>
              <a:cs typeface="Dubai" panose="020B0503030403030204" pitchFamily="34" charset="-78"/>
            </a:endParaRPr>
          </a:p>
          <a:p>
            <a:pPr lvl="0" algn="r" rtl="1"/>
            <a:r>
              <a:rPr lang="ar" sz="1200" b="1" i="0" u="none" strike="noStrike" dirty="0">
                <a:highlight>
                  <a:srgbClr val="000000">
                    <a:alpha val="0"/>
                  </a:srgbClr>
                </a:highlight>
                <a:latin typeface="Dubai" panose="020B0503030403030204" pitchFamily="34" charset="-78"/>
                <a:cs typeface="Dubai" panose="020B0503030403030204" pitchFamily="34" charset="-78"/>
              </a:rPr>
              <a:t>إذا لم يتم علاج الأمراض المنقولة بالاتصال الجنسي، فيمكنها:</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تسبب تهيج وألم</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تجعل من الصعب على النساء إنجاب الأطفال</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تسبب مشاكل صحية يمكن أن تستمر لفترة طويلة.</a:t>
            </a:r>
          </a:p>
          <a:p>
            <a:pPr algn="r"/>
            <a:endParaRPr lang="en-AU" dirty="0">
              <a:latin typeface="Dubai" panose="020B0503030403030204" pitchFamily="34" charset="-78"/>
              <a:cs typeface="Dubai" panose="020B0503030403030204" pitchFamily="34" charset="-78"/>
            </a:endParaRPr>
          </a:p>
          <a:p>
            <a:pPr algn="r" defTabSz="910651">
              <a:defRPr/>
            </a:pPr>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28</a:t>
            </a:fld>
            <a:endParaRPr lang="en-AU"/>
          </a:p>
        </p:txBody>
      </p:sp>
    </p:spTree>
    <p:extLst>
      <p:ext uri="{BB962C8B-B14F-4D97-AF65-F5344CB8AC3E}">
        <p14:creationId xmlns:p14="http://schemas.microsoft.com/office/powerpoint/2010/main" val="730963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لا يمكنك معرفة ما إذا كان الشخص مصابًا بعدوى منقولة جنسيًا بمجرد النظر إليه. حتى لو بدا الشخص قويًا وصحيًا، فلا يزال من الممكن أن يكون مصابًا بعدوى منقولة جنسيًا وينقلها إلى شخص آخر.</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من الممكن أن تكوني مصابة بعدوى منقولة جنسيًا ولا تعرفي شيئًا عنها. </a:t>
            </a:r>
          </a:p>
          <a:p>
            <a:pPr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في بعض الأحيان توجد علامات تدل على احتمال إصابتك أنت أو أي شخص آخر بعدوى منقولة جنسياً.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تتضمن بعض العلامات المحتملة ما يلي:</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تقرحات أو بثور أو جلد مجروح أو تهيج في القضيب أو الفرج أو الشرج أو الفم</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خروج سائل غير عادي من القضيب أو المهبل أو الشرج</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يبدو الفرج أو المهبل أحمر، مؤلم، حكة أو رائحة كريهة </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كتل ونتوءات على القضيب أو الفرج أو المهبل أو الشرج</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ألم أو نزيف أثناء ممارسة الجنس </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ألم عند التبول.</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833680B5-4387-473D-82B3-DE3A3772CDDD}" type="slidenum">
              <a:rPr lang="en-AU" smtClean="0"/>
              <a:t>29</a:t>
            </a:fld>
            <a:endParaRPr lang="en-AU"/>
          </a:p>
        </p:txBody>
      </p:sp>
    </p:spTree>
    <p:extLst>
      <p:ext uri="{BB962C8B-B14F-4D97-AF65-F5344CB8AC3E}">
        <p14:creationId xmlns:p14="http://schemas.microsoft.com/office/powerpoint/2010/main" val="877614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إذا كنت تعتقدين أنك مصابة بعدوى، فأنت بحاجة إلى إجراء اختبار.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اختبارات فيروس نقص المناعة البشرية والتهاب الكبدي والأمراض المنقولة عن طريق الاتصال الجنسي بسيطة ومجانية وآمنة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أظهر الاختبار أنك مصابة بعدوى، فيمكنك بدء العلاج على الفور. سيساعدك هذا على التحسن سريعًا ويمنعك من نقل العدوى إلى شخص آخر.</a:t>
            </a:r>
          </a:p>
          <a:p>
            <a:pPr algn="r"/>
            <a:endParaRPr lang="en-AU"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أين أذهب لإجراء اختبار الأمراض المنقولة بالاتصال الجنسي؟*</a:t>
            </a: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يمكنك إجراء اختبار الأمراض المنقولة بالاتصال الجنسي في: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عيادتك الطبية المحلية</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مركز صحة المجتمع المحلي الخاص بك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عيادة الصحة الجنسية.</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عيادة تنظيم الأسرة </a:t>
            </a:r>
          </a:p>
          <a:p>
            <a:pPr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ماذا لو شعرت بالحرج؟</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شعرت بالحرج من إجراء اختبار الأمراض المنقولة بالاتصال الجنسي، فتذكري أن الأطباء والممرضات:</a:t>
            </a:r>
          </a:p>
          <a:p>
            <a:pPr marL="171450" indent="-171450"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لن يحكموا عليك</a:t>
            </a:r>
          </a:p>
          <a:p>
            <a:pPr marL="171450" indent="-171450"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يجرون الاختبارات كل يوم ومن واجبهم الاعتناء بك </a:t>
            </a:r>
          </a:p>
          <a:p>
            <a:pPr marL="171450" indent="-171450" algn="r" rtl="1">
              <a:buFont typeface="Arial" panose="020B0604020202020204" pitchFamily="34" charset="0"/>
              <a:buChar char="•"/>
            </a:pPr>
            <a:r>
              <a:rPr lang="ar" sz="1200" b="1" i="0" u="none" strike="noStrike" dirty="0">
                <a:highlight>
                  <a:srgbClr val="000000">
                    <a:alpha val="0"/>
                  </a:srgbClr>
                </a:highlight>
                <a:latin typeface="Dubai" panose="020B0503030403030204" pitchFamily="34" charset="-78"/>
                <a:cs typeface="Dubai" panose="020B0503030403030204" pitchFamily="34" charset="-78"/>
              </a:rPr>
              <a:t>لن يشاركوا معلوماتك مع أي شخص</a:t>
            </a:r>
            <a:r>
              <a:rPr lang="ar" sz="1200" b="0" i="0" u="none" strike="noStrike" dirty="0">
                <a:highlight>
                  <a:srgbClr val="000000">
                    <a:alpha val="0"/>
                  </a:srgbClr>
                </a:highlight>
                <a:latin typeface="Dubai" panose="020B0503030403030204" pitchFamily="34" charset="-78"/>
                <a:cs typeface="Dubai" panose="020B0503030403030204" pitchFamily="34" charset="-78"/>
              </a:rPr>
              <a:t>.</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قلقة بشأن خصوصيتك، يمكنك الذهاب إلى عيادة مختلفة وليس إلى طبيبك أو ممرضتك المعتادين.</a:t>
            </a:r>
          </a:p>
          <a:p>
            <a:pPr lvl="0" algn="r"/>
            <a:endParaRPr lang="en-AU"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الكلاميديا</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يجب على النساء اللاتي تقل أعمارهن عن 30 عامًا والذين يمارسون الجنس إجراء اختبار البول للكشف عن الكلاميديا </a:t>
            </a:r>
            <a:r>
              <a:rPr lang="ar" sz="1200" b="1" i="0" u="none" strike="noStrike" dirty="0">
                <a:highlight>
                  <a:srgbClr val="000000">
                    <a:alpha val="0"/>
                  </a:srgbClr>
                </a:highlight>
                <a:latin typeface="Dubai" panose="020B0503030403030204" pitchFamily="34" charset="-78"/>
                <a:cs typeface="Dubai" panose="020B0503030403030204" pitchFamily="34" charset="-78"/>
              </a:rPr>
              <a:t> ​​كل عام</a:t>
            </a:r>
            <a:r>
              <a:rPr lang="ar" sz="1200" b="0" i="0" u="none" strike="noStrike" dirty="0">
                <a:highlight>
                  <a:srgbClr val="000000">
                    <a:alpha val="0"/>
                  </a:srgbClr>
                </a:highlight>
                <a:latin typeface="Dubai" panose="020B0503030403030204" pitchFamily="34" charset="-78"/>
                <a:cs typeface="Dubai" panose="020B0503030403030204" pitchFamily="34" charset="-78"/>
              </a:rPr>
              <a:t>.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تجعل الكلاميديا ​​من الصعب عليك الحمل. معظم النساء المصابات بالكلاميديا ​​ليس لديهن علامات، لذلك لا يعرفن أنهن مصابات به. </a:t>
            </a:r>
          </a:p>
          <a:p>
            <a:pPr algn="r" defTabSz="910651">
              <a:defRPr/>
            </a:pP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 * ملاحظة للميسر: حدد الأماكن التي تتوفر فيها فحوصات الصحة الجنسية محليًا.</a:t>
            </a: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30</a:t>
            </a:fld>
            <a:endParaRPr lang="en-AU"/>
          </a:p>
        </p:txBody>
      </p:sp>
    </p:spTree>
    <p:extLst>
      <p:ext uri="{BB962C8B-B14F-4D97-AF65-F5344CB8AC3E}">
        <p14:creationId xmlns:p14="http://schemas.microsoft.com/office/powerpoint/2010/main" val="148719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a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جسمي My Body. صحتي My Health.</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هي مجموعة أدوات تعليمية لمساعدة المنظمات والمعلمين على تقديم المعلومات الصحية للنساء من خلفيات مهاجرة ولاجئة. كما تشجع الحوار مع النساء حول صحتهن. </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مجموعة الأدوات هي عبارة عن سلسلة موسعة من العروض التقديمية حول موضوعات صحية مهمة، مثل الحياة الصحية أو الصحة العاطفية أو انقطاع الطمث أو الصحة الجنسية.</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تفضلي بزيارة </a:t>
            </a:r>
            <a:r>
              <a:rPr lang="a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 </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للحصول على مزيد من المعلومات وقائمة بالعروض التقديمية المتوفرة باللغة الإنجليزية ولغات أخرى.</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a:t>
            </a:fld>
            <a:endParaRPr lang="en-AU"/>
          </a:p>
        </p:txBody>
      </p:sp>
    </p:spTree>
    <p:extLst>
      <p:ext uri="{BB962C8B-B14F-4D97-AF65-F5344CB8AC3E}">
        <p14:creationId xmlns:p14="http://schemas.microsoft.com/office/powerpoint/2010/main" val="3961950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4 طرق للتوقف عن الإصابة بعدوى منقولة جنسيًا:</a:t>
            </a:r>
            <a:endParaRPr lang="en-AU" dirty="0">
              <a:latin typeface="Dubai" panose="020B0503030403030204" pitchFamily="34" charset="-78"/>
              <a:cs typeface="Dubai" panose="020B0503030403030204" pitchFamily="34" charset="-78"/>
            </a:endParaRP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مارسي</a:t>
            </a:r>
            <a:r>
              <a:rPr lang="ar" sz="1200" b="1" i="0" u="none" strike="noStrike" dirty="0">
                <a:highlight>
                  <a:srgbClr val="000000">
                    <a:alpha val="0"/>
                  </a:srgbClr>
                </a:highlight>
                <a:latin typeface="Dubai" panose="020B0503030403030204" pitchFamily="34" charset="-78"/>
                <a:cs typeface="Dubai" panose="020B0503030403030204" pitchFamily="34" charset="-78"/>
              </a:rPr>
              <a:t> الجنس الآمن</a:t>
            </a:r>
            <a:r>
              <a:rPr lang="ar" sz="1200" b="0" i="0" u="none" strike="noStrike" dirty="0">
                <a:highlight>
                  <a:srgbClr val="000000">
                    <a:alpha val="0"/>
                  </a:srgbClr>
                </a:highlight>
                <a:latin typeface="Dubai" panose="020B0503030403030204" pitchFamily="34" charset="-78"/>
                <a:cs typeface="Dubai" panose="020B0503030403030204" pitchFamily="34" charset="-78"/>
              </a:rPr>
              <a:t>- لا تسمحي بدخول السائل المنوي أو الدم أو السوائل المهبلية من شريكك إلى جسمك. استخدمي الواقي الذكري أو الواقي الأنثوي أو الحاجز الفموي في كل مرة تمارسي فيها الجنس، حتى لو كان ذلك أثناء دورتك الشهرية (الحيض)</a:t>
            </a:r>
          </a:p>
          <a:p>
            <a:pPr marL="227663" marR="0" lvl="0" indent="-227663" algn="r" defTabSz="914400" rtl="1" eaLnBrk="1" fontAlgn="auto" latinLnBrk="0" hangingPunct="1">
              <a:lnSpc>
                <a:spcPct val="100000"/>
              </a:lnSpc>
              <a:spcBef>
                <a:spcPct val="0"/>
              </a:spcBef>
              <a:spcAft>
                <a:spcPct val="0"/>
              </a:spcAft>
              <a:buClrTx/>
              <a:buSzTx/>
              <a:buFont typeface="+mj-lt"/>
              <a:buAutoNum type="arabicPeriod"/>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تمارسين الجنس، فعليك دائمًا إجراء فحوصات صحة جنسية منتظمة</a:t>
            </a:r>
            <a:r>
              <a:rPr lang="ar" sz="1200" b="1" i="0" u="none" strike="noStrike" dirty="0">
                <a:highlight>
                  <a:srgbClr val="000000">
                    <a:alpha val="0"/>
                  </a:srgbClr>
                </a:highlight>
                <a:latin typeface="Dubai" panose="020B0503030403030204" pitchFamily="34" charset="-78"/>
                <a:cs typeface="Dubai" panose="020B0503030403030204" pitchFamily="34" charset="-78"/>
              </a:rPr>
              <a:t> </a:t>
            </a:r>
            <a:endParaRPr lang="en-AU" dirty="0">
              <a:latin typeface="Dubai" panose="020B0503030403030204" pitchFamily="34" charset="-78"/>
              <a:cs typeface="Dubai" panose="020B0503030403030204" pitchFamily="34" charset="-78"/>
            </a:endParaRP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قبل ممارسة الجنس مع شخص جديد، قومي بإجراء فحص الصحة الجنسية واطلبي منهم إجراء فحص أيضًا</a:t>
            </a:r>
          </a:p>
          <a:p>
            <a:pPr marL="227663" marR="0" lvl="0" indent="-227663" algn="r" defTabSz="914400" rtl="1" eaLnBrk="1" fontAlgn="auto" latinLnBrk="0" hangingPunct="1">
              <a:lnSpc>
                <a:spcPct val="100000"/>
              </a:lnSpc>
              <a:spcBef>
                <a:spcPct val="0"/>
              </a:spcBef>
              <a:spcAft>
                <a:spcPct val="0"/>
              </a:spcAft>
              <a:buClrTx/>
              <a:buSzTx/>
              <a:buFont typeface="+mj-lt"/>
              <a:buAutoNum type="arabicPeriod"/>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لا تشاركي الإبر، أو أدوات الوشم، أو شفرات الحلاقة، أو أشياء أخرى قد يكون عليها دم من شخص آخر. </a:t>
            </a:r>
          </a:p>
          <a:p>
            <a:pPr marL="227663" indent="-227663" algn="r">
              <a:buFont typeface="+mj-lt"/>
              <a:buAutoNum type="arabicPeriod"/>
            </a:pPr>
            <a:endParaRPr lang="en-AU" dirty="0">
              <a:latin typeface="Dubai" panose="020B0503030403030204" pitchFamily="34" charset="-78"/>
              <a:cs typeface="Dubai" panose="020B0503030403030204" pitchFamily="34" charset="-78"/>
            </a:endParaRPr>
          </a:p>
          <a:p>
            <a:pPr marL="0" indent="0">
              <a:buFont typeface="+mj-lt"/>
              <a:buNone/>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31</a:t>
            </a:fld>
            <a:endParaRPr lang="en-AU"/>
          </a:p>
        </p:txBody>
      </p:sp>
    </p:spTree>
    <p:extLst>
      <p:ext uri="{BB962C8B-B14F-4D97-AF65-F5344CB8AC3E}">
        <p14:creationId xmlns:p14="http://schemas.microsoft.com/office/powerpoint/2010/main" val="2360132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احتجتي أنت أو عائلتك إلى زيارة الطبيب، فحددي موعدًا على الفور لأنه قد يستغرق بضعة أيام قبل أن يتمكن الطبيب من رؤيتك.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كانت حالة طوارئ، فاتصلي بـ 000. </a:t>
            </a:r>
          </a:p>
          <a:p>
            <a:pPr algn="r" defTabSz="910651">
              <a:defRPr/>
            </a:pP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يمكنني تحديد موعد؟</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يمكنك تحديد موعد مع طبيبك عن طريق:</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الاتصال بالمركز الصحي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زيارة المركز شخصيًا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الحجز عبر الإنترنت إذا كان لدى المركز موقع على شبكة الإنترنت.</a:t>
            </a: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عند تحديد موعد، يمكنك:</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طلب طبيبة أنثى</a:t>
            </a:r>
          </a:p>
          <a:p>
            <a:pPr marL="170747" marR="0" lvl="0" indent="-170747" algn="r" defTabSz="910651"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طلب مترجم - يمكنك أن تطلبي مترجمًا عبر الهاتف أو مترجمة أنثى أو مترجمًا من ولاية أخرى. خدمة الترجمة التحريرية والشفهية (</a:t>
            </a:r>
            <a:r>
              <a:rPr lang="en-US" sz="1200" b="0" i="0" u="none" strike="noStrike" dirty="0">
                <a:highlight>
                  <a:srgbClr val="000000">
                    <a:alpha val="0"/>
                  </a:srgbClr>
                </a:highlight>
                <a:latin typeface="Dubai" panose="020B0503030403030204" pitchFamily="34" charset="-78"/>
                <a:cs typeface="Dubai" panose="020B0503030403030204" pitchFamily="34" charset="-78"/>
              </a:rPr>
              <a:t>TIS National</a:t>
            </a:r>
            <a:r>
              <a:rPr lang="ar" sz="1200" b="0" i="0" u="none" strike="noStrike" dirty="0">
                <a:highlight>
                  <a:srgbClr val="000000">
                    <a:alpha val="0"/>
                  </a:srgbClr>
                </a:highlight>
                <a:latin typeface="Dubai" panose="020B0503030403030204" pitchFamily="34" charset="-78"/>
                <a:cs typeface="Dubai" panose="020B0503030403030204" pitchFamily="34" charset="-78"/>
              </a:rPr>
              <a:t>) </a:t>
            </a:r>
            <a:r>
              <a:rPr lang="en-US" sz="1200" b="0" i="0" u="none" strike="noStrike" dirty="0">
                <a:highlight>
                  <a:srgbClr val="000000">
                    <a:alpha val="0"/>
                  </a:srgbClr>
                </a:highlight>
                <a:latin typeface="Dubai" panose="020B0503030403030204" pitchFamily="34" charset="-78"/>
                <a:cs typeface="Dubai" panose="020B0503030403030204" pitchFamily="34" charset="-78"/>
              </a:rPr>
              <a:t>131 450</a:t>
            </a:r>
            <a:endParaRPr lang="ar" sz="1200" b="0" i="0" u="none" strike="noStrike" dirty="0">
              <a:highlight>
                <a:srgbClr val="000000">
                  <a:alpha val="0"/>
                </a:srgbClr>
              </a:highlight>
              <a:latin typeface="Dubai" panose="020B0503030403030204" pitchFamily="34" charset="-78"/>
              <a:cs typeface="Dubai" panose="020B0503030403030204" pitchFamily="34" charset="-78"/>
            </a:endParaRPr>
          </a:p>
          <a:p>
            <a:pPr marL="170747" marR="0" lvl="0" indent="-170747" algn="r" defTabSz="910651"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طلب موعد فوري إذا كنت بحاجة إلى رعاية عاجلة لمشكلة طبية خطيرة</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السؤال عن المبلغ الذي يتعين عليك دفعه مقابل الموعد</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اختيار موعد قصير أو طويل:</a:t>
            </a:r>
          </a:p>
          <a:p>
            <a:pPr marL="468000" lvl="1" indent="-171450" algn="r" defTabSz="910651"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اطلبي موعدًا قصيرًا إذا كنت بحاجة إلى وصفة طبية جديدة </a:t>
            </a:r>
          </a:p>
          <a:p>
            <a:pPr marL="468000" lvl="1" indent="-171450" algn="r" defTabSz="910651" rtl="1">
              <a:buFont typeface="Calibri" panose="020F050202020403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اطلبي موعدًا طويلاً إذا كان لديك عدة أشياء لتتحدث عنها. </a:t>
            </a:r>
          </a:p>
          <a:p>
            <a:pPr marL="170747" indent="-170747" algn="r" defTabSz="910651">
              <a:buFont typeface="Arial" panose="020B0604020202020204" pitchFamily="34" charset="0"/>
              <a:buChar char="•"/>
              <a:defRPr/>
            </a:pPr>
            <a:endParaRPr lang="en-AU" dirty="0">
              <a:latin typeface="Dubai" panose="020B0503030403030204" pitchFamily="34" charset="-78"/>
              <a:cs typeface="Dubai" panose="020B0503030403030204" pitchFamily="34" charset="-78"/>
            </a:endParaRP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سوف تحتاجين إلى تحديد موعد منفصل لكل فرد من أفراد الأسرة ممن يحتاجون إلى زيارة الطبيب. </a:t>
            </a: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33</a:t>
            </a:fld>
            <a:endParaRPr lang="en-AU"/>
          </a:p>
        </p:txBody>
      </p:sp>
    </p:spTree>
    <p:extLst>
      <p:ext uri="{BB962C8B-B14F-4D97-AF65-F5344CB8AC3E}">
        <p14:creationId xmlns:p14="http://schemas.microsoft.com/office/powerpoint/2010/main" val="82070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ماذا لو لم أشعر بالراحة عند الذهاب إلى الطبيب؟</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أشياء يمكنك القيام بها لتجعلي نفسك أكثر راحة وثقة عند زيارة الطبيب:</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 أن</a:t>
            </a:r>
            <a:r>
              <a:rPr lang="ar" sz="1200" b="1" i="0" u="none" strike="noStrike" dirty="0">
                <a:highlight>
                  <a:srgbClr val="000000">
                    <a:alpha val="0"/>
                  </a:srgbClr>
                </a:highlight>
                <a:latin typeface="Dubai" panose="020B0503030403030204" pitchFamily="34" charset="-78"/>
                <a:cs typeface="Dubai" panose="020B0503030403030204" pitchFamily="34" charset="-78"/>
              </a:rPr>
              <a:t> تطلبي رؤية طبيبة</a:t>
            </a:r>
            <a:r>
              <a:rPr lang="ar" sz="1200" b="0" i="0" u="none" strike="noStrike" dirty="0">
                <a:highlight>
                  <a:srgbClr val="000000">
                    <a:alpha val="0"/>
                  </a:srgbClr>
                </a:highlight>
                <a:latin typeface="Dubai" panose="020B0503030403030204" pitchFamily="34" charset="-78"/>
                <a:cs typeface="Dubai" panose="020B0503030403030204" pitchFamily="34" charset="-78"/>
              </a:rPr>
              <a:t> أو ممرضة</a:t>
            </a:r>
          </a:p>
          <a:p>
            <a:pPr marL="170747" marR="0" lvl="0" indent="-170747"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a:t>
            </a:r>
            <a:r>
              <a:rPr lang="ar" sz="1200" b="1" i="0" u="none" strike="noStrike" dirty="0">
                <a:highlight>
                  <a:srgbClr val="000000">
                    <a:alpha val="0"/>
                  </a:srgbClr>
                </a:highlight>
                <a:latin typeface="Dubai" panose="020B0503030403030204" pitchFamily="34" charset="-78"/>
                <a:cs typeface="Dubai" panose="020B0503030403030204" pitchFamily="34" charset="-78"/>
              </a:rPr>
              <a:t> استخدام خدمة الترجمة</a:t>
            </a:r>
            <a:r>
              <a:rPr lang="ar" sz="1200" b="0" i="0" u="none" strike="noStrike" dirty="0">
                <a:highlight>
                  <a:srgbClr val="000000">
                    <a:alpha val="0"/>
                  </a:srgbClr>
                </a:highlight>
                <a:latin typeface="Dubai" panose="020B0503030403030204" pitchFamily="34" charset="-78"/>
                <a:cs typeface="Dubai" panose="020B0503030403030204" pitchFamily="34" charset="-78"/>
              </a:rPr>
              <a:t> - لا يمكن للمترجمين التحدث إلى أشخاص آخرين حول ما تقوليه في الموعد</a:t>
            </a:r>
          </a:p>
          <a:p>
            <a:pPr marL="170747" marR="0" lvl="0" indent="-170747"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a:t>
            </a:r>
            <a:r>
              <a:rPr lang="ar" sz="1200" b="1" i="0" u="none" strike="noStrike" dirty="0">
                <a:highlight>
                  <a:srgbClr val="000000">
                    <a:alpha val="0"/>
                  </a:srgbClr>
                </a:highlight>
                <a:latin typeface="Dubai" panose="020B0503030403030204" pitchFamily="34" charset="-78"/>
                <a:cs typeface="Dubai" panose="020B0503030403030204" pitchFamily="34" charset="-78"/>
              </a:rPr>
              <a:t> اصطحاب أحد أفراد العائلة أو صديق</a:t>
            </a:r>
            <a:r>
              <a:rPr lang="ar" sz="1200" b="0" i="0" u="none" strike="noStrike" dirty="0">
                <a:highlight>
                  <a:srgbClr val="000000">
                    <a:alpha val="0"/>
                  </a:srgbClr>
                </a:highlight>
                <a:latin typeface="Dubai" panose="020B0503030403030204" pitchFamily="34" charset="-78"/>
                <a:cs typeface="Dubai" panose="020B0503030403030204" pitchFamily="34" charset="-78"/>
              </a:rPr>
              <a:t> أو موظف دعم معك، لكن لا ينبغي أن يترجموا لك</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يمكنك</a:t>
            </a:r>
            <a:r>
              <a:rPr lang="ar" sz="1200" b="1" i="0" u="none" strike="noStrike" dirty="0">
                <a:highlight>
                  <a:srgbClr val="000000">
                    <a:alpha val="0"/>
                  </a:srgbClr>
                </a:highlight>
                <a:latin typeface="Dubai" panose="020B0503030403030204" pitchFamily="34" charset="-78"/>
                <a:cs typeface="Dubai" panose="020B0503030403030204" pitchFamily="34" charset="-78"/>
              </a:rPr>
              <a:t> الاستعداد لموعدك</a:t>
            </a:r>
            <a:r>
              <a:rPr lang="ar" sz="1200" b="0" i="0" u="none" strike="noStrike" dirty="0">
                <a:highlight>
                  <a:srgbClr val="000000">
                    <a:alpha val="0"/>
                  </a:srgbClr>
                </a:highlight>
                <a:latin typeface="Dubai" panose="020B0503030403030204" pitchFamily="34" charset="-78"/>
                <a:cs typeface="Dubai" panose="020B0503030403030204" pitchFamily="34" charset="-78"/>
              </a:rPr>
              <a:t> قبل أن تذهبي.</a:t>
            </a:r>
          </a:p>
          <a:p>
            <a:pPr algn="r"/>
            <a:endParaRPr lang="en-AU"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لم تكن اللغة الإنجليزية هي لغتك الأولى، فيمكن للعيادة ترتيب مترجمين فوريين عن طريق الاتصال بخدمة الترجمة التحريرية والشفهية (TIS National) على الرقم 450</a:t>
            </a:r>
            <a:r>
              <a:rPr lang="en-US" sz="1200" b="0" i="0" u="none" strike="noStrike" dirty="0">
                <a:highlight>
                  <a:srgbClr val="000000">
                    <a:alpha val="0"/>
                  </a:srgbClr>
                </a:highlight>
                <a:latin typeface="Dubai" panose="020B0503030403030204" pitchFamily="34" charset="-78"/>
                <a:cs typeface="Dubai" panose="020B0503030403030204" pitchFamily="34" charset="-78"/>
              </a:rPr>
              <a:t>131 </a:t>
            </a:r>
            <a:r>
              <a:rPr lang="ar" sz="1200" b="0" i="0" u="none" strike="noStrike" dirty="0">
                <a:highlight>
                  <a:srgbClr val="000000">
                    <a:alpha val="0"/>
                  </a:srgbClr>
                </a:highlight>
                <a:latin typeface="Dubai" panose="020B0503030403030204" pitchFamily="34" charset="-78"/>
                <a:cs typeface="Dubai" panose="020B0503030403030204" pitchFamily="34" charset="-78"/>
              </a:rPr>
              <a:t>.</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34</a:t>
            </a:fld>
            <a:endParaRPr lang="en-AU"/>
          </a:p>
        </p:txBody>
      </p:sp>
    </p:spTree>
    <p:extLst>
      <p:ext uri="{BB962C8B-B14F-4D97-AF65-F5344CB8AC3E}">
        <p14:creationId xmlns:p14="http://schemas.microsoft.com/office/powerpoint/2010/main" val="473056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كيف يمكنني الاستعداد لموعدي؟</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للاستعداد لزيارتك للطبيب، اكتبي: </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قائمة بالأشياء التي تريدين التحدث عنها</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أي علامات مرض لديك؛ متى بدأت، وكم من الوقت استمرت، وكم مرة حدثت</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جميع الأدوية والفيتامينات والعلاجات العشبية التي تتناوليها</a:t>
            </a:r>
            <a:endParaRPr lang="en-AU" strike="sngStrike" dirty="0">
              <a:latin typeface="Dubai" panose="020B0503030403030204" pitchFamily="34" charset="-78"/>
              <a:cs typeface="Dubai" panose="020B0503030403030204" pitchFamily="34" charset="-78"/>
            </a:endParaRP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أي أدوية لا يمكنك تناولها، مثل الأسبرين والبنسلين </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أي أمراض خطيرة عانيتي منها أنت أو أي فرد من أفراد أسرتك.</a:t>
            </a:r>
          </a:p>
          <a:p>
            <a:pPr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تذكري أن تحضري معك:</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بطاقة المديكير الخاصة بك وبطاقة الرعاية الصحية / الامتيازات إذا كانت بحوزتك</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نسخ أو تقارير من أي اختبارات حديثة</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ملاحظاتك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شخص ما لدعمك إذا كنت بحاجة لذلك.</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35</a:t>
            </a:fld>
            <a:endParaRPr lang="en-AU"/>
          </a:p>
        </p:txBody>
      </p:sp>
    </p:spTree>
    <p:extLst>
      <p:ext uri="{BB962C8B-B14F-4D97-AF65-F5344CB8AC3E}">
        <p14:creationId xmlns:p14="http://schemas.microsoft.com/office/powerpoint/2010/main" val="1151321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الذي يمكنني التحدث به مع طبيبي أو ممرضتي؟</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أهم شيء عند التحدث مع طبيبك أو ممرضتك هو </a:t>
            </a:r>
            <a:r>
              <a:rPr lang="ar" sz="1200" b="1" i="0" u="none" strike="noStrike" dirty="0">
                <a:highlight>
                  <a:srgbClr val="000000">
                    <a:alpha val="0"/>
                  </a:srgbClr>
                </a:highlight>
                <a:latin typeface="Dubai" panose="020B0503030403030204" pitchFamily="34" charset="-78"/>
                <a:cs typeface="Dubai" panose="020B0503030403030204" pitchFamily="34" charset="-78"/>
              </a:rPr>
              <a:t>قول الحقيقة دائمًا.</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صحتك ومخاوفك وحالتك مهمة، لذا تحدثي. </a:t>
            </a:r>
            <a:r>
              <a:rPr lang="ar" sz="1200" b="1" i="0" u="none" strike="noStrike" dirty="0">
                <a:highlight>
                  <a:srgbClr val="000000">
                    <a:alpha val="0"/>
                  </a:srgbClr>
                </a:highlight>
                <a:latin typeface="Dubai" panose="020B0503030403030204" pitchFamily="34" charset="-78"/>
                <a:cs typeface="Dubai" panose="020B0503030403030204" pitchFamily="34" charset="-78"/>
              </a:rPr>
              <a:t>لن يحكم عليك أو ينتقدك</a:t>
            </a:r>
            <a:r>
              <a:rPr lang="ar" sz="1200" b="0" i="0" u="none" strike="noStrike" dirty="0">
                <a:highlight>
                  <a:srgbClr val="000000">
                    <a:alpha val="0"/>
                  </a:srgbClr>
                </a:highlight>
                <a:latin typeface="Dubai" panose="020B0503030403030204" pitchFamily="34" charset="-78"/>
                <a:cs typeface="Dubai" panose="020B0503030403030204" pitchFamily="34" charset="-78"/>
              </a:rPr>
              <a:t> الأطباء والممرضات.</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لا تظني أن هناك شيئًا عادياً أو ليس مهمًا بما يكفي لذكره.</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ما تتحدثي به هو أمر خاص، فلا تخافي من إخبارهم بأي شيء. </a:t>
            </a:r>
          </a:p>
          <a:p>
            <a:pPr algn="r"/>
            <a:r>
              <a:rPr lang="en-AU" dirty="0">
                <a:latin typeface="Dubai" panose="020B0503030403030204" pitchFamily="34" charset="-78"/>
                <a:cs typeface="Dubai" panose="020B0503030403030204" pitchFamily="34" charset="-78"/>
              </a:rPr>
              <a:t> </a:t>
            </a: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لكي يساعدك الطبيب أو الممرضة، يجب أن يعرفوا:</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متى كنت مريضة في الماضي </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الأدوية التي تتناوليها. لا تعمل بعض الأدوية مع أدوية أخرى ويمكن أن تجعلك مريضة أو أكثر مرضاً</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هناك شيء مختلف عما أنت عليه في المعتاد</a:t>
            </a:r>
          </a:p>
          <a:p>
            <a:pPr marL="170747" indent="-170747"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تمارسين الرياضة أو تشربين الكحول أو تتعاطين المخدرات.</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36</a:t>
            </a:fld>
            <a:endParaRPr lang="en-AU"/>
          </a:p>
        </p:txBody>
      </p:sp>
    </p:spTree>
    <p:extLst>
      <p:ext uri="{BB962C8B-B14F-4D97-AF65-F5344CB8AC3E}">
        <p14:creationId xmlns:p14="http://schemas.microsoft.com/office/powerpoint/2010/main" val="1309719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يمكن للأطباء والممرضات التحدث عن الكثير من المعلومات المهمة التي ليس من السهل دائمًا فهمها أو تذكرها.</a:t>
            </a:r>
          </a:p>
          <a:p>
            <a:pPr algn="r" defTabSz="910651">
              <a:defRPr/>
            </a:pPr>
            <a:endParaRPr lang="en-AU" b="1"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لمساعدتك على فهم ما يقوله الطبيب أو الممرضة، يمكنك:</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أخذ دفتر ملاحظات وتدوين الأشياء</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الطلب من طبيبك أو ممرضتك تدوين الأشياء المهمة، خاصة فيما يتعلق بالأدوية</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السؤال عما إذا كانت هناك معلومات مطبوعة يمكنك أخذها إلى المنزل</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تكرار ما عليكِ القيام به قبل أن تغادري موعدك للتأكد من أنك تفهمين وتعرفين ما يجب عليك فعله</a:t>
            </a:r>
          </a:p>
          <a:p>
            <a:pPr marL="170747" indent="-170747"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الطلب من الطبيب أو الممرضة شرح الأمور مرة أخرى. </a:t>
            </a:r>
          </a:p>
          <a:p>
            <a:pPr algn="r" defTabSz="910651">
              <a:defRPr/>
            </a:pPr>
            <a:endParaRPr lang="en-AU" b="1"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ماذا لو لم يعجبني العلاج؟</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لم تكوني مرتاحة للعلاج الذي يقدمه لك الطبيب أو الممرضة، فاسألي عما إذا كانت هناك علاجات أخرى يمكنك تجربتها. </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اطلبي من طبيبك أو ممرضتك شرح كل الأشياء الجيدة وغير الجيدة عن كل علاج حتى يكون لديكِ كل المعلومات قبل أن تقرري. </a:t>
            </a: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إذا كنت تواجهين مشكلات في علاجك، فتذكري: </a:t>
            </a: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لا تغيري العلاج دون التحدث إلى طبيبك أو ممرضتك أولاً، وإلا فقد تسوء حالتك</a:t>
            </a: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أخبري طبيبك أو ممرضتك عن جميع المشاكل التي تواجهينها في علاجك</a:t>
            </a: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تعاوني مع طبيبك أو ممرضتك لإيجاد العلاج الأفضل لك.</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37</a:t>
            </a:fld>
            <a:endParaRPr lang="en-AU"/>
          </a:p>
        </p:txBody>
      </p:sp>
    </p:spTree>
    <p:extLst>
      <p:ext uri="{BB962C8B-B14F-4D97-AF65-F5344CB8AC3E}">
        <p14:creationId xmlns:p14="http://schemas.microsoft.com/office/powerpoint/2010/main" val="2445590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baseline="0" dirty="0">
                <a:solidFill>
                  <a:srgbClr val="000000"/>
                </a:solidFill>
                <a:highlight>
                  <a:srgbClr val="000000">
                    <a:alpha val="0"/>
                  </a:srgbClr>
                </a:highlight>
                <a:latin typeface="Arial" panose="020B0604020202020204" pitchFamily="34" charset="0"/>
                <a:cs typeface="Arial" panose="020B0604020202020204" pitchFamily="34" charset="0"/>
              </a:rPr>
              <a:t>ملاحظة للميسر: قدم تفاصيل الخدمات الصحية المحلية.</a:t>
            </a:r>
          </a:p>
          <a:p>
            <a:pPr algn="r"/>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39</a:t>
            </a:fld>
            <a:endParaRPr lang="en-AU"/>
          </a:p>
        </p:txBody>
      </p:sp>
    </p:spTree>
    <p:extLst>
      <p:ext uri="{BB962C8B-B14F-4D97-AF65-F5344CB8AC3E}">
        <p14:creationId xmlns:p14="http://schemas.microsoft.com/office/powerpoint/2010/main" val="420980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996"/>
              </a:spcBef>
            </a:pPr>
            <a:r>
              <a:rPr lang="ar" sz="1200" b="1" i="0" u="none" strike="noStrike" dirty="0">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ابدأ الجلسة بمناقشة جماعية حول  فهم المشاركات "للصحة" ومعتقدات المشاركات حول الصحة والمرض. </a:t>
            </a:r>
          </a:p>
          <a:p>
            <a:pPr algn="r">
              <a:spcBef>
                <a:spcPts val="996"/>
              </a:spcBef>
            </a:pPr>
            <a:endParaRPr lang="en-AU" sz="1200" dirty="0">
              <a:latin typeface="Dubai" panose="020B0503030403030204" pitchFamily="34" charset="-78"/>
              <a:ea typeface="Tahoma" panose="020B0604030504040204" pitchFamily="34" charset="0"/>
              <a:cs typeface="Dubai" panose="020B0503030403030204" pitchFamily="34" charset="-78"/>
            </a:endParaRPr>
          </a:p>
          <a:p>
            <a:pPr algn="r" rtl="1">
              <a:spcBef>
                <a:spcPts val="996"/>
              </a:spcBef>
            </a:pPr>
            <a:r>
              <a:rPr lang="ar" sz="1200" b="0" i="0" u="none" strike="noStrike" dirty="0">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أسئلة يجب مراعاتها *:</a:t>
            </a:r>
          </a:p>
          <a:p>
            <a:pPr marL="170747" indent="-170747" algn="r" rtl="1">
              <a:spcBef>
                <a:spcPts val="996"/>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ما هو المرض؟ من أين يأتي؟ هل يمكن لأي شخص أن يمرض؟</a:t>
            </a:r>
          </a:p>
          <a:p>
            <a:pPr marL="170747" indent="-170747" algn="r" rtl="1">
              <a:spcBef>
                <a:spcPts val="996"/>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هل يمكنك فعل أي شيء للوقاية من المرض، خاصة الأمراض الخطيرة مثل السرطان؟</a:t>
            </a:r>
          </a:p>
          <a:p>
            <a:pPr marL="170747" indent="-170747" algn="r" rtl="1">
              <a:spcBef>
                <a:spcPts val="996"/>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هل تهمك صحتك؟</a:t>
            </a:r>
          </a:p>
          <a:p>
            <a:pPr marL="170747" indent="-170747" algn="r" rtl="1">
              <a:spcBef>
                <a:spcPts val="996"/>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كيف يعتني الناس بصحتهم في وطنك؟</a:t>
            </a:r>
          </a:p>
          <a:p>
            <a:pPr marL="170747" marR="0" lvl="0" indent="-170747" algn="r" defTabSz="914400" rtl="1" eaLnBrk="1" fontAlgn="auto" latinLnBrk="0" hangingPunct="1">
              <a:lnSpc>
                <a:spcPct val="100000"/>
              </a:lnSpc>
              <a:spcBef>
                <a:spcPts val="996"/>
              </a:spcBef>
              <a:spcAft>
                <a:spcPct val="0"/>
              </a:spcAft>
              <a:buClrTx/>
              <a:buSzTx/>
              <a:buFont typeface="Arial" panose="020B0604020202020204" pitchFamily="34" charset="0"/>
              <a:buChar char="•"/>
              <a:defRP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ماذا يعني أن تعتني بصحتك؟</a:t>
            </a:r>
          </a:p>
          <a:p>
            <a:pPr marL="170747" marR="0" lvl="0" indent="-170747" algn="r" defTabSz="914400" rtl="1" eaLnBrk="1" fontAlgn="auto" latinLnBrk="0" hangingPunct="1">
              <a:lnSpc>
                <a:spcPct val="100000"/>
              </a:lnSpc>
              <a:spcBef>
                <a:spcPts val="996"/>
              </a:spcBef>
              <a:spcAft>
                <a:spcPct val="0"/>
              </a:spcAft>
              <a:buClrTx/>
              <a:buSzTx/>
              <a:buFont typeface="Arial" panose="020B0604020202020204" pitchFamily="34" charset="0"/>
              <a:buChar char="•"/>
              <a:defRP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كيف تعتني بصحتك؟</a:t>
            </a:r>
          </a:p>
          <a:p>
            <a:pPr marL="170747" indent="-170747" algn="r" rtl="1">
              <a:spcBef>
                <a:spcPts val="996"/>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هل تذهبين إلى الطبيب أو الممرضة فقط عندما تشعرين بالمرض أو عند وجود مشكلة؟</a:t>
            </a:r>
          </a:p>
          <a:p>
            <a:pPr marL="170747" indent="-170747" algn="r" rtl="1">
              <a:spcBef>
                <a:spcPts val="996"/>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هل تفعلين أي شيء حتى لا تمرضي في المقام الأول؟</a:t>
            </a:r>
          </a:p>
          <a:p>
            <a:pPr marL="170747" indent="-170747" algn="r" rtl="1">
              <a:spcBef>
                <a:spcPts val="996"/>
              </a:spcBef>
              <a:buFont typeface="Arial" panose="020B0604020202020204" pitchFamily="34" charset="0"/>
              <a:buChar char="•"/>
            </a:pPr>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هل تعلمين أن هناك أشياء يمكنك القيام بها للوقاية من المرض؟</a:t>
            </a:r>
            <a:b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br>
            <a:endParaRPr lang="en-AU" sz="1200" dirty="0">
              <a:solidFill>
                <a:srgbClr val="000000"/>
              </a:solidFill>
              <a:latin typeface="Dubai" panose="020B0503030403030204" pitchFamily="34" charset="-78"/>
              <a:ea typeface="Tahoma" panose="020B0604030504040204" pitchFamily="34" charset="0"/>
              <a:cs typeface="Dubai" panose="020B0503030403030204" pitchFamily="34" charset="-78"/>
            </a:endParaRPr>
          </a:p>
          <a:p>
            <a:pPr algn="r" rtl="1"/>
            <a:r>
              <a:rPr lang="ar" sz="1200" b="0" i="0" u="none" strike="noStrike"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 </a:t>
            </a:r>
            <a:r>
              <a:rPr lang="ar" sz="1200" b="0" i="0" u="none" strike="noStrike" baseline="0" dirty="0">
                <a:solidFill>
                  <a:srgbClr val="000000"/>
                </a:solidFill>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ملاحظة للميسر: اختر بضعة أسئلة لقيادة مناقشة مختصرة.</a:t>
            </a:r>
            <a:endParaRPr lang="en-AU" sz="1200" b="0" i="0" u="none" baseline="0" dirty="0">
              <a:latin typeface="Dubai" panose="020B0503030403030204" pitchFamily="34" charset="-78"/>
              <a:ea typeface="Tahoma" panose="020B0604030504040204" pitchFamily="34" charset="0"/>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4</a:t>
            </a:fld>
            <a:endParaRPr lang="en-AU"/>
          </a:p>
        </p:txBody>
      </p:sp>
    </p:spTree>
    <p:extLst>
      <p:ext uri="{BB962C8B-B14F-4D97-AF65-F5344CB8AC3E}">
        <p14:creationId xmlns:p14="http://schemas.microsoft.com/office/powerpoint/2010/main" val="382224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هو الفحص الطبي؟</a:t>
            </a:r>
            <a:endParaRPr lang="en-AU"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الفحص الطبي هو عندما يفحصك طبيب أو ممرضة في عيادة أو مركز صحي محلي. يمكنهم إجراء بعض الاختبارات باستخدام أدوات أو معدات خاصة. </a:t>
            </a: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يُطلق على الأطباء أيضًا اسم الممارسين العامين أو الأطباء العامين. </a:t>
            </a:r>
          </a:p>
          <a:p>
            <a:pPr algn="r"/>
            <a:endParaRPr lang="en-AU"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فيما يلي ستة أسباب وجيهة لضرورة إجراء فحص طبي.</a:t>
            </a:r>
            <a:endParaRPr lang="en-AU" dirty="0">
              <a:latin typeface="Dubai" panose="020B0503030403030204" pitchFamily="34" charset="-78"/>
              <a:cs typeface="Dubai" panose="020B0503030403030204" pitchFamily="34" charset="-78"/>
            </a:endParaRP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للتحقق من أنكِ بصحة جيدة وبخير</a:t>
            </a:r>
            <a:endParaRPr lang="en-US" b="1" dirty="0">
              <a:latin typeface="Dubai" panose="020B0503030403030204" pitchFamily="34" charset="-78"/>
              <a:cs typeface="Dubai" panose="020B0503030403030204" pitchFamily="34" charset="-78"/>
            </a:endParaRP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لمساعدتك على البقاء بصحة جيدة وبخير لفترة طويلة</a:t>
            </a:r>
            <a:endParaRPr lang="en-AU" dirty="0">
              <a:latin typeface="Dubai" panose="020B0503030403030204" pitchFamily="34" charset="-78"/>
              <a:cs typeface="Dubai" panose="020B0503030403030204" pitchFamily="34" charset="-78"/>
            </a:endParaRP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للمساعدة على منع إصابتك بالمرض في المستقبل</a:t>
            </a:r>
            <a:endParaRPr lang="en-AU" dirty="0">
              <a:latin typeface="Dubai" panose="020B0503030403030204" pitchFamily="34" charset="-78"/>
              <a:cs typeface="Dubai" panose="020B0503030403030204" pitchFamily="34" charset="-78"/>
            </a:endParaRP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لكي تحصلين على معلومات حول كيفية المحافظة على صحتك، مثل التمارين التي يجب القيام بها والأطعمة التي يجب تناولها</a:t>
            </a:r>
            <a:endParaRPr lang="en-AU" dirty="0">
              <a:latin typeface="Dubai" panose="020B0503030403030204" pitchFamily="34" charset="-78"/>
              <a:cs typeface="Dubai" panose="020B0503030403030204" pitchFamily="34" charset="-78"/>
            </a:endParaRP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لكي تحصلين على العلاج إذا كنت بحاجة إليه</a:t>
            </a:r>
          </a:p>
          <a:p>
            <a:pPr marL="227663" indent="-227663" algn="r" rtl="1">
              <a:buFont typeface="+mj-lt"/>
              <a:buAutoNum type="arabicPeriod"/>
            </a:pPr>
            <a:r>
              <a:rPr lang="ar" sz="1200" b="0" i="0" u="none" strike="noStrike" dirty="0">
                <a:highlight>
                  <a:srgbClr val="000000">
                    <a:alpha val="0"/>
                  </a:srgbClr>
                </a:highlight>
                <a:latin typeface="Dubai" panose="020B0503030403030204" pitchFamily="34" charset="-78"/>
                <a:cs typeface="Dubai" panose="020B0503030403030204" pitchFamily="34" charset="-78"/>
              </a:rPr>
              <a:t> لذا يمكنك أن تطرحي على طبيبك أو ممرضتك أي أسئلة تتعلق بصحتك.</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5</a:t>
            </a:fld>
            <a:endParaRPr lang="en-AU"/>
          </a:p>
        </p:txBody>
      </p:sp>
    </p:spTree>
    <p:extLst>
      <p:ext uri="{BB962C8B-B14F-4D97-AF65-F5344CB8AC3E}">
        <p14:creationId xmlns:p14="http://schemas.microsoft.com/office/powerpoint/2010/main" val="287901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 كم مرة أحتاج إلى إجراء فحص طبي؟</a:t>
            </a:r>
            <a:endParaRPr lang="ar" sz="1200" b="1" i="0" u="none" strike="noStrike" dirty="0">
              <a:latin typeface="Dubai" panose="020B0503030403030204" pitchFamily="34" charset="-78"/>
              <a:cs typeface="Dubai" panose="020B0503030403030204" pitchFamily="34" charset="-78"/>
            </a:endParaRPr>
          </a:p>
          <a:p>
            <a:pPr algn="r" rtl="1"/>
            <a:r>
              <a:rPr lang="ar" sz="1200" b="0" i="0" u="none" strike="noStrike" dirty="0">
                <a:latin typeface="Dubai" panose="020B0503030403030204" pitchFamily="34" charset="-78"/>
                <a:cs typeface="Dubai" panose="020B0503030403030204" pitchFamily="34" charset="-78"/>
              </a:rPr>
              <a:t>تحتاجين إلى إجراء فحص طبي مع طبيبك أو ممرضتك مرة واحدة في السنة. يجب عليك القيام بذلك حتى لو كنت تشعرين بأنك بصحة جيدة. عند إجراء فحوصات طبية منتظمة، يمكنك التعرف على المشكلات الصحية في وقت أقرب قبل أن تزداد سوءًا.</a:t>
            </a:r>
          </a:p>
          <a:p>
            <a:pPr algn="r"/>
            <a:endParaRPr lang="en-AU" b="1" dirty="0">
              <a:latin typeface="Dubai" panose="020B0503030403030204" pitchFamily="34" charset="-78"/>
              <a:cs typeface="Dubai" panose="020B0503030403030204" pitchFamily="34" charset="-78"/>
            </a:endParaRPr>
          </a:p>
          <a:p>
            <a:pPr algn="r" defTabSz="910651" rtl="1">
              <a:defRPr/>
            </a:pPr>
            <a:r>
              <a:rPr lang="ar" sz="1200" b="1" i="0" u="none" strike="noStrike" dirty="0">
                <a:latin typeface="Dubai" panose="020B0503030403030204" pitchFamily="34" charset="-78"/>
                <a:cs typeface="Dubai" panose="020B0503030403030204" pitchFamily="34" charset="-78"/>
              </a:rPr>
              <a:t>أثناء الفحص الطبي، سيسألك الطبيب أو الممرضة عن:</a:t>
            </a:r>
          </a:p>
          <a:p>
            <a:pPr marL="170747" indent="-170747" algn="r" rtl="1">
              <a:buFont typeface="Arial" panose="020B0604020202020204" pitchFamily="34" charset="0"/>
              <a:buChar char="•"/>
            </a:pPr>
            <a:r>
              <a:rPr lang="ar" sz="1200" b="0" i="0" u="none" strike="noStrike" dirty="0">
                <a:latin typeface="Dubai" panose="020B0503030403030204" pitchFamily="34" charset="-78"/>
                <a:cs typeface="Dubai" panose="020B0503030403030204" pitchFamily="34" charset="-78"/>
              </a:rPr>
              <a:t>أي مرض أو علاج لديك أو عانيتي منه. يسمى هذا بتاريخك الطبي</a:t>
            </a:r>
          </a:p>
          <a:p>
            <a:pPr marL="170747" indent="-170747" algn="r" rtl="1">
              <a:buFont typeface="Arial" panose="020B0604020202020204" pitchFamily="34" charset="0"/>
              <a:buChar char="•"/>
            </a:pPr>
            <a:r>
              <a:rPr lang="ar" sz="1200" b="0" i="0" u="none" strike="noStrike" dirty="0">
                <a:latin typeface="Dubai" panose="020B0503030403030204" pitchFamily="34" charset="-78"/>
                <a:cs typeface="Dubai" panose="020B0503030403030204" pitchFamily="34" charset="-78"/>
              </a:rPr>
              <a:t>التاريخ الطبي لعائلتك - والدتك، والدك، وإخوتك وأخواتك. إذا كان هناك أشخاص آخرون في عائلتك يعانون من أمراض معينة، فإن هذه الفحوصات الصحية تكون أكثر أهمية</a:t>
            </a:r>
          </a:p>
          <a:p>
            <a:pPr marL="170747" indent="-170747" algn="r" rtl="1">
              <a:buFont typeface="Arial" panose="020B0604020202020204" pitchFamily="34" charset="0"/>
              <a:buChar char="•"/>
            </a:pPr>
            <a:r>
              <a:rPr lang="ar" sz="1200" b="0" i="0" u="none" strike="noStrike" dirty="0">
                <a:latin typeface="Dubai" panose="020B0503030403030204" pitchFamily="34" charset="-78"/>
                <a:cs typeface="Dubai" panose="020B0503030403030204" pitchFamily="34" charset="-78"/>
              </a:rPr>
              <a:t>ماذا تأكلين، وكم</a:t>
            </a:r>
            <a:r>
              <a:rPr lang="ar" sz="1200" b="0" i="0" u="none" strike="noStrike" dirty="0">
                <a:highlight>
                  <a:srgbClr val="000000">
                    <a:alpha val="0"/>
                  </a:srgbClr>
                </a:highlight>
                <a:latin typeface="Dubai" panose="020B0503030403030204" pitchFamily="34" charset="-78"/>
                <a:cs typeface="Dubai" panose="020B0503030403030204" pitchFamily="34" charset="-78"/>
              </a:rPr>
              <a:t> مرة تمارسين الرياضة، وإذا كنت تدخنين أو تشربين الكحول. </a:t>
            </a:r>
          </a:p>
          <a:p>
            <a:pPr algn="r"/>
            <a:endParaRPr lang="en-AU"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هل يحصل الجميع على نفس الفحص الطبي؟</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لا. ستحتاجين إلى فحوصات أو اختبارات طبية مختلفة في أوقات مختلفة من حياتك. هذا لأن أشياء مختلفة يمكن أن تحدث للجسم في أعمار مختلفة.</a:t>
            </a:r>
            <a:endParaRPr lang="en-AU" b="1"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سيخبرك طبيبك أو ممرضتك عن الاختبارات التي تحتاجينها. </a:t>
            </a:r>
          </a:p>
          <a:p>
            <a:pPr algn="r"/>
            <a:endParaRPr lang="en-AU" strike="sngStrike"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6</a:t>
            </a:fld>
            <a:endParaRPr lang="en-AU"/>
          </a:p>
        </p:txBody>
      </p:sp>
    </p:spTree>
    <p:extLst>
      <p:ext uri="{BB962C8B-B14F-4D97-AF65-F5344CB8AC3E}">
        <p14:creationId xmlns:p14="http://schemas.microsoft.com/office/powerpoint/2010/main" val="43205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الذي يمكنني التحدث إليه مع طبيبي أو ممرضتي عندما أذهب لإجراء فحص طبي؟</a:t>
            </a:r>
            <a:endParaRPr lang="en-AU" sz="1200"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في أستراليا، يتوقع طبيبك أو ممرضتك أن تتحدثي عن أي شيء يقلقك. قد لا يعرف طبيبك أو ممرضتك ما إذا كانت لديك مشكلة إذا لم تقولي شيئًا.</a:t>
            </a:r>
          </a:p>
          <a:p>
            <a:pPr lvl="0" algn="r"/>
            <a:endParaRPr lang="en-AU" sz="1200"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فيما يلي بعض الأشياء الشائعة التي يمكنك التحدث مع طبيبك أو ممرضتك عنها:</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أي ألم تشعرين به في جسدك</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أي مشكلة في الذهاب إلى المرحاض </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تشعرين؛ إذا كنتِ حزينة أو قلقة لفترة طويلة، إلخ.</a:t>
            </a:r>
          </a:p>
          <a:p>
            <a:pPr marL="227663" indent="-227663" algn="r" defTabSz="91065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التاريخ العائلي، مثل ما إذا كانت والدتك أو والدك يعانون من مشكلة صحية، مثل النوبة القلبية أو السرطان أو الاكتئاب</a:t>
            </a:r>
          </a:p>
          <a:p>
            <a:pPr marL="227663" indent="-227663"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ماذا تأكلين، وكم مرة تمارسين الرياضة، وإذا كنت تدخنين أو تشربين الكحول</a:t>
            </a:r>
          </a:p>
          <a:p>
            <a:pPr marL="227663" indent="-227663" algn="r">
              <a:buFont typeface="+mj-lt"/>
              <a:buAutoNum type="arabicPeriod"/>
            </a:pPr>
            <a:endParaRPr lang="en-AU" sz="1200" dirty="0">
              <a:latin typeface="Dubai" panose="020B0503030403030204" pitchFamily="34" charset="-78"/>
              <a:cs typeface="Dubai" panose="020B0503030403030204" pitchFamily="34" charset="-78"/>
            </a:endParaRPr>
          </a:p>
          <a:p>
            <a:pPr lvl="0"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يجب عليك أيضًا التحدث إلى طبيبك أو ممرضتك حول</a:t>
            </a:r>
            <a:r>
              <a:rPr lang="ar" sz="1200" b="1" i="0" u="none" strike="noStrike" dirty="0">
                <a:highlight>
                  <a:srgbClr val="000000">
                    <a:alpha val="0"/>
                  </a:srgbClr>
                </a:highlight>
                <a:latin typeface="Dubai" panose="020B0503030403030204" pitchFamily="34" charset="-78"/>
                <a:cs typeface="Dubai" panose="020B0503030403030204" pitchFamily="34" charset="-78"/>
              </a:rPr>
              <a:t> اختبارات فحص السرطان</a:t>
            </a:r>
            <a:r>
              <a:rPr lang="ar" sz="1200" b="0" i="0" u="none" strike="noStrike" dirty="0">
                <a:highlight>
                  <a:srgbClr val="000000">
                    <a:alpha val="0"/>
                  </a:srgbClr>
                </a:highlight>
                <a:latin typeface="Dubai" panose="020B0503030403030204" pitchFamily="34" charset="-78"/>
                <a:cs typeface="Dubai" panose="020B0503030403030204" pitchFamily="34" charset="-78"/>
              </a:rPr>
              <a:t> التي تحتاجينها. </a:t>
            </a:r>
          </a:p>
          <a:p>
            <a:pPr algn="r"/>
            <a:endParaRPr lang="en-AU" sz="1200" dirty="0">
              <a:latin typeface="Dubai" panose="020B0503030403030204" pitchFamily="34" charset="-78"/>
              <a:cs typeface="Dubai" panose="020B0503030403030204" pitchFamily="34" charset="-78"/>
            </a:endParaRPr>
          </a:p>
          <a:p>
            <a:endParaRPr lang="en-AU" sz="1100"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7</a:t>
            </a:fld>
            <a:endParaRPr lang="en-AU"/>
          </a:p>
        </p:txBody>
      </p:sp>
    </p:spTree>
    <p:extLst>
      <p:ext uri="{BB962C8B-B14F-4D97-AF65-F5344CB8AC3E}">
        <p14:creationId xmlns:p14="http://schemas.microsoft.com/office/powerpoint/2010/main" val="2229108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هي اختبارات فحص السرطان المتوفرة في أستراليا؟</a:t>
            </a:r>
          </a:p>
          <a:p>
            <a:pPr algn="r" defTabSz="91065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هناك ثلاثة اختبارات للكشف عن السرطان للنساء:</a:t>
            </a:r>
          </a:p>
          <a:p>
            <a:pPr marL="227663" indent="-227663" algn="r" defTabSz="910651" rtl="1">
              <a:buFontTx/>
              <a:buAutoNum type="arabicPeriod"/>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فحص عنق الرحم</a:t>
            </a:r>
          </a:p>
          <a:p>
            <a:pPr marL="227663" indent="-227663" algn="r" defTabSz="910651" rtl="1">
              <a:buFontTx/>
              <a:buAutoNum type="arabicPeriod"/>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فحص الثدي</a:t>
            </a:r>
          </a:p>
          <a:p>
            <a:pPr marL="227663" indent="-227663" algn="r" defTabSz="910651" rtl="1">
              <a:buFontTx/>
              <a:buAutoNum type="arabicPeriod"/>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فحص الأمعاء. </a:t>
            </a:r>
          </a:p>
          <a:p>
            <a:pPr algn="r"/>
            <a:endParaRPr lang="en-AU"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تساعد هذه الاختبارات على اكتشاف الأمراض الخطيرة، مثل السرطان.</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اكتشفت مبكرًا أنك مريضة، فلديك فرصة أفضل للشفاء.</a:t>
            </a:r>
          </a:p>
          <a:p>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8</a:t>
            </a:fld>
            <a:endParaRPr lang="en-AU"/>
          </a:p>
        </p:txBody>
      </p:sp>
    </p:spTree>
    <p:extLst>
      <p:ext uri="{BB962C8B-B14F-4D97-AF65-F5344CB8AC3E}">
        <p14:creationId xmlns:p14="http://schemas.microsoft.com/office/powerpoint/2010/main" val="287837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اختبار للجزء السفلي من الرحم.</a:t>
            </a:r>
          </a:p>
          <a:p>
            <a:endParaRPr lang="en-AU" dirty="0"/>
          </a:p>
        </p:txBody>
      </p:sp>
      <p:sp>
        <p:nvSpPr>
          <p:cNvPr id="4" name="Slide Number Placeholder 3"/>
          <p:cNvSpPr>
            <a:spLocks noGrp="1"/>
          </p:cNvSpPr>
          <p:nvPr>
            <p:ph type="sldNum" sz="quarter" idx="5"/>
          </p:nvPr>
        </p:nvSpPr>
        <p:spPr/>
        <p:txBody>
          <a:bodyPr/>
          <a:lstStyle/>
          <a:p>
            <a:fld id="{833680B5-4387-473D-82B3-DE3A3772CDDD}" type="slidenum">
              <a:rPr lang="en-AU" smtClean="0"/>
              <a:t>9</a:t>
            </a:fld>
            <a:endParaRPr lang="en-AU"/>
          </a:p>
        </p:txBody>
      </p:sp>
    </p:spTree>
    <p:extLst>
      <p:ext uri="{BB962C8B-B14F-4D97-AF65-F5344CB8AC3E}">
        <p14:creationId xmlns:p14="http://schemas.microsoft.com/office/powerpoint/2010/main" val="4188559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A338-C12B-9F0A-59DF-3C0A53E27FE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26AEB1C-98F1-2662-0C18-D81A2CACB6B5}"/>
              </a:ext>
            </a:extLst>
          </p:cNvPr>
          <p:cNvSpPr>
            <a:spLocks noGrp="1"/>
          </p:cNvSpPr>
          <p:nvPr>
            <p:ph type="dt" sz="half" idx="10"/>
          </p:nvPr>
        </p:nvSpPr>
        <p:spPr/>
        <p:txBody>
          <a:bodyPr/>
          <a:lstStyle/>
          <a:p>
            <a:fld id="{A08CBE8E-5CE8-4463-8D06-CD493AEF8F54}" type="datetimeFigureOut">
              <a:rPr lang="en-AU" smtClean="0"/>
              <a:t>23/09/2024</a:t>
            </a:fld>
            <a:endParaRPr lang="en-AU"/>
          </a:p>
        </p:txBody>
      </p:sp>
      <p:sp>
        <p:nvSpPr>
          <p:cNvPr id="4" name="Footer Placeholder 3">
            <a:extLst>
              <a:ext uri="{FF2B5EF4-FFF2-40B4-BE49-F238E27FC236}">
                <a16:creationId xmlns:a16="http://schemas.microsoft.com/office/drawing/2014/main" id="{C95F110A-7CF2-0907-2A7A-3DED42210AB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7104613-EEC7-88F2-2BAC-DAA6889C0B7A}"/>
              </a:ext>
            </a:extLst>
          </p:cNvPr>
          <p:cNvSpPr>
            <a:spLocks noGrp="1"/>
          </p:cNvSpPr>
          <p:nvPr>
            <p:ph type="sldNum" sz="quarter" idx="12"/>
          </p:nvPr>
        </p:nvSpPr>
        <p:spPr/>
        <p:txBody>
          <a:bodyPr/>
          <a:lstStyle/>
          <a:p>
            <a:fld id="{FD7C303A-1D68-4455-8F5E-F046506FFDEB}" type="slidenum">
              <a:rPr lang="en-AU" smtClean="0"/>
              <a:t>‹#›</a:t>
            </a:fld>
            <a:endParaRPr lang="en-AU"/>
          </a:p>
        </p:txBody>
      </p:sp>
    </p:spTree>
    <p:extLst>
      <p:ext uri="{BB962C8B-B14F-4D97-AF65-F5344CB8AC3E}">
        <p14:creationId xmlns:p14="http://schemas.microsoft.com/office/powerpoint/2010/main" val="174574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D647-11D1-799D-207C-E4FE1220D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D1DD71C-7D87-9531-BC40-4C84CAD24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7EB55B7-6121-602D-6161-96EFF551B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954C1-46CE-64FA-54A5-23201E5A02F9}"/>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6" name="Footer Placeholder 5">
            <a:extLst>
              <a:ext uri="{FF2B5EF4-FFF2-40B4-BE49-F238E27FC236}">
                <a16:creationId xmlns:a16="http://schemas.microsoft.com/office/drawing/2014/main" id="{6464572D-C104-A273-18B0-54150635CBE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B69C26-3601-8515-3568-22DF4E09F186}"/>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256488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3030-8C68-A3E7-E198-A12771ACD6D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4BDD55-B613-93FE-2ABA-36E2987C2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26D42E-03FB-FFF8-FB3D-9C355DC7CE5F}"/>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5" name="Footer Placeholder 4">
            <a:extLst>
              <a:ext uri="{FF2B5EF4-FFF2-40B4-BE49-F238E27FC236}">
                <a16:creationId xmlns:a16="http://schemas.microsoft.com/office/drawing/2014/main" id="{F8013374-E3E1-72B2-A3D1-6CF14E17BA1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FC4195-7870-FA98-67FB-1A02C2CAD19F}"/>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318898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5AB9C-B07A-4F43-1C6F-1C2036609A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B1F2E8-0638-816B-8E53-6DE4F1163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DCDD11-531C-D4F3-04B5-7D167451C4B6}"/>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5" name="Footer Placeholder 4">
            <a:extLst>
              <a:ext uri="{FF2B5EF4-FFF2-40B4-BE49-F238E27FC236}">
                <a16:creationId xmlns:a16="http://schemas.microsoft.com/office/drawing/2014/main" id="{866FE416-38DD-E417-B94D-3B00466230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9BA577-F7ED-4BD0-DDD9-C93DC73CBD7F}"/>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99652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A5C5-250E-721A-C10E-9FA6346FAE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98E9F95-EC2E-500D-3D63-DFA85CB370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0861D31-4853-4C51-D2ED-B18B8D336DC4}"/>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5" name="Footer Placeholder 4">
            <a:extLst>
              <a:ext uri="{FF2B5EF4-FFF2-40B4-BE49-F238E27FC236}">
                <a16:creationId xmlns:a16="http://schemas.microsoft.com/office/drawing/2014/main" id="{B88EC765-6208-0ADF-7EC5-50F8272562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642505-8B15-F2B0-4966-5B90BFEB0191}"/>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253979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4F7A-F24E-2BF3-FE1D-BBAC298D23A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89C6B9-B29E-0420-9A1F-161147276C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249EEF-EFFC-E177-E972-417336B9C069}"/>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5" name="Footer Placeholder 4">
            <a:extLst>
              <a:ext uri="{FF2B5EF4-FFF2-40B4-BE49-F238E27FC236}">
                <a16:creationId xmlns:a16="http://schemas.microsoft.com/office/drawing/2014/main" id="{F7213EC4-1410-27EE-2B58-56F728FEAD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5DF941-BC4D-BBBB-6FA0-5D894E122BE9}"/>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375592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8D94-E2D3-7EE7-422B-708788D12F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71F387A-BEF1-C253-96D4-8E1759BDF4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57FC3C-C4F9-8A59-98C2-B64BB3901BEB}"/>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5" name="Footer Placeholder 4">
            <a:extLst>
              <a:ext uri="{FF2B5EF4-FFF2-40B4-BE49-F238E27FC236}">
                <a16:creationId xmlns:a16="http://schemas.microsoft.com/office/drawing/2014/main" id="{131FDA95-569D-E240-7C9F-F998A00BD0B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C851AD-AE2A-6DD4-234E-0AD7C4E2E848}"/>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155242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880D-9C7F-8E8C-F498-0AB766AEF3B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3D2A8EB-BCA2-698C-D440-BA46D46E9D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EB66DDF-EFB9-4E0F-BD04-F636779A8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ED0A293-C892-699B-6CAB-7E7904C7B242}"/>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6" name="Footer Placeholder 5">
            <a:extLst>
              <a:ext uri="{FF2B5EF4-FFF2-40B4-BE49-F238E27FC236}">
                <a16:creationId xmlns:a16="http://schemas.microsoft.com/office/drawing/2014/main" id="{AF877833-183D-96CD-7766-83EA39B0E9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681617C-562E-4581-5646-C3FB65E6AB5D}"/>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74688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71EF-C4CE-27F7-BCC9-FD9F7F5B12C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C6A257-FB46-7534-B2B6-A72CC58AE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1A0B7C-6DB7-85CC-C2FB-A65FE48F4B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206AEB9-FF91-3C02-8357-60F114AEB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D022CE-8DF0-F1B5-B611-EF985A19F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A3135BD-115E-9E5F-3BF9-662EC861A766}"/>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8" name="Footer Placeholder 7">
            <a:extLst>
              <a:ext uri="{FF2B5EF4-FFF2-40B4-BE49-F238E27FC236}">
                <a16:creationId xmlns:a16="http://schemas.microsoft.com/office/drawing/2014/main" id="{D8D89DB3-9111-84B8-0CAE-08903842D67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039C389-483A-2278-EDD8-E8AAEE070488}"/>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257376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F335-6146-FF46-E350-A1F0E0CD5E8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1B1F909-1C49-4128-ECDC-84BA081E06A2}"/>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4" name="Footer Placeholder 3">
            <a:extLst>
              <a:ext uri="{FF2B5EF4-FFF2-40B4-BE49-F238E27FC236}">
                <a16:creationId xmlns:a16="http://schemas.microsoft.com/office/drawing/2014/main" id="{5DE78411-6E7C-1450-9596-9932E6CAE96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8C665F9-E0DB-892D-8E0F-513B114E4F92}"/>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268153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25744-DC54-18A3-0CE1-051DEEBED6DE}"/>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3" name="Footer Placeholder 2">
            <a:extLst>
              <a:ext uri="{FF2B5EF4-FFF2-40B4-BE49-F238E27FC236}">
                <a16:creationId xmlns:a16="http://schemas.microsoft.com/office/drawing/2014/main" id="{199A9E49-1A7A-C5C1-2CDC-09CFEFB60B2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F59C9FA-AA45-D884-F997-F34C185C9E04}"/>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294618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7297-5781-5C38-F43B-C12280733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0534C6-0298-D46A-91BF-9D2FADDC2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7965D22-AC54-2BAF-3D3C-D6E12D4C2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27C88-AC7D-5885-98BF-99523FFA7B78}"/>
              </a:ext>
            </a:extLst>
          </p:cNvPr>
          <p:cNvSpPr>
            <a:spLocks noGrp="1"/>
          </p:cNvSpPr>
          <p:nvPr>
            <p:ph type="dt" sz="half" idx="10"/>
          </p:nvPr>
        </p:nvSpPr>
        <p:spPr/>
        <p:txBody>
          <a:bodyPr/>
          <a:lstStyle/>
          <a:p>
            <a:fld id="{711CCD51-ABA7-49FC-87F4-671445B70D8B}" type="datetimeFigureOut">
              <a:rPr lang="en-AU" smtClean="0"/>
              <a:t>23/09/2024</a:t>
            </a:fld>
            <a:endParaRPr lang="en-AU"/>
          </a:p>
        </p:txBody>
      </p:sp>
      <p:sp>
        <p:nvSpPr>
          <p:cNvPr id="6" name="Footer Placeholder 5">
            <a:extLst>
              <a:ext uri="{FF2B5EF4-FFF2-40B4-BE49-F238E27FC236}">
                <a16:creationId xmlns:a16="http://schemas.microsoft.com/office/drawing/2014/main" id="{B6C0E27D-6770-6BD7-D016-1AB939A424F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BCA030-E63D-EBCE-A9AC-4154FB011901}"/>
              </a:ext>
            </a:extLst>
          </p:cNvPr>
          <p:cNvSpPr>
            <a:spLocks noGrp="1"/>
          </p:cNvSpPr>
          <p:nvPr>
            <p:ph type="sldNum" sz="quarter" idx="12"/>
          </p:nvPr>
        </p:nvSpPr>
        <p:spPr/>
        <p:txBody>
          <a:bodyPr/>
          <a:lstStyle/>
          <a:p>
            <a:fld id="{D76F89D0-400F-44F4-AF3C-F6B0F59B3304}" type="slidenum">
              <a:rPr lang="en-AU" smtClean="0"/>
              <a:t>‹#›</a:t>
            </a:fld>
            <a:endParaRPr lang="en-AU"/>
          </a:p>
        </p:txBody>
      </p:sp>
    </p:spTree>
    <p:extLst>
      <p:ext uri="{BB962C8B-B14F-4D97-AF65-F5344CB8AC3E}">
        <p14:creationId xmlns:p14="http://schemas.microsoft.com/office/powerpoint/2010/main" val="14212453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20D98-05D9-DE73-C221-727E215B3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152E9A6-53AF-539B-DF5F-4F7A81F38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E96F4B-856B-BE38-1B1D-CBB98B7E3B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CBE8E-5CE8-4463-8D06-CD493AEF8F54}" type="datetimeFigureOut">
              <a:rPr lang="en-AU" smtClean="0"/>
              <a:t>23/09/2024</a:t>
            </a:fld>
            <a:endParaRPr lang="en-AU"/>
          </a:p>
        </p:txBody>
      </p:sp>
      <p:sp>
        <p:nvSpPr>
          <p:cNvPr id="5" name="Footer Placeholder 4">
            <a:extLst>
              <a:ext uri="{FF2B5EF4-FFF2-40B4-BE49-F238E27FC236}">
                <a16:creationId xmlns:a16="http://schemas.microsoft.com/office/drawing/2014/main" id="{3B7E04D5-6662-BA75-3A05-444724CEE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124DDB2-B3BD-E57E-A27F-4504E0396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7C303A-1D68-4455-8F5E-F046506FFDEB}" type="slidenum">
              <a:rPr lang="en-AU" smtClean="0"/>
              <a:t>‹#›</a:t>
            </a:fld>
            <a:endParaRPr lang="en-AU"/>
          </a:p>
        </p:txBody>
      </p:sp>
    </p:spTree>
    <p:extLst>
      <p:ext uri="{BB962C8B-B14F-4D97-AF65-F5344CB8AC3E}">
        <p14:creationId xmlns:p14="http://schemas.microsoft.com/office/powerpoint/2010/main" val="147629022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44D89-8588-15B1-71D5-AA34FF984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0493BB-B2EE-B5F8-EE02-690D5B154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247FDCC-C47C-49D7-271A-D4256514D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1CCD51-ABA7-49FC-87F4-671445B70D8B}" type="datetimeFigureOut">
              <a:rPr lang="en-AU" smtClean="0"/>
              <a:t>23/09/2024</a:t>
            </a:fld>
            <a:endParaRPr lang="en-AU"/>
          </a:p>
        </p:txBody>
      </p:sp>
      <p:sp>
        <p:nvSpPr>
          <p:cNvPr id="5" name="Footer Placeholder 4">
            <a:extLst>
              <a:ext uri="{FF2B5EF4-FFF2-40B4-BE49-F238E27FC236}">
                <a16:creationId xmlns:a16="http://schemas.microsoft.com/office/drawing/2014/main" id="{5F8F1004-C21C-9252-2A2C-73D86F0C8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CD036FC-09AF-09E0-4541-23B6A6FE8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6F89D0-400F-44F4-AF3C-F6B0F59B3304}" type="slidenum">
              <a:rPr lang="en-AU" smtClean="0"/>
              <a:t>‹#›</a:t>
            </a:fld>
            <a:endParaRPr lang="en-AU"/>
          </a:p>
        </p:txBody>
      </p:sp>
    </p:spTree>
    <p:extLst>
      <p:ext uri="{BB962C8B-B14F-4D97-AF65-F5344CB8AC3E}">
        <p14:creationId xmlns:p14="http://schemas.microsoft.com/office/powerpoint/2010/main" val="308718112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FEBA5A-D778-5C11-22D2-766972926B4E}"/>
              </a:ext>
            </a:extLst>
          </p:cNvPr>
          <p:cNvSpPr>
            <a:spLocks noGrp="1"/>
          </p:cNvSpPr>
          <p:nvPr>
            <p:ph type="title"/>
          </p:nvPr>
        </p:nvSpPr>
        <p:spPr/>
        <p:txBody>
          <a:bodyPr/>
          <a:lstStyle/>
          <a:p>
            <a:pPr algn="r"/>
            <a:r>
              <a:rPr lang="ar" sz="4800" b="1" i="0" u="none" strike="noStrike">
                <a:highlight>
                  <a:srgbClr val="000000">
                    <a:alpha val="0"/>
                  </a:srgbClr>
                </a:highlight>
                <a:latin typeface="Dubai" panose="020B0503030403030204" pitchFamily="34" charset="-78"/>
                <a:ea typeface="Tahoma" panose="020B0604030504040204" pitchFamily="34" charset="0"/>
                <a:cs typeface="Dubai" panose="020B0503030403030204" pitchFamily="34" charset="-78"/>
              </a:rPr>
              <a:t>الفحوصات الطبية</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261A8F3-0258-309B-8A80-747321E9A9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57769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1747-B870-D9B7-7875-CBB8C7C051D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029CADE8-C180-CE07-33A1-8D8F6D38B2AE}"/>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id="{38F36A70-FF1F-76EB-30D0-D389A198536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638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8CFDB6-CA92-7C93-4CA2-DF034CC4F562}"/>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هناك اختبار</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للمساعدة</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في منعك من الإصابة</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بسرطان عنق الرحم.</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6B96245-1D75-9922-F888-8F665B6E55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069400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947B84-612F-8D3E-13AF-98D493B0801F}"/>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قومي بإجراء اختبار فحص عنق الرحم في حوالي عيد ميلادك الخامس والعشرين</a:t>
            </a:r>
            <a:r>
              <a:rPr lang="ar" sz="4400" i="0" u="none" strike="noStrike" baseline="300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ثم كل 5 سنوات.</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F903124-15B7-44D8-1439-CBA5BE600C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72428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9D01D5-4468-CE88-02C9-48D1546B38E7}"/>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تحتاجين إلى رؤية</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طبيبك أو ممرضتك إذا كنت تنزفين أو تشعرين بألم</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غير طبيعي.</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4A048A8-E7EF-A336-73FD-928A19081F2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52353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B047D3-B240-CB89-3E3F-0D514E43E116}"/>
              </a:ext>
            </a:extLst>
          </p:cNvPr>
          <p:cNvSpPr>
            <a:spLocks noGrp="1"/>
          </p:cNvSpPr>
          <p:nvPr>
            <p:ph type="title"/>
          </p:nvPr>
        </p:nvSpPr>
        <p:spPr/>
        <p:txBody>
          <a:bodyPr/>
          <a:lstStyle/>
          <a:p>
            <a:pPr rtl="1"/>
            <a:r>
              <a:rPr lang="ar" sz="4400" i="0" u="none" strike="noStrike">
                <a:highlight>
                  <a:srgbClr val="000000">
                    <a:alpha val="0"/>
                  </a:srgbClr>
                </a:highlight>
                <a:latin typeface="Dubai" panose="020B0503030403030204" pitchFamily="34" charset="-78"/>
                <a:cs typeface="Dubai" panose="020B0503030403030204" pitchFamily="34" charset="-78"/>
              </a:rPr>
              <a:t>اختبار فحص الثدي</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68FFD73-E4CB-25EF-686A-A4A55DF9D2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72412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88CF9F-3FD8-EC11-EB5F-356AD55DB053}"/>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1 من كل 7 نساء في أستراليا ستصاب </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بسرطان الثدي في وقت ما من حياتها.</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B0ABA10-2F95-ADD0-E2F6-8BE4C3A5BE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02043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6E3507-3895-4469-7398-F5E391F19599}"/>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تعرفي على ثدييك.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36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إذا رأيت أي تغييرات أو </a:t>
            </a:r>
            <a:br>
              <a:rPr lang="en-PH"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شعرت بها، فاستشري طبيبًا أو ممرضة.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A3C8FFF-9E5A-2224-BDC2-97936C0F51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76281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DCEC96-B580-DBF9-745A-215E4003F0BB}"/>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افحصي ثدييك مرة </a:t>
            </a:r>
            <a:br>
              <a:rPr lang="en-PH"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في الشهر.</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إنه سهل!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3AA7603-500B-2CBD-FE83-E363002E47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87607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CA0B0D-3AC0-27F1-02FC-253A3785F2EB}"/>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احصلي على فحص للثدي كل سنتين</a:t>
            </a:r>
            <a:r>
              <a:rPr lang="en-PH"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ابتداءً من سن الخمسين.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EEDA270-3F36-1BE3-784F-F08987589F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1330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A77758-E1E8-D49B-9C39-C98794CEFA54}"/>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إذا اكتشفتِ</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سرطان الثدي مبكرًا، فلديك فرصة أفضل للتعافي من جديد.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447E30A-5649-3A24-05DA-A8267B2B51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98451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8D42BF-7543-1165-AC1F-2A4BF7A4BFD2}"/>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F6AAD323-3E57-1FE3-CF70-218816E4AA48}"/>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69022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5401E2-DB3E-B47D-E62C-5D7CFFCFDA0E}"/>
              </a:ext>
            </a:extLst>
          </p:cNvPr>
          <p:cNvSpPr>
            <a:spLocks noGrp="1"/>
          </p:cNvSpPr>
          <p:nvPr>
            <p:ph type="title"/>
          </p:nvPr>
        </p:nvSpPr>
        <p:spPr/>
        <p:txBody>
          <a:bodyPr/>
          <a:lstStyle/>
          <a:p>
            <a:pPr rtl="1"/>
            <a:r>
              <a:rPr lang="ar" sz="4400" i="0" u="none" strike="noStrike">
                <a:highlight>
                  <a:srgbClr val="000000">
                    <a:alpha val="0"/>
                  </a:srgbClr>
                </a:highlight>
                <a:latin typeface="Dubai" panose="020B0503030403030204" pitchFamily="34" charset="-78"/>
                <a:cs typeface="Dubai" panose="020B0503030403030204" pitchFamily="34" charset="-78"/>
              </a:rPr>
              <a:t>اختبار فحص سرطان الأمعاء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929E374-42E7-CC17-82E4-5ACCDCE0A9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16669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5C9885-59E0-EA15-549D-D959863ED7F0}"/>
              </a:ext>
            </a:extLst>
          </p:cNvPr>
          <p:cNvSpPr>
            <a:spLocks noGrp="1"/>
          </p:cNvSpPr>
          <p:nvPr>
            <p:ph type="title"/>
          </p:nvPr>
        </p:nvSpPr>
        <p:spPr/>
        <p:txBody>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يمكن أن تصابي بالسرطان في أمعائك.</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C063EB7-399C-4A1E-BE82-CB1B4997AD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20986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677755-8975-224F-9FAD-CA61D1D7F8B5}"/>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تحقق من فحص وجود سرطان الأمعاء قريباً من موعد</a:t>
            </a:r>
            <a:r>
              <a:rPr lang="ar" sz="4400" i="0" u="none" strike="noStrike" baseline="300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ميلادك الخمسين، </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ثم كل عامين بعد ذلك.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FA32B9A-433C-1389-99E6-F23C56AA6C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80148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D6A840-FAD7-76CF-674D-260C18306210}"/>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اختبار سرطان الأمعاء </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هو اختبار بسيط. </a:t>
            </a:r>
            <a:br>
              <a:rPr lang="ar" sz="4400" i="0" u="none" strike="noStrike">
                <a:highlight>
                  <a:srgbClr val="000000">
                    <a:alpha val="0"/>
                  </a:srgbClr>
                </a:highlight>
                <a:latin typeface="Dubai" panose="020B0503030403030204" pitchFamily="34" charset="-78"/>
                <a:cs typeface="Dubai" panose="020B0503030403030204" pitchFamily="34" charset="-78"/>
              </a:rPr>
            </a:b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يتم إرساله إلى منزلك</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إذا كان عمرك أكثر من 50 عامًا.</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7A9B062-92EE-D6A5-B707-3FF85D7219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75306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584EF6-0E9F-5405-DE94-01271E0E21B4}"/>
              </a:ext>
            </a:extLst>
          </p:cNvPr>
          <p:cNvSpPr>
            <a:spLocks noGrp="1"/>
          </p:cNvSpPr>
          <p:nvPr>
            <p:ph type="title"/>
          </p:nvPr>
        </p:nvSpPr>
        <p:spPr/>
        <p:txBody>
          <a:bodyPr>
            <a:normAutofit fontScale="90000"/>
          </a:bodyPr>
          <a:lstStyle/>
          <a:p>
            <a:pPr algn="r" rtl="1">
              <a:lnSpc>
                <a:spcPct val="100000"/>
              </a:lnSpc>
              <a:spcAft>
                <a:spcPts val="600"/>
              </a:spcAft>
            </a:pPr>
            <a:r>
              <a:rPr lang="ar" b="0" i="0" u="none" strike="noStrike">
                <a:highlight>
                  <a:srgbClr val="000000">
                    <a:alpha val="0"/>
                  </a:srgbClr>
                </a:highlight>
                <a:latin typeface="Dubai" panose="020B0503030403030204" pitchFamily="34" charset="-78"/>
                <a:cs typeface="Dubai" panose="020B0503030403030204" pitchFamily="34" charset="-78"/>
              </a:rPr>
              <a:t>راجع طبيبك أو ممرضتك في</a:t>
            </a:r>
            <a:r>
              <a:rPr lang="en-PH" b="0" i="0" u="none" strike="noStrike">
                <a:highlight>
                  <a:srgbClr val="000000">
                    <a:alpha val="0"/>
                  </a:srgbClr>
                </a:highlight>
                <a:latin typeface="Dubai" panose="020B0503030403030204" pitchFamily="34" charset="-78"/>
                <a:cs typeface="Dubai" panose="020B0503030403030204" pitchFamily="34" charset="-78"/>
              </a:rPr>
              <a:t> </a:t>
            </a:r>
            <a:r>
              <a:rPr lang="ar" b="0" i="0" u="none" strike="noStrike">
                <a:highlight>
                  <a:srgbClr val="000000">
                    <a:alpha val="0"/>
                  </a:srgbClr>
                </a:highlight>
                <a:latin typeface="Dubai" panose="020B0503030403030204" pitchFamily="34" charset="-78"/>
                <a:cs typeface="Dubai" panose="020B0503030403030204" pitchFamily="34" charset="-78"/>
              </a:rPr>
              <a:t>حالة:</a:t>
            </a:r>
            <a:br>
              <a:rPr lang="it-IT" b="0" i="0" u="none" strike="noStrike">
                <a:highlight>
                  <a:srgbClr val="000000">
                    <a:alpha val="0"/>
                  </a:srgbClr>
                </a:highlight>
                <a:latin typeface="Dubai" panose="020B0503030403030204" pitchFamily="34" charset="-78"/>
                <a:cs typeface="Dubai" panose="020B0503030403030204" pitchFamily="34" charset="-78"/>
              </a:rPr>
            </a:br>
            <a:br>
              <a:rPr lang="en-US"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 وجود دم في برازك</a:t>
            </a:r>
            <a:br>
              <a:rPr lang="ar"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 تغير برازك </a:t>
            </a:r>
            <a:br>
              <a:rPr lang="ar"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 آلام في المعدة</a:t>
            </a:r>
            <a:br>
              <a:rPr lang="ar"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 فقدانك الوزن ولا تعرفين السبب</a:t>
            </a:r>
            <a:br>
              <a:rPr lang="ar"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 إحساسك بالتعب في أوقات كثيرة</a:t>
            </a:r>
            <a:br>
              <a:rPr lang="ar"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  ولا تعرفين السبب.</a:t>
            </a:r>
            <a:endParaRPr lang="ar"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FEEBD2C-75EF-E4A4-444A-4B41624222C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33612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E5A15B-60AD-7417-DCAB-B9300EFD5000}"/>
              </a:ext>
            </a:extLst>
          </p:cNvPr>
          <p:cNvSpPr>
            <a:spLocks noGrp="1"/>
          </p:cNvSpPr>
          <p:nvPr>
            <p:ph type="title"/>
          </p:nvPr>
        </p:nvSpPr>
        <p:spPr/>
        <p:txBody>
          <a:bodyPr/>
          <a:lstStyle/>
          <a:p>
            <a:pPr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حافظي على صحة أمعائك. </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9A79EA6-7A38-46E4-56D6-E23C8F14AA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2416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3A23DD-BF0C-85F1-1438-712F24ACDD81}"/>
              </a:ext>
            </a:extLst>
          </p:cNvPr>
          <p:cNvSpPr>
            <a:spLocks noGrp="1"/>
          </p:cNvSpPr>
          <p:nvPr>
            <p:ph type="title"/>
          </p:nvPr>
        </p:nvSpPr>
        <p:spPr/>
        <p:txBody>
          <a:bodyPr/>
          <a:lstStyle/>
          <a:p>
            <a:pPr rtl="1"/>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فحوصات الصحة الجنسية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A2FE612-80BA-920D-6771-6FB8F628041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45366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E31C20-D432-7E00-7A87-044D4A0A9F66}"/>
              </a:ext>
            </a:extLst>
          </p:cNvPr>
          <p:cNvSpPr>
            <a:spLocks noGrp="1"/>
          </p:cNvSpPr>
          <p:nvPr>
            <p:ph type="title"/>
          </p:nvPr>
        </p:nvSpPr>
        <p:spPr/>
        <p:txBody>
          <a:bodyPr>
            <a:normAutofit fontScale="90000"/>
          </a:bodyPr>
          <a:lstStyle/>
          <a:p>
            <a:pPr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في أوقات مختلفة من حياتك، سوف تحتاجين إلى إجراء فحص الصحة الجنسية.</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C994A56-C7C1-1596-9B26-8C0413E3D7C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17781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D16C38-0F80-94C9-C8D6-1FD01EAA4A3D}"/>
              </a:ext>
            </a:extLst>
          </p:cNvPr>
          <p:cNvSpPr>
            <a:spLocks noGrp="1"/>
          </p:cNvSpPr>
          <p:nvPr>
            <p:ph type="title"/>
          </p:nvPr>
        </p:nvSpPr>
        <p:spPr/>
        <p:txBody>
          <a:bodyPr>
            <a:normAutofit fontScale="90000"/>
          </a:bodyPr>
          <a:lstStyle/>
          <a:p>
            <a:pPr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إذا كنتِ تمارسين</a:t>
            </a:r>
            <a:r>
              <a:rPr lang="it-IT" sz="4400" b="0" i="0" u="none" strike="noStrike">
                <a:highlight>
                  <a:srgbClr val="000000">
                    <a:alpha val="0"/>
                  </a:srgbClr>
                </a:highlight>
                <a:latin typeface="Dubai" panose="020B0503030403030204" pitchFamily="34" charset="-78"/>
                <a:cs typeface="Dubai" panose="020B0503030403030204" pitchFamily="34" charset="-78"/>
              </a:rPr>
              <a:t> </a:t>
            </a:r>
            <a:r>
              <a:rPr lang="ar" sz="4400" b="0" i="0" u="none" strike="noStrike">
                <a:highlight>
                  <a:srgbClr val="000000">
                    <a:alpha val="0"/>
                  </a:srgbClr>
                </a:highlight>
                <a:latin typeface="Dubai" panose="020B0503030403030204" pitchFamily="34" charset="-78"/>
                <a:cs typeface="Dubai" panose="020B0503030403030204" pitchFamily="34" charset="-78"/>
              </a:rPr>
              <a:t>الجنس، فيمكنك الاصابة بعدوى - وهذا ما يسمى بـالعدوى المنقولة جنسيا STI.</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690D983-A9C7-8A05-BADF-C1CEDF6781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85333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129E33-6D41-86F3-BBB8-8448CBBF7BD1}"/>
              </a:ext>
            </a:extLst>
          </p:cNvPr>
          <p:cNvSpPr>
            <a:spLocks noGrp="1"/>
          </p:cNvSpPr>
          <p:nvPr>
            <p:ph type="title"/>
          </p:nvPr>
        </p:nvSpPr>
        <p:spPr/>
        <p:txBody>
          <a:bodyPr>
            <a:normAutofit fontScale="90000"/>
          </a:bodyPr>
          <a:lstStyle/>
          <a:p>
            <a:pPr marL="0" indent="0" rtl="1">
              <a:lnSpc>
                <a:spcPct val="100000"/>
              </a:lnSpc>
            </a:pPr>
            <a:r>
              <a:rPr lang="ar" sz="3800" i="0" u="none" strike="noStrike">
                <a:highlight>
                  <a:srgbClr val="000000">
                    <a:alpha val="0"/>
                  </a:srgbClr>
                </a:highlight>
                <a:latin typeface="Dubai" panose="020B0503030403030204" pitchFamily="34" charset="-78"/>
                <a:cs typeface="Dubai" panose="020B0503030403030204" pitchFamily="34" charset="-78"/>
              </a:rPr>
              <a:t>لا يمكنك معرفة ما إذا كان شخص ما مصابًا بعدوى منقولة جنسيًا من خلال النظر إليه.</a:t>
            </a:r>
            <a:br>
              <a:rPr lang="ar" sz="3800" i="0" u="none" strike="noStrike">
                <a:highlight>
                  <a:srgbClr val="000000">
                    <a:alpha val="0"/>
                  </a:srgbClr>
                </a:highlight>
                <a:latin typeface="Dubai" panose="020B0503030403030204" pitchFamily="34" charset="-78"/>
                <a:cs typeface="Dubai" panose="020B0503030403030204" pitchFamily="34" charset="-78"/>
              </a:rPr>
            </a:br>
            <a:br>
              <a:rPr lang="it-IT" sz="3800">
                <a:highlight>
                  <a:srgbClr val="000000">
                    <a:alpha val="0"/>
                  </a:srgbClr>
                </a:highlight>
                <a:latin typeface="Dubai" panose="020B0503030403030204" pitchFamily="34" charset="-78"/>
                <a:cs typeface="Dubai" panose="020B0503030403030204" pitchFamily="34" charset="-78"/>
              </a:rPr>
            </a:br>
            <a:r>
              <a:rPr lang="ar" sz="3800" i="0" u="none" strike="noStrike">
                <a:highlight>
                  <a:srgbClr val="000000">
                    <a:alpha val="0"/>
                  </a:srgbClr>
                </a:highlight>
                <a:latin typeface="Dubai" panose="020B0503030403030204" pitchFamily="34" charset="-78"/>
                <a:cs typeface="Dubai" panose="020B0503030403030204" pitchFamily="34" charset="-78"/>
              </a:rPr>
              <a:t>يمكن أن يبدو الناس </a:t>
            </a:r>
            <a:br>
              <a:rPr lang="en-PH" sz="3800" i="0" u="none" strike="noStrike">
                <a:highlight>
                  <a:srgbClr val="000000">
                    <a:alpha val="0"/>
                  </a:srgbClr>
                </a:highlight>
                <a:latin typeface="Dubai" panose="020B0503030403030204" pitchFamily="34" charset="-78"/>
                <a:cs typeface="Dubai" panose="020B0503030403030204" pitchFamily="34" charset="-78"/>
              </a:rPr>
            </a:br>
            <a:r>
              <a:rPr lang="ar" sz="3800" i="0" u="none" strike="noStrike">
                <a:highlight>
                  <a:srgbClr val="000000">
                    <a:alpha val="0"/>
                  </a:srgbClr>
                </a:highlight>
                <a:latin typeface="Dubai" panose="020B0503030403030204" pitchFamily="34" charset="-78"/>
                <a:cs typeface="Dubai" panose="020B0503030403030204" pitchFamily="34" charset="-78"/>
              </a:rPr>
              <a:t>بصحة جيدة ولكن لا </a:t>
            </a:r>
            <a:br>
              <a:rPr lang="en-PH" sz="3800" i="0" u="none" strike="noStrike">
                <a:highlight>
                  <a:srgbClr val="000000">
                    <a:alpha val="0"/>
                  </a:srgbClr>
                </a:highlight>
                <a:latin typeface="Dubai" panose="020B0503030403030204" pitchFamily="34" charset="-78"/>
                <a:cs typeface="Dubai" panose="020B0503030403030204" pitchFamily="34" charset="-78"/>
              </a:rPr>
            </a:br>
            <a:r>
              <a:rPr lang="ar" sz="3800" i="0" u="none" strike="noStrike">
                <a:highlight>
                  <a:srgbClr val="000000">
                    <a:alpha val="0"/>
                  </a:srgbClr>
                </a:highlight>
                <a:latin typeface="Dubai" panose="020B0503030403030204" pitchFamily="34" charset="-78"/>
                <a:cs typeface="Dubai" panose="020B0503030403030204" pitchFamily="34" charset="-78"/>
              </a:rPr>
              <a:t>يزالون يعانون من </a:t>
            </a:r>
            <a:br>
              <a:rPr lang="en-PH" sz="3800" i="0" u="none" strike="noStrike">
                <a:highlight>
                  <a:srgbClr val="000000">
                    <a:alpha val="0"/>
                  </a:srgbClr>
                </a:highlight>
                <a:latin typeface="Dubai" panose="020B0503030403030204" pitchFamily="34" charset="-78"/>
                <a:cs typeface="Dubai" panose="020B0503030403030204" pitchFamily="34" charset="-78"/>
              </a:rPr>
            </a:br>
            <a:r>
              <a:rPr lang="ar" sz="3800" i="0" u="none" strike="noStrike">
                <a:highlight>
                  <a:srgbClr val="000000">
                    <a:alpha val="0"/>
                  </a:srgbClr>
                </a:highlight>
                <a:latin typeface="Dubai" panose="020B0503030403030204" pitchFamily="34" charset="-78"/>
                <a:cs typeface="Dubai" panose="020B0503030403030204" pitchFamily="34" charset="-78"/>
              </a:rPr>
              <a:t>العدوى المنقولة جنسيًا.</a:t>
            </a:r>
            <a:endParaRPr lang="ar" sz="38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26C6F33-69EC-9EA2-D645-4473362F2E6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445543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AA408E-8DAD-8728-3AAF-8958E494FA8B}"/>
              </a:ext>
            </a:extLst>
          </p:cNvPr>
          <p:cNvSpPr>
            <a:spLocks noGrp="1"/>
          </p:cNvSpPr>
          <p:nvPr>
            <p:ph type="title"/>
          </p:nvPr>
        </p:nvSpPr>
        <p:spPr/>
        <p:txBody>
          <a:bodyPr/>
          <a:lstStyle/>
          <a:p>
            <a:pPr algn="r" rtl="1"/>
            <a:r>
              <a:rPr lang="ar" sz="4400" b="1" i="0" u="none" strike="noStrike">
                <a:highlight>
                  <a:srgbClr val="000000">
                    <a:alpha val="0"/>
                  </a:srgbClr>
                </a:highlight>
                <a:latin typeface="Dubai" panose="020B0503030403030204" pitchFamily="34" charset="-78"/>
                <a:cs typeface="Dubai" panose="020B0503030403030204" pitchFamily="34" charset="-78"/>
              </a:rPr>
              <a:t>جسمي My Body. صحتي My Health.</a:t>
            </a:r>
            <a:br>
              <a:rPr lang="ar" sz="44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مجموعة أدوات التثقيف الصحي.</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05E257F-AFF4-D881-8BD5-0805F0BB7D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45445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FC61B0-949C-6346-99EB-245241A5F947}"/>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اختبارات فيروس نقص المناعة البشرية والتهاب الكبدي والأمراض المنقولة عن طريق الاتصال الجنسي</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بسيطة ومجانية وآمنة.</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2C872C9-213C-F569-A1EB-0CAFED942FF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20871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FDB0EC-50FD-391C-9F05-EE3096A9AF95}"/>
              </a:ext>
            </a:extLst>
          </p:cNvPr>
          <p:cNvSpPr>
            <a:spLocks noGrp="1"/>
          </p:cNvSpPr>
          <p:nvPr>
            <p:ph type="title"/>
          </p:nvPr>
        </p:nvSpPr>
        <p:spPr/>
        <p:txBody>
          <a:bodyPr>
            <a:normAutofit fontScale="90000"/>
          </a:bodyPr>
          <a:lstStyle/>
          <a:p>
            <a:pPr algn="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الأشياء التي يمكنك القيام بها</a:t>
            </a:r>
            <a:r>
              <a:rPr lang="it-IT" sz="4000">
                <a:highlight>
                  <a:srgbClr val="000000">
                    <a:alpha val="0"/>
                  </a:srgbClr>
                </a:highlight>
                <a:latin typeface="Dubai" panose="020B0503030403030204" pitchFamily="34" charset="-78"/>
                <a:cs typeface="Dubai" panose="020B0503030403030204" pitchFamily="34" charset="-78"/>
              </a:rPr>
              <a:t> </a:t>
            </a:r>
            <a:r>
              <a:rPr lang="ar" sz="4000" b="0" i="0" u="none" strike="noStrike">
                <a:highlight>
                  <a:srgbClr val="000000">
                    <a:alpha val="0"/>
                  </a:srgbClr>
                </a:highlight>
                <a:latin typeface="Dubai" panose="020B0503030403030204" pitchFamily="34" charset="-78"/>
                <a:cs typeface="Dubai" panose="020B0503030403030204" pitchFamily="34" charset="-78"/>
              </a:rPr>
              <a:t>لوقف الأمراض المنقولة بالاتصال الجنسي:</a:t>
            </a:r>
            <a:br>
              <a:rPr lang="it-IT" sz="4000" b="0" i="0" u="none" strike="noStrike">
                <a:highlight>
                  <a:srgbClr val="000000">
                    <a:alpha val="0"/>
                  </a:srgbClr>
                </a:highlight>
                <a:latin typeface="Dubai" panose="020B0503030403030204" pitchFamily="34" charset="-78"/>
                <a:cs typeface="Dubai" panose="020B0503030403030204" pitchFamily="34" charset="-78"/>
              </a:rPr>
            </a:br>
            <a:br>
              <a:rPr lang="en-US"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 ممارسة الجنس الآمن</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 إجراء فحوصات صحة جنسية منتظمة</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 اطلبي من شريكك  إجراء الفحوصات</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it-IT" sz="4000" b="0" i="0" u="none" strike="noStrike">
                <a:highlight>
                  <a:srgbClr val="000000">
                    <a:alpha val="0"/>
                  </a:srgbClr>
                </a:highlight>
                <a:latin typeface="Dubai" panose="020B0503030403030204" pitchFamily="34" charset="-78"/>
                <a:cs typeface="Dubai" panose="020B0503030403030204" pitchFamily="34" charset="-78"/>
              </a:rPr>
              <a:t>  </a:t>
            </a:r>
            <a:r>
              <a:rPr lang="ar" sz="4000" b="0" i="0" u="none" strike="noStrike">
                <a:highlight>
                  <a:srgbClr val="000000">
                    <a:alpha val="0"/>
                  </a:srgbClr>
                </a:highlight>
                <a:latin typeface="Dubai" panose="020B0503030403030204" pitchFamily="34" charset="-78"/>
                <a:cs typeface="Dubai" panose="020B0503030403030204" pitchFamily="34" charset="-78"/>
              </a:rPr>
              <a:t>الطبية</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 لا تشاركي الأشياء التي قد يكون عليها</a:t>
            </a:r>
            <a:r>
              <a:rPr lang="it-IT" sz="4000" b="0" i="0" u="none" strike="noStrike">
                <a:highlight>
                  <a:srgbClr val="000000">
                    <a:alpha val="0"/>
                  </a:srgbClr>
                </a:highlight>
                <a:latin typeface="Dubai" panose="020B0503030403030204" pitchFamily="34" charset="-78"/>
                <a:cs typeface="Dubai" panose="020B0503030403030204" pitchFamily="34" charset="-78"/>
              </a:rPr>
              <a:t> </a:t>
            </a:r>
            <a:br>
              <a:rPr lang="it-IT" sz="4000" b="0" i="0" u="none" strike="noStrike">
                <a:highlight>
                  <a:srgbClr val="000000">
                    <a:alpha val="0"/>
                  </a:srgbClr>
                </a:highlight>
                <a:latin typeface="Dubai" panose="020B0503030403030204" pitchFamily="34" charset="-78"/>
                <a:cs typeface="Dubai" panose="020B0503030403030204" pitchFamily="34" charset="-78"/>
              </a:rPr>
            </a:br>
            <a:r>
              <a:rPr lang="it-IT" sz="4000" b="0" i="0" u="none" strike="noStrike">
                <a:highlight>
                  <a:srgbClr val="000000">
                    <a:alpha val="0"/>
                  </a:srgbClr>
                </a:highlight>
                <a:latin typeface="Dubai" panose="020B0503030403030204" pitchFamily="34" charset="-78"/>
                <a:cs typeface="Dubai" panose="020B0503030403030204" pitchFamily="34" charset="-78"/>
              </a:rPr>
              <a:t>  </a:t>
            </a:r>
            <a:r>
              <a:rPr lang="ar" sz="4000" b="0" i="0" u="none" strike="noStrike">
                <a:highlight>
                  <a:srgbClr val="000000">
                    <a:alpha val="0"/>
                  </a:srgbClr>
                </a:highlight>
                <a:latin typeface="Dubai" panose="020B0503030403030204" pitchFamily="34" charset="-78"/>
                <a:cs typeface="Dubai" panose="020B0503030403030204" pitchFamily="34" charset="-78"/>
              </a:rPr>
              <a:t>الدم مثل الإبر</a:t>
            </a:r>
            <a:r>
              <a:rPr lang="it-IT" sz="4000" b="0" i="0" u="none" strike="noStrike">
                <a:highlight>
                  <a:srgbClr val="000000">
                    <a:alpha val="0"/>
                  </a:srgbClr>
                </a:highlight>
                <a:latin typeface="Dubai" panose="020B0503030403030204" pitchFamily="34" charset="-78"/>
                <a:cs typeface="Dubai" panose="020B0503030403030204" pitchFamily="34" charset="-78"/>
              </a:rPr>
              <a:t>.</a:t>
            </a:r>
            <a:endParaRPr lang="a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62DED27-679B-C65A-A68A-919D1F3E9F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93922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FC97DF-57FA-57E3-67F4-C368AC77854A}"/>
              </a:ext>
            </a:extLst>
          </p:cNvPr>
          <p:cNvSpPr>
            <a:spLocks noGrp="1"/>
          </p:cNvSpPr>
          <p:nvPr>
            <p:ph type="title"/>
          </p:nvPr>
        </p:nvSpPr>
        <p:spPr/>
        <p:txBody>
          <a:bodyPr/>
          <a:lstStyle/>
          <a:p>
            <a:pPr rtl="1"/>
            <a:r>
              <a:rPr lang="ar" sz="4400" i="0" u="none" strike="noStrike">
                <a:highlight>
                  <a:srgbClr val="000000">
                    <a:alpha val="0"/>
                  </a:srgbClr>
                </a:highlight>
                <a:latin typeface="Dubai" panose="020B0503030403030204" pitchFamily="34" charset="-78"/>
                <a:cs typeface="Dubai" panose="020B0503030403030204" pitchFamily="34" charset="-78"/>
              </a:rPr>
              <a:t> تحديد موعد واستشارة مع طبيبك</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BC63B85-C222-FE06-9695-36915ADC56D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29403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C495B4-2F15-F13D-10C7-DB68DC4B3D63}"/>
              </a:ext>
            </a:extLst>
          </p:cNvPr>
          <p:cNvSpPr>
            <a:spLocks noGrp="1"/>
          </p:cNvSpPr>
          <p:nvPr>
            <p:ph type="title"/>
          </p:nvPr>
        </p:nvSpPr>
        <p:spPr/>
        <p:txBody>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عندما تريدين</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أن تري طبيبًا، حددي موعدًا. </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C248A3D-46BA-5907-B3D1-F36329D7A9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30387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4558A7-A499-1402-0AB5-09F3C0378047}"/>
              </a:ext>
            </a:extLst>
          </p:cNvPr>
          <p:cNvSpPr>
            <a:spLocks noGrp="1"/>
          </p:cNvSpPr>
          <p:nvPr>
            <p:ph type="title"/>
          </p:nvPr>
        </p:nvSpPr>
        <p:spPr/>
        <p:txBody>
          <a:bodyPr>
            <a:normAutofit fontScale="90000"/>
          </a:bodyPr>
          <a:lstStyle/>
          <a:p>
            <a:pPr algn="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إذا لم تكوني مرتاحة للذهاب </a:t>
            </a:r>
            <a:br>
              <a:rPr lang="en-PH"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إلى الطبيب، فيمكنك:</a:t>
            </a:r>
            <a:br>
              <a:rPr lang="it-IT" sz="4400" i="0" u="none" strike="noStrike">
                <a:highlight>
                  <a:srgbClr val="000000">
                    <a:alpha val="0"/>
                  </a:srgbClr>
                </a:highlight>
                <a:latin typeface="Dubai" panose="020B0503030403030204" pitchFamily="34" charset="-78"/>
                <a:cs typeface="Dubai" panose="020B0503030403030204" pitchFamily="34" charset="-78"/>
              </a:rPr>
            </a:br>
            <a:br>
              <a:rPr lang="en-US"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 طلب مقابلة طبيبة</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 طلب مترجم</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 اصطحاب شخص معك.</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A0C6E3F-DACD-8FD8-F931-3AC4977FBF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34828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0B9EFD-2CA1-F3F4-99BD-B846AC0C9716}"/>
              </a:ext>
            </a:extLst>
          </p:cNvPr>
          <p:cNvSpPr>
            <a:spLocks noGrp="1"/>
          </p:cNvSpPr>
          <p:nvPr>
            <p:ph type="title"/>
          </p:nvPr>
        </p:nvSpPr>
        <p:spPr/>
        <p:txBody>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استعدي لموعدك.</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277B730-1BC8-2686-E6DF-F78CB15F13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045029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D1251A-B513-D804-0D06-9026C03A4394}"/>
              </a:ext>
            </a:extLst>
          </p:cNvPr>
          <p:cNvSpPr>
            <a:spLocks noGrp="1"/>
          </p:cNvSpPr>
          <p:nvPr>
            <p:ph type="title"/>
          </p:nvPr>
        </p:nvSpPr>
        <p:spPr/>
        <p:txBody>
          <a:bodyPr>
            <a:normAutofit fontScale="90000"/>
          </a:bodyPr>
          <a:lstStyle/>
          <a:p>
            <a:pPr rtl="1">
              <a:lnSpc>
                <a:spcPct val="100000"/>
              </a:lnSpc>
            </a:pPr>
            <a:r>
              <a:rPr lang="ar" sz="4400" i="0" u="none" strike="noStrike">
                <a:highlight>
                  <a:srgbClr val="000000">
                    <a:alpha val="0"/>
                  </a:srgbClr>
                </a:highlight>
                <a:latin typeface="Dubai" panose="020B0503030403030204" pitchFamily="34" charset="-78"/>
                <a:cs typeface="Dubai" panose="020B0503030403030204" pitchFamily="34" charset="-78"/>
              </a:rPr>
              <a:t>تحتاجين إلى إخبار</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طبيبك أو الممرضة</a:t>
            </a:r>
            <a:r>
              <a:rPr lang="it-IT" sz="4400">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عن أي شيء يسبب لكِ المشاكل.</a:t>
            </a:r>
            <a:br>
              <a:rPr lang="ar" sz="4400" i="0" u="none" strike="noStrike">
                <a:highlight>
                  <a:srgbClr val="000000">
                    <a:alpha val="0"/>
                  </a:srgbClr>
                </a:highlight>
                <a:latin typeface="Dubai" panose="020B0503030403030204" pitchFamily="34" charset="-78"/>
                <a:cs typeface="Dubai" panose="020B0503030403030204" pitchFamily="34" charset="-78"/>
              </a:rPr>
            </a:br>
            <a:r>
              <a:rPr lang="ar" sz="3600" i="0" u="none" strike="noStrike">
                <a:highlight>
                  <a:srgbClr val="000000">
                    <a:alpha val="0"/>
                  </a:srgbClr>
                </a:highlight>
                <a:latin typeface="Dubai" panose="020B0503030403030204" pitchFamily="34" charset="-78"/>
                <a:cs typeface="Dubai" panose="020B0503030403030204" pitchFamily="34" charset="-78"/>
              </a:rPr>
              <a:t> </a:t>
            </a:r>
            <a:br>
              <a:rPr lang="ar" sz="2400" i="0" u="none" strike="noStrike">
                <a:highlight>
                  <a:srgbClr val="000000">
                    <a:alpha val="0"/>
                  </a:srgbClr>
                </a:highlight>
                <a:latin typeface="Dubai" panose="020B0503030403030204" pitchFamily="34" charset="-78"/>
                <a:cs typeface="Dubai" panose="020B0503030403030204" pitchFamily="34" charset="-78"/>
              </a:rPr>
            </a:br>
            <a:r>
              <a:rPr lang="ar" sz="4400" i="0" u="none" strike="noStrike">
                <a:highlight>
                  <a:srgbClr val="000000">
                    <a:alpha val="0"/>
                  </a:srgbClr>
                </a:highlight>
                <a:latin typeface="Dubai" panose="020B0503030403030204" pitchFamily="34" charset="-78"/>
                <a:cs typeface="Dubai" panose="020B0503030403030204" pitchFamily="34" charset="-78"/>
              </a:rPr>
              <a:t>إذا لم تخبريهم، فلن</a:t>
            </a:r>
            <a:r>
              <a:rPr lang="it-IT" sz="4400" i="0" u="none" strike="noStrike">
                <a:highlight>
                  <a:srgbClr val="000000">
                    <a:alpha val="0"/>
                  </a:srgbClr>
                </a:highlight>
                <a:latin typeface="Dubai" panose="020B0503030403030204" pitchFamily="34" charset="-78"/>
                <a:cs typeface="Dubai" panose="020B0503030403030204" pitchFamily="34" charset="-78"/>
              </a:rPr>
              <a:t> </a:t>
            </a:r>
            <a:r>
              <a:rPr lang="ar" sz="4400" i="0" u="none" strike="noStrike">
                <a:highlight>
                  <a:srgbClr val="000000">
                    <a:alpha val="0"/>
                  </a:srgbClr>
                </a:highlight>
                <a:latin typeface="Dubai" panose="020B0503030403030204" pitchFamily="34" charset="-78"/>
                <a:cs typeface="Dubai" panose="020B0503030403030204" pitchFamily="34" charset="-78"/>
              </a:rPr>
              <a:t>يتمكنوا من مساعدتك.</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893644D-DA9E-17F1-54FA-0E608823E9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46097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2519B8-AD57-C46F-2C74-494FA3C7B174}"/>
              </a:ext>
            </a:extLst>
          </p:cNvPr>
          <p:cNvSpPr>
            <a:spLocks noGrp="1"/>
          </p:cNvSpPr>
          <p:nvPr>
            <p:ph type="title"/>
          </p:nvPr>
        </p:nvSpPr>
        <p:spPr/>
        <p:txBody>
          <a:bodyPr>
            <a:normAutofit fontScale="90000"/>
          </a:bodyPr>
          <a:lstStyle/>
          <a:p>
            <a:pPr rtl="1">
              <a:lnSpc>
                <a:spcPct val="100000"/>
              </a:lnSpc>
            </a:pPr>
            <a:r>
              <a:rPr lang="ar" sz="4400" b="0" i="0" u="none" strike="noStrike">
                <a:highlight>
                  <a:srgbClr val="000000">
                    <a:alpha val="0"/>
                  </a:srgbClr>
                </a:highlight>
                <a:latin typeface="Dubai" panose="020B0503030403030204" pitchFamily="34" charset="-78"/>
                <a:cs typeface="Dubai" panose="020B0503030403030204" pitchFamily="34" charset="-78"/>
              </a:rPr>
              <a:t>إذا كنتِ لا تفهمين شيئًا ما،</a:t>
            </a:r>
            <a:r>
              <a:rPr lang="it-IT" sz="4400">
                <a:highlight>
                  <a:srgbClr val="000000">
                    <a:alpha val="0"/>
                  </a:srgbClr>
                </a:highlight>
                <a:latin typeface="Dubai" panose="020B0503030403030204" pitchFamily="34" charset="-78"/>
                <a:cs typeface="Dubai" panose="020B0503030403030204" pitchFamily="34" charset="-78"/>
              </a:rPr>
              <a:t> </a:t>
            </a:r>
            <a:r>
              <a:rPr lang="ar" sz="4400" b="0" i="0" u="none" strike="noStrike">
                <a:highlight>
                  <a:srgbClr val="000000">
                    <a:alpha val="0"/>
                  </a:srgbClr>
                </a:highlight>
                <a:latin typeface="Dubai" panose="020B0503030403030204" pitchFamily="34" charset="-78"/>
                <a:cs typeface="Dubai" panose="020B0503030403030204" pitchFamily="34" charset="-78"/>
              </a:rPr>
              <a:t>فاطلبي من الطبيب</a:t>
            </a:r>
            <a:r>
              <a:rPr lang="it-IT" sz="4400">
                <a:highlight>
                  <a:srgbClr val="000000">
                    <a:alpha val="0"/>
                  </a:srgbClr>
                </a:highlight>
                <a:latin typeface="Dubai" panose="020B0503030403030204" pitchFamily="34" charset="-78"/>
                <a:cs typeface="Dubai" panose="020B0503030403030204" pitchFamily="34" charset="-78"/>
              </a:rPr>
              <a:t> </a:t>
            </a:r>
            <a:r>
              <a:rPr lang="ar" sz="4400" b="0" i="0" u="none" strike="noStrike">
                <a:highlight>
                  <a:srgbClr val="000000">
                    <a:alpha val="0"/>
                  </a:srgbClr>
                </a:highlight>
                <a:latin typeface="Dubai" panose="020B0503030403030204" pitchFamily="34" charset="-78"/>
                <a:cs typeface="Dubai" panose="020B0503030403030204" pitchFamily="34" charset="-78"/>
              </a:rPr>
              <a:t>أو الممرضة شرح ذلك مرة أخرى.</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48D5C7F-55CF-9456-E554-E031B3E7A8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90560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B42E51-1DD9-B190-9432-172E4BDE6638}"/>
              </a:ext>
            </a:extLst>
          </p:cNvPr>
          <p:cNvSpPr>
            <a:spLocks noGrp="1"/>
          </p:cNvSpPr>
          <p:nvPr>
            <p:ph type="title"/>
          </p:nvPr>
        </p:nvSpPr>
        <p:spPr/>
        <p:txBody>
          <a:bodyPr/>
          <a:lstStyle/>
          <a:p>
            <a:pPr algn="r" rtl="1"/>
            <a:r>
              <a:rPr lang="ar" sz="4400" b="1" i="0" u="none" strike="noStrike">
                <a:highlight>
                  <a:srgbClr val="000000">
                    <a:alpha val="0"/>
                  </a:srgbClr>
                </a:highlight>
                <a:latin typeface="Dubai" panose="020B0503030403030204" pitchFamily="34" charset="-78"/>
                <a:cs typeface="Dubai" panose="020B0503030403030204" pitchFamily="34" charset="-78"/>
              </a:rPr>
              <a:t>تذكري...	 </a:t>
            </a:r>
            <a:endParaRPr lang="a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BF89108-852F-6F4E-3FAE-CC6B722635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138635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531A98-AAD0-5057-AD89-123A724D2180}"/>
              </a:ext>
            </a:extLst>
          </p:cNvPr>
          <p:cNvSpPr>
            <a:spLocks noGrp="1"/>
          </p:cNvSpPr>
          <p:nvPr>
            <p:ph type="title"/>
          </p:nvPr>
        </p:nvSpPr>
        <p:spPr/>
        <p:txBody>
          <a:bodyPr/>
          <a:lstStyle/>
          <a:p>
            <a:pPr algn="r" rtl="1"/>
            <a:r>
              <a:rPr lang="ar" sz="4400" b="1" u="none" strike="noStrike">
                <a:highlight>
                  <a:srgbClr val="000000">
                    <a:alpha val="0"/>
                  </a:srgbClr>
                </a:highlight>
                <a:latin typeface="Dubai" panose="020B0503030403030204" pitchFamily="34" charset="-78"/>
                <a:cs typeface="Dubai" panose="020B0503030403030204" pitchFamily="34" charset="-78"/>
              </a:rPr>
              <a:t>خدمات محلية </a:t>
            </a:r>
            <a:endParaRPr lang="ar" sz="4400" b="1"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6342295-49DC-7DD1-B251-E6F31F7935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17448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703B15-F572-9C07-AAB7-328A59DC6313}"/>
              </a:ext>
            </a:extLst>
          </p:cNvPr>
          <p:cNvSpPr>
            <a:spLocks noGrp="1"/>
          </p:cNvSpPr>
          <p:nvPr>
            <p:ph type="title"/>
          </p:nvPr>
        </p:nvSpPr>
        <p:spPr/>
        <p:txBody>
          <a:bodyPr>
            <a:normAutofit fontScale="90000"/>
          </a:bodyPr>
          <a:lstStyle/>
          <a:p>
            <a:pPr algn="ctr" rtl="1"/>
            <a: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 </a:t>
            </a: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 </a:t>
            </a: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br>
              <a:rPr lang="en-US" sz="48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endParaRPr lang="ar" sz="4800" b="1" i="0" u="none" strike="noStrike" kern="1200"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DD62112-CF4A-A016-7578-63E73E59AF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58391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27AB40-43D7-36F7-C31F-2B92C8BB4BDE}"/>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2086A8E-2543-0939-DAE8-BDE96BF57AA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638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0B9BEA-9C0A-E72F-B976-280E65C2D39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604FAAB-2F05-7AE3-E28C-27BC4CE477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78571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13D96F-D535-1530-980E-BE46A65EA65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6F19D4A-9D28-C45F-A381-19042F49AF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49613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AFE07D-13F5-AE86-BCE0-8448726891D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147BEAA-1A15-29AD-2F78-046A26D337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426321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31447E-0AB4-953F-94AD-3B5AE9FBD15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4240885-5CBB-DEC1-8205-246381B7A9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09117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A98C95-8B76-9AEC-1883-8D0F6CA2386E}"/>
              </a:ext>
            </a:extLst>
          </p:cNvPr>
          <p:cNvSpPr>
            <a:spLocks noGrp="1"/>
          </p:cNvSpPr>
          <p:nvPr>
            <p:ph type="title"/>
          </p:nvPr>
        </p:nvSpPr>
        <p:spPr/>
        <p:txBody>
          <a:bodyPr/>
          <a:lstStyle/>
          <a:p>
            <a:pPr rtl="1"/>
            <a:r>
              <a:rPr lang="ar" sz="4400" i="0" u="none" strike="noStrike">
                <a:highlight>
                  <a:srgbClr val="000000">
                    <a:alpha val="0"/>
                  </a:srgbClr>
                </a:highlight>
                <a:latin typeface="Dubai" panose="020B0503030403030204" pitchFamily="34" charset="-78"/>
                <a:cs typeface="Dubai" panose="020B0503030403030204" pitchFamily="34" charset="-78"/>
              </a:rPr>
              <a:t>اختبار فحص عنق الرحم</a:t>
            </a:r>
            <a:endParaRPr lang="a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D75D5AE-57F0-04AB-C698-93C4A37DBF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6133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3985</Words>
  <Application>Microsoft Office PowerPoint</Application>
  <PresentationFormat>Widescreen</PresentationFormat>
  <Paragraphs>423</Paragraphs>
  <Slides>40</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Aptos</vt:lpstr>
      <vt:lpstr>Aptos Display</vt:lpstr>
      <vt:lpstr>Arial</vt:lpstr>
      <vt:lpstr>Calibri</vt:lpstr>
      <vt:lpstr>Dubai</vt:lpstr>
      <vt:lpstr>Office Theme</vt:lpstr>
      <vt:lpstr>1_Office Theme</vt:lpstr>
      <vt:lpstr>الفحوصات الطبية</vt:lpstr>
      <vt:lpstr>PowerPoint Presentation</vt:lpstr>
      <vt:lpstr>جسمي My Body. صحتي My Health. مجموعة أدوات التثقيف الصحي.</vt:lpstr>
      <vt:lpstr>     </vt:lpstr>
      <vt:lpstr>PowerPoint Presentation</vt:lpstr>
      <vt:lpstr>PowerPoint Presentation</vt:lpstr>
      <vt:lpstr>PowerPoint Presentation</vt:lpstr>
      <vt:lpstr>PowerPoint Presentation</vt:lpstr>
      <vt:lpstr>اختبار فحص عنق الرحم</vt:lpstr>
      <vt:lpstr>PowerPoint Presentation</vt:lpstr>
      <vt:lpstr>هناك اختبار للمساعدة في منعك من الإصابة بسرطان عنق الرحم.</vt:lpstr>
      <vt:lpstr>قومي بإجراء اختبار فحص عنق الرحم في حوالي عيد ميلادك الخامس والعشرين ثم كل 5 سنوات.</vt:lpstr>
      <vt:lpstr>تحتاجين إلى رؤية طبيبك أو ممرضتك إذا كنت تنزفين أو تشعرين بألم غير طبيعي.</vt:lpstr>
      <vt:lpstr>اختبار فحص الثدي</vt:lpstr>
      <vt:lpstr>1 من كل 7 نساء في أستراليا ستصاب  بسرطان الثدي في وقت ما من حياتها.</vt:lpstr>
      <vt:lpstr>تعرفي على ثدييك.   إذا رأيت أي تغييرات أو  شعرت بها، فاستشري طبيبًا أو ممرضة. </vt:lpstr>
      <vt:lpstr>افحصي ثدييك مرة  في الشهر. إنه سهل! </vt:lpstr>
      <vt:lpstr>احصلي على فحص للثدي كل سنتين ابتداءً من سن الخمسين. </vt:lpstr>
      <vt:lpstr>إذا اكتشفتِ سرطان الثدي مبكرًا، فلديك فرصة أفضل للتعافي من جديد. </vt:lpstr>
      <vt:lpstr>اختبار فحص سرطان الأمعاء </vt:lpstr>
      <vt:lpstr>يمكن أن تصابي بالسرطان في أمعائك.</vt:lpstr>
      <vt:lpstr>تحقق من فحص وجود سرطان الأمعاء قريباً من موعد ميلادك الخمسين،  ثم كل عامين بعد ذلك. </vt:lpstr>
      <vt:lpstr>اختبار سرطان الأمعاء  هو اختبار بسيط.   يتم إرساله إلى منزلك إذا كان عمرك أكثر من 50 عامًا.</vt:lpstr>
      <vt:lpstr>راجع طبيبك أو ممرضتك في حالة:  • وجود دم في برازك • تغير برازك  • آلام في المعدة • فقدانك الوزن ولا تعرفين السبب • إحساسك بالتعب في أوقات كثيرة   ولا تعرفين السبب.</vt:lpstr>
      <vt:lpstr>حافظي على صحة أمعائك. </vt:lpstr>
      <vt:lpstr> فحوصات الصحة الجنسية</vt:lpstr>
      <vt:lpstr>في أوقات مختلفة من حياتك، سوف تحتاجين إلى إجراء فحص الصحة الجنسية.</vt:lpstr>
      <vt:lpstr>إذا كنتِ تمارسين الجنس، فيمكنك الاصابة بعدوى - وهذا ما يسمى بـالعدوى المنقولة جنسيا STI.</vt:lpstr>
      <vt:lpstr>لا يمكنك معرفة ما إذا كان شخص ما مصابًا بعدوى منقولة جنسيًا من خلال النظر إليه.  يمكن أن يبدو الناس  بصحة جيدة ولكن لا  يزالون يعانون من  العدوى المنقولة جنسيًا.</vt:lpstr>
      <vt:lpstr>اختبارات فيروس نقص المناعة البشرية والتهاب الكبدي والأمراض المنقولة عن طريق الاتصال الجنسي بسيطة ومجانية وآمنة.</vt:lpstr>
      <vt:lpstr>الأشياء التي يمكنك القيام بها لوقف الأمراض المنقولة بالاتصال الجنسي:  • ممارسة الجنس الآمن • إجراء فحوصات صحة جنسية منتظمة • اطلبي من شريكك  إجراء الفحوصات   الطبية • لا تشاركي الأشياء التي قد يكون عليها    الدم مثل الإبر.</vt:lpstr>
      <vt:lpstr> تحديد موعد واستشارة مع طبيبك</vt:lpstr>
      <vt:lpstr>عندما تريدين أن تري طبيبًا، حددي موعدًا. </vt:lpstr>
      <vt:lpstr>إذا لم تكوني مرتاحة للذهاب  إلى الطبيب، فيمكنك:  • طلب مقابلة طبيبة • طلب مترجم • اصطحاب شخص معك.</vt:lpstr>
      <vt:lpstr>استعدي لموعدك.</vt:lpstr>
      <vt:lpstr>تحتاجين إلى إخبار طبيبك أو الممرضة عن أي شيء يسبب لكِ المشاكل.   إذا لم تخبريهم، فلن يتمكنوا من مساعدتك.</vt:lpstr>
      <vt:lpstr>إذا كنتِ لا تفهمين شيئًا ما، فاطلبي من الطبيب أو الممرضة شرح ذلك مرة أخرى.</vt:lpstr>
      <vt:lpstr>تذكري...  </vt:lpstr>
      <vt:lpstr>خدمات محلية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2024-08-05T23:16:54Z</dcterms:created>
  <dcterms:modified xsi:type="dcterms:W3CDTF">2024-09-23T00:04:04Z</dcterms:modified>
</cp:coreProperties>
</file>