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90" autoAdjust="0"/>
  </p:normalViewPr>
  <p:slideViewPr>
    <p:cSldViewPr snapToGrid="0">
      <p:cViewPr varScale="1">
        <p:scale>
          <a:sx n="47" d="100"/>
          <a:sy n="47" d="100"/>
        </p:scale>
        <p:origin x="13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7BE67-E3BF-44B8-ACC4-6C824945B1DD}" type="datetimeFigureOut">
              <a:rPr lang="en-AU" smtClean="0"/>
              <a:t>7/10/2024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6EF01-8F2E-415F-9E88-6866478D0F6C}" type="slidenum">
              <a:rPr lang="en-AU" smtClean="0"/>
              <a:t>‹#›</a:t>
            </a:fld>
            <a:endParaRPr lang="en-AU"/>
          </a:p>
        </p:txBody>
      </p:sp>
    </p:spTree>
    <p:extLst>
      <p:ext uri="{BB962C8B-B14F-4D97-AF65-F5344CB8AC3E}">
        <p14:creationId xmlns:p14="http://schemas.microsoft.com/office/powerpoint/2010/main" val="18627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a:t>
            </a:fld>
            <a:endParaRPr lang="en-AU"/>
          </a:p>
        </p:txBody>
      </p:sp>
    </p:spTree>
    <p:extLst>
      <p:ext uri="{BB962C8B-B14F-4D97-AF65-F5344CB8AC3E}">
        <p14:creationId xmlns:p14="http://schemas.microsoft.com/office/powerpoint/2010/main" val="2351918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Khi nào tôi phải làm xét nghiệm này?</a:t>
            </a:r>
            <a:endParaRPr lang="en-AU" dirty="0"/>
          </a:p>
          <a:p>
            <a:pPr rtl="0"/>
            <a:r>
              <a:rPr lang="vi" sz="1200" b="0" i="0" u="none" strike="noStrike" dirty="0">
                <a:latin typeface="Calibri"/>
              </a:rPr>
              <a:t>Nếu quý vị trong độ tuổi từ 25 đến 74 tuổi, quý vị cần phải xét nghiệm tầm soát ung thư cổ tử cung 5 năm một lần. Nếu quý vị không biết khi nào cần xét nghiệm tiếp theo, hãy hỏi bác sĩ hoặc y tá.</a:t>
            </a:r>
          </a:p>
          <a:p>
            <a:pPr lvl="0"/>
            <a:endParaRPr lang="en-AU" dirty="0"/>
          </a:p>
          <a:p>
            <a:pPr rtl="0"/>
            <a:r>
              <a:rPr lang="vi" sz="1200" b="1" i="0" u="none" strike="noStrike" dirty="0">
                <a:latin typeface="Calibri"/>
              </a:rPr>
              <a:t>Tôi làm xét nghiệm này ở đâu?*</a:t>
            </a:r>
            <a:endParaRPr lang="en-AU" dirty="0"/>
          </a:p>
          <a:p>
            <a:pPr lvl="0" rtl="0"/>
            <a:r>
              <a:rPr lang="vi" sz="1200" b="0" i="0" u="none" strike="noStrike" dirty="0">
                <a:latin typeface="Calibri"/>
              </a:rPr>
              <a:t>Dưới đây là những nơi quý vị có thể đi làm xét nghiệm này:</a:t>
            </a:r>
          </a:p>
          <a:p>
            <a:pPr marL="169200" indent="-169200" rtl="0">
              <a:buFont typeface="Arial" panose="020B0604020202020204" pitchFamily="34" charset="0"/>
              <a:buChar char="•"/>
            </a:pPr>
            <a:r>
              <a:rPr lang="vi" sz="1200" b="0" i="0" u="none" strike="noStrike" dirty="0">
                <a:latin typeface="Calibri"/>
              </a:rPr>
              <a:t>phòng khám của bác sĩ</a:t>
            </a:r>
          </a:p>
          <a:p>
            <a:pPr marL="169200" indent="-169200" rtl="0">
              <a:buFont typeface="Arial" panose="020B0604020202020204" pitchFamily="34" charset="0"/>
              <a:buChar char="•"/>
            </a:pPr>
            <a:r>
              <a:rPr lang="vi" sz="1200" b="0" i="0" u="none" strike="noStrike" dirty="0">
                <a:latin typeface="Calibri"/>
              </a:rPr>
              <a:t>trung tâm y tế cộng đồng</a:t>
            </a:r>
          </a:p>
          <a:p>
            <a:pPr marL="169200" indent="-169200" rtl="0">
              <a:buFont typeface="Arial" panose="020B0604020202020204" pitchFamily="34" charset="0"/>
              <a:buChar char="•"/>
            </a:pPr>
            <a:r>
              <a:rPr lang="vi" sz="1200" b="0" i="0" u="none" strike="noStrike" dirty="0">
                <a:latin typeface="Calibri"/>
              </a:rPr>
              <a:t>trung tâm y tế dành cho phụ nữ</a:t>
            </a:r>
          </a:p>
          <a:p>
            <a:pPr marL="169200" indent="-169200" rtl="0">
              <a:buFont typeface="Arial" panose="020B0604020202020204" pitchFamily="34" charset="0"/>
              <a:buChar char="•"/>
            </a:pPr>
            <a:r>
              <a:rPr lang="vi" sz="1200" b="0" i="0" u="none" strike="noStrike" dirty="0">
                <a:latin typeface="Calibri"/>
              </a:rPr>
              <a:t>phòng khám kế hoạch hóa gia đình</a:t>
            </a:r>
          </a:p>
          <a:p>
            <a:pPr marL="169200" indent="-169200" rtl="0">
              <a:buFont typeface="Arial" panose="020B0604020202020204" pitchFamily="34" charset="0"/>
              <a:buChar char="•"/>
            </a:pPr>
            <a:r>
              <a:rPr lang="vi" sz="1200" b="0" i="0" u="none" strike="noStrike" dirty="0">
                <a:latin typeface="Calibri"/>
              </a:rPr>
              <a:t>phòng khám sức khỏe tình dục.</a:t>
            </a:r>
          </a:p>
          <a:p>
            <a:endParaRPr lang="en-AU" dirty="0"/>
          </a:p>
          <a:p>
            <a:pPr defTabSz="910651" rtl="0">
              <a:defRPr/>
            </a:pPr>
            <a:r>
              <a:rPr lang="vi" sz="1200" b="0" i="0" u="none" strike="noStrike" dirty="0">
                <a:latin typeface="Calibri"/>
              </a:rPr>
              <a:t>Việc xét nghiệm tầm soát ung thư cổ tử cung 5 năm một lần có thể cứu sống quý vị.</a:t>
            </a:r>
          </a:p>
          <a:p>
            <a:pPr defTabSz="910651">
              <a:defRPr/>
            </a:pPr>
            <a:endParaRPr lang="en-AU" b="0" dirty="0"/>
          </a:p>
          <a:p>
            <a:pPr marL="0" marR="0" lvl="0" indent="0" algn="l" defTabSz="910651" rtl="0" eaLnBrk="1" fontAlgn="auto" latinLnBrk="0" hangingPunct="1">
              <a:lnSpc>
                <a:spcPct val="100000"/>
              </a:lnSpc>
              <a:spcBef>
                <a:spcPct val="0"/>
              </a:spcBef>
              <a:spcAft>
                <a:spcPct val="0"/>
              </a:spcAft>
              <a:buClrTx/>
              <a:buSzTx/>
              <a:buFontTx/>
              <a:buNone/>
              <a:defRPr/>
            </a:pPr>
            <a:r>
              <a:rPr lang="vi" sz="1200" b="0" i="1" u="none" strike="noStrike" dirty="0">
                <a:latin typeface="Calibri"/>
              </a:rPr>
              <a:t>*Lưu ý cho người hướng dẫn: cho ví dụ về các phòng khám và trung tâm ở địa phương nơi phụ nữ có thể làm xét nghiệm này.</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12</a:t>
            </a:fld>
            <a:endParaRPr lang="en-AU"/>
          </a:p>
        </p:txBody>
      </p:sp>
    </p:spTree>
    <p:extLst>
      <p:ext uri="{BB962C8B-B14F-4D97-AF65-F5344CB8AC3E}">
        <p14:creationId xmlns:p14="http://schemas.microsoft.com/office/powerpoint/2010/main" val="43114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Nếu tôi nghĩ có điều gì đó không ổn thì sao?</a:t>
            </a:r>
          </a:p>
          <a:p>
            <a:pPr rtl="0"/>
            <a:r>
              <a:rPr lang="vi" sz="1200" b="0" i="0" u="none" strike="noStrike" dirty="0">
                <a:latin typeface="Calibri"/>
              </a:rPr>
              <a:t>Nếu có điều gì đó không bình thường xảy ra với cơ thể quý vị, chẳng hạn như:</a:t>
            </a:r>
          </a:p>
          <a:p>
            <a:pPr marL="170747" indent="-170747" rtl="0">
              <a:buFont typeface="Arial" panose="020B0604020202020204" pitchFamily="34" charset="0"/>
              <a:buChar char="•"/>
            </a:pPr>
            <a:r>
              <a:rPr lang="vi" sz="1200" b="0" i="0" u="none" strike="noStrike" dirty="0">
                <a:latin typeface="Calibri"/>
              </a:rPr>
              <a:t>ra máu </a:t>
            </a:r>
          </a:p>
          <a:p>
            <a:pPr marL="170747" indent="-170747" rtl="0">
              <a:buFont typeface="Arial" panose="020B0604020202020204" pitchFamily="34" charset="0"/>
              <a:buChar char="•"/>
            </a:pPr>
            <a:r>
              <a:rPr lang="vi" sz="1200" b="0" i="0" u="none" strike="noStrike" dirty="0">
                <a:latin typeface="Calibri"/>
              </a:rPr>
              <a:t>chất lỏng bất thường chảy ra từ âm đạo</a:t>
            </a:r>
          </a:p>
          <a:p>
            <a:pPr marL="170747" indent="-170747" rtl="0">
              <a:buFont typeface="Arial" panose="020B0604020202020204" pitchFamily="34" charset="0"/>
              <a:buChar char="•"/>
            </a:pPr>
            <a:r>
              <a:rPr lang="vi" sz="1200" b="0" i="0" u="none" strike="noStrike" dirty="0">
                <a:latin typeface="Calibri"/>
              </a:rPr>
              <a:t>đau bụng dưới</a:t>
            </a:r>
          </a:p>
          <a:p>
            <a:pPr marL="170747" indent="-170747" rtl="0">
              <a:buFont typeface="Arial" panose="020B0604020202020204" pitchFamily="34" charset="0"/>
              <a:buChar char="•"/>
            </a:pPr>
            <a:r>
              <a:rPr lang="vi" sz="1200" b="0" i="0" u="none" strike="noStrike" dirty="0">
                <a:latin typeface="Calibri"/>
              </a:rPr>
              <a:t>đau sau khi quan hệ tình dục,</a:t>
            </a:r>
          </a:p>
          <a:p>
            <a:pPr rtl="0"/>
            <a:r>
              <a:rPr lang="vi" sz="1200" b="0" i="0" u="none" strike="noStrike" dirty="0">
                <a:latin typeface="Calibri"/>
              </a:rPr>
              <a:t>quý vị cần gặp bác sĩ hoặc y tá càng sớm càng tốt.</a:t>
            </a:r>
          </a:p>
          <a:p>
            <a:r>
              <a:rPr lang="en-AU" dirty="0"/>
              <a:t> </a:t>
            </a:r>
          </a:p>
          <a:p>
            <a:pPr rtl="0"/>
            <a:r>
              <a:rPr lang="vi" sz="1200" b="0" i="0" u="none" strike="noStrike" dirty="0">
                <a:latin typeface="Calibri"/>
              </a:rPr>
              <a:t>Đừng đợi đến lần xét nghiệm tầm soát ung thư cổ tử cung tiếp theo của quý vị.</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13</a:t>
            </a:fld>
            <a:endParaRPr lang="en-AU"/>
          </a:p>
        </p:txBody>
      </p:sp>
    </p:spTree>
    <p:extLst>
      <p:ext uri="{BB962C8B-B14F-4D97-AF65-F5344CB8AC3E}">
        <p14:creationId xmlns:p14="http://schemas.microsoft.com/office/powerpoint/2010/main" val="234799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Ung thư vú là gì?</a:t>
            </a:r>
          </a:p>
          <a:p>
            <a:pPr rtl="0"/>
            <a:r>
              <a:rPr lang="vi" sz="1200" b="0" i="0" u="none" strike="noStrike" dirty="0">
                <a:latin typeface="Calibri"/>
              </a:rPr>
              <a:t>Ung thư vú là ung thư phát triển ở vú. Đây là loại ung thư phổ biến nhất đối với phụ nữ ở Úc và có thể phát triển ở mọi lứa tuổi. </a:t>
            </a:r>
          </a:p>
          <a:p>
            <a:pPr rtl="0"/>
            <a:r>
              <a:rPr lang="vi" sz="1200" b="0" i="0" u="none" strike="noStrike" dirty="0">
                <a:latin typeface="Calibri"/>
              </a:rPr>
              <a:t>Ớ Úc, cứ 7 phụ nữ thì có 1 người có khả năng mắc bệnh ung thư vú vào một thời điểm nào đó trong đời.</a:t>
            </a:r>
          </a:p>
          <a:p>
            <a:endParaRPr lang="en-AU" b="1" dirty="0"/>
          </a:p>
          <a:p>
            <a:pPr rtl="0"/>
            <a:r>
              <a:rPr lang="vi" sz="1200" b="1" i="0" u="none" strike="noStrike" dirty="0">
                <a:latin typeface="Calibri"/>
              </a:rPr>
              <a:t>Tại sao việc phát hiện ung thư vú sớm lại quan trọng?</a:t>
            </a:r>
          </a:p>
          <a:p>
            <a:pPr defTabSz="910651" rtl="0">
              <a:defRPr/>
            </a:pPr>
            <a:r>
              <a:rPr lang="vi" sz="1200" b="0" i="0" u="none" strike="noStrike" dirty="0">
                <a:latin typeface="Calibri"/>
              </a:rPr>
              <a:t>Nếu quý vị phát hiện ung thư vú sớm, rất có thể quý vị sẽ khỏi bệnh. Ung thư sẽ nhỏ hơn và sẽ có nhiều cách điều trị hơn.</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15</a:t>
            </a:fld>
            <a:endParaRPr lang="en-AU"/>
          </a:p>
        </p:txBody>
      </p:sp>
    </p:spTree>
    <p:extLst>
      <p:ext uri="{BB962C8B-B14F-4D97-AF65-F5344CB8AC3E}">
        <p14:creationId xmlns:p14="http://schemas.microsoft.com/office/powerpoint/2010/main" val="2971681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0" i="0" u="none" strike="noStrike" dirty="0">
                <a:latin typeface="Calibri"/>
              </a:rPr>
              <a:t>Quý vị cần hiểu rõ về bộ ngực của mình để có thể biết liệu có sự thay đổi nào ở một trong hai bên hay không. </a:t>
            </a:r>
          </a:p>
          <a:p>
            <a:pPr lvl="0"/>
            <a:endParaRPr lang="en-AU" b="1" dirty="0"/>
          </a:p>
          <a:p>
            <a:pPr rtl="0"/>
            <a:r>
              <a:rPr lang="vi" sz="1200" b="1" i="0" u="none" strike="noStrike" dirty="0">
                <a:latin typeface="Calibri"/>
              </a:rPr>
              <a:t>Tôi cần biết gì về ngực của mình?</a:t>
            </a:r>
          </a:p>
          <a:p>
            <a:pPr defTabSz="910651" rtl="0">
              <a:defRPr/>
            </a:pPr>
            <a:r>
              <a:rPr lang="vi" sz="1200" b="0" i="0" u="none" strike="noStrike" dirty="0">
                <a:latin typeface="Calibri"/>
              </a:rPr>
              <a:t>Quý vị nên nhìn bộ ngực của mình trong gương và tìm hiểu:</a:t>
            </a:r>
          </a:p>
          <a:p>
            <a:pPr marL="170747" indent="-170747" rtl="0">
              <a:buFont typeface="Arial" panose="020B0604020202020204" pitchFamily="34" charset="0"/>
              <a:buChar char="•"/>
            </a:pPr>
            <a:r>
              <a:rPr lang="vi" sz="1200" b="0" i="0" u="none" strike="noStrike" dirty="0">
                <a:latin typeface="Calibri"/>
              </a:rPr>
              <a:t>chúng trông thế nào</a:t>
            </a:r>
          </a:p>
          <a:p>
            <a:pPr marL="170747" indent="-170747" rtl="0">
              <a:buFont typeface="Arial" panose="020B0604020202020204" pitchFamily="34" charset="0"/>
              <a:buChar char="•"/>
            </a:pPr>
            <a:r>
              <a:rPr lang="vi" sz="1200" b="0" i="0" u="none" strike="noStrike" dirty="0">
                <a:latin typeface="Calibri"/>
              </a:rPr>
              <a:t>hình dạng, kích thước và màu sắc của chúng</a:t>
            </a:r>
          </a:p>
          <a:p>
            <a:pPr marL="170747" indent="-170747" rtl="0">
              <a:buFont typeface="Arial" panose="020B0604020202020204" pitchFamily="34" charset="0"/>
              <a:buChar char="•"/>
            </a:pPr>
            <a:r>
              <a:rPr lang="vi" sz="1200" b="0" i="0" u="none" strike="noStrike" dirty="0">
                <a:latin typeface="Calibri"/>
              </a:rPr>
              <a:t>chúng cảm giác như thế nào. </a:t>
            </a:r>
          </a:p>
          <a:p>
            <a:endParaRPr lang="en-AU" dirty="0"/>
          </a:p>
          <a:p>
            <a:pPr lvl="0" rtl="0"/>
            <a:r>
              <a:rPr lang="vi" sz="1200" b="0" i="0" u="none" strike="noStrike" dirty="0">
                <a:latin typeface="Calibri"/>
              </a:rPr>
              <a:t>Hầu hết những thay đổi ở vú không phải là ung thư vú. Nhưng nếu quý vị nhận thấy sự thay đổi, quý vị phải nhờ bác sĩ hoặc y tá kiểm tra càng sớm càng tốt.</a:t>
            </a:r>
          </a:p>
          <a:p>
            <a:pPr lvl="0"/>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16</a:t>
            </a:fld>
            <a:endParaRPr lang="en-AU"/>
          </a:p>
        </p:txBody>
      </p:sp>
    </p:spTree>
    <p:extLst>
      <p:ext uri="{BB962C8B-B14F-4D97-AF65-F5344CB8AC3E}">
        <p14:creationId xmlns:p14="http://schemas.microsoft.com/office/powerpoint/2010/main" val="123784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0" i="0" u="none" strike="noStrike" dirty="0">
                <a:latin typeface="Calibri"/>
              </a:rPr>
              <a:t>Một cách để sớm phát hiện những thay đổi ở vú là kiểm tra ngực hàng tháng.</a:t>
            </a:r>
          </a:p>
          <a:p>
            <a:endParaRPr lang="en-AU" b="0" dirty="0"/>
          </a:p>
          <a:p>
            <a:pPr rtl="0"/>
            <a:r>
              <a:rPr lang="vi" sz="1200" b="1" i="0" u="none" strike="noStrike" dirty="0">
                <a:latin typeface="Calibri"/>
              </a:rPr>
              <a:t>Làm cách nào để kiểm tra ngực của tôi? </a:t>
            </a:r>
            <a:endParaRPr lang="en-AU" dirty="0"/>
          </a:p>
          <a:p>
            <a:pPr marL="170747" indent="-170747" rtl="0">
              <a:buFont typeface="Arial" panose="020B0604020202020204" pitchFamily="34" charset="0"/>
              <a:buChar char="•"/>
            </a:pPr>
            <a:r>
              <a:rPr lang="vi" sz="1200" b="0" i="0" u="none" strike="noStrike" dirty="0">
                <a:latin typeface="Calibri"/>
              </a:rPr>
              <a:t>Mỗi tháng một lần, hãy kiểm tra hình dạng, màu sắc và kích thước của ngực.</a:t>
            </a:r>
          </a:p>
          <a:p>
            <a:pPr marL="170747" indent="-170747" rtl="0">
              <a:buFont typeface="Arial" panose="020B0604020202020204" pitchFamily="34" charset="0"/>
              <a:buChar char="•"/>
            </a:pPr>
            <a:r>
              <a:rPr lang="vi" sz="1200" b="0" i="0" u="none" strike="noStrike" dirty="0">
                <a:latin typeface="Calibri"/>
              </a:rPr>
              <a:t>Tốt nhất quý vị nên kiểm tra ngực vài ngày sau khi kết thúc kỳ kinh (kinh nguyệt). Đặt nhắc nhở trên điện thoại hoặc trên lịch để kiểm tra ngực vào cùng một ngày hàng tháng.</a:t>
            </a:r>
          </a:p>
          <a:p>
            <a:pPr marL="170747" indent="-170747" rtl="0">
              <a:buFont typeface="Arial" panose="020B0604020202020204" pitchFamily="34" charset="0"/>
              <a:buChar char="•"/>
            </a:pPr>
            <a:r>
              <a:rPr lang="vi" sz="1200" b="0" i="0" u="none" strike="noStrike" dirty="0">
                <a:latin typeface="Calibri"/>
              </a:rPr>
              <a:t>Cảm nhận ngực của quý vị bằng cách sử dụng các đầu ngón tay, khi tắm hoặc khi nằm.</a:t>
            </a:r>
          </a:p>
          <a:p>
            <a:pPr marL="170747" indent="-170747" rtl="0">
              <a:buFont typeface="Arial" panose="020B0604020202020204" pitchFamily="34" charset="0"/>
              <a:buChar char="•"/>
            </a:pPr>
            <a:r>
              <a:rPr lang="vi" sz="1200" b="0" i="0" u="none" strike="noStrike" dirty="0">
                <a:latin typeface="Calibri"/>
              </a:rPr>
              <a:t>Hãy để ý xem có cục u và những thay đổi nào trên da hoặc núm vú hay bất kỳ vết đỏ, đau hoặc tiết dịch nào không.</a:t>
            </a:r>
          </a:p>
          <a:p>
            <a:pPr marL="170747" indent="-170747" rtl="0">
              <a:buFont typeface="Arial" panose="020B0604020202020204" pitchFamily="34" charset="0"/>
              <a:buChar char="•"/>
            </a:pPr>
            <a:r>
              <a:rPr lang="vi" sz="1200" b="0" i="0" u="none" strike="noStrike" dirty="0">
                <a:latin typeface="Calibri"/>
              </a:rPr>
              <a:t>Hãy chắc chắn rằng quý vị cảm nhận được toàn bộ vùng ngực từ xương đòn đến bụng và bao gồm cả nách.</a:t>
            </a:r>
          </a:p>
          <a:p>
            <a:pPr marL="170747" indent="-170747" rtl="0">
              <a:buFont typeface="Arial" panose="020B0604020202020204" pitchFamily="34" charset="0"/>
              <a:buChar char="•"/>
            </a:pPr>
            <a:r>
              <a:rPr lang="vi" sz="1200" b="0" i="0" u="none" strike="noStrike" dirty="0">
                <a:latin typeface="Calibri"/>
              </a:rPr>
              <a:t>Quý vị có thể</a:t>
            </a:r>
            <a:r>
              <a:rPr lang="vi" sz="1200" b="0" i="0" u="none" strike="noStrike" kern="1200" dirty="0">
                <a:solidFill>
                  <a:srgbClr val="000000"/>
                </a:solidFill>
                <a:latin typeface="Calibri"/>
                <a:ea typeface="+mn-ea"/>
                <a:cs typeface="+mn-cs"/>
              </a:rPr>
              <a:t> yêu cầu bác sĩ hoặc y tá chỉ cho quý vị cách kiểm tra vú.</a:t>
            </a:r>
            <a:endParaRPr lang="en-AU" dirty="0"/>
          </a:p>
          <a:p>
            <a:pPr marL="0" indent="0">
              <a:buFont typeface="Arial" panose="020B0604020202020204" pitchFamily="34" charset="0"/>
              <a:buNone/>
            </a:pPr>
            <a:endParaRPr lang="en-AU" sz="1200" b="0" i="0" u="sng" kern="1200" dirty="0">
              <a:solidFill>
                <a:schemeClr val="tx1"/>
              </a:solidFill>
              <a:effectLst/>
              <a:latin typeface="+mn-lt"/>
              <a:ea typeface="+mn-ea"/>
              <a:cs typeface="+mn-cs"/>
            </a:endParaRPr>
          </a:p>
          <a:p>
            <a:pPr marL="0" indent="0" rtl="0">
              <a:buFont typeface="Arial" panose="020B0604020202020204" pitchFamily="34" charset="0"/>
              <a:buNone/>
            </a:pPr>
            <a:r>
              <a:rPr lang="vi" sz="1200" b="0" i="0" u="none" strike="noStrike" kern="1200" dirty="0">
                <a:solidFill>
                  <a:srgbClr val="000000"/>
                </a:solidFill>
                <a:latin typeface="Calibri"/>
                <a:ea typeface="+mn-ea"/>
                <a:cs typeface="+mn-cs"/>
              </a:rPr>
              <a:t>Không có cách đúng hay sai để sờ kiểm tra ngực – điều quan trọng là tìm ra cách phù hợp với quý vị và thực hiện thường xuyên.</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17</a:t>
            </a:fld>
            <a:endParaRPr lang="en-AU"/>
          </a:p>
        </p:txBody>
      </p:sp>
    </p:spTree>
    <p:extLst>
      <p:ext uri="{BB962C8B-B14F-4D97-AF65-F5344CB8AC3E}">
        <p14:creationId xmlns:p14="http://schemas.microsoft.com/office/powerpoint/2010/main" val="209185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0" i="0" u="none" strike="noStrike" dirty="0">
                <a:latin typeface="Calibri"/>
              </a:rPr>
              <a:t>Một cách khác để phát hiện những thay đổi ở vú là khám nghiệm vú 2 năm một lần.</a:t>
            </a:r>
          </a:p>
          <a:p>
            <a:endParaRPr lang="en-AU" b="1" dirty="0"/>
          </a:p>
          <a:p>
            <a:pPr rtl="0"/>
            <a:r>
              <a:rPr lang="vi" sz="1200" b="1" i="0" u="none" strike="noStrike" dirty="0">
                <a:latin typeface="Calibri"/>
              </a:rPr>
              <a:t>Tầm soát ung thư vú là gì?</a:t>
            </a:r>
            <a:endParaRPr lang="en-AU" dirty="0"/>
          </a:p>
          <a:p>
            <a:pPr lvl="0" rtl="0"/>
            <a:r>
              <a:rPr lang="vi" sz="1200" b="0" i="0" u="none" strike="noStrike" dirty="0">
                <a:latin typeface="Calibri"/>
              </a:rPr>
              <a:t>Tầm soát ung thư vú là chụp hình ảnh bên trong vú của quý vị. Nó cho thấy những thay đổi rất nhỏ mà quý vị hay bác sĩ hoặc y tá kh</a:t>
            </a:r>
            <a:r>
              <a:rPr lang="en-AU" sz="1200" b="0" i="0" u="none" strike="noStrike" dirty="0">
                <a:latin typeface="Calibri"/>
              </a:rPr>
              <a:t>ó </a:t>
            </a:r>
            <a:r>
              <a:rPr lang="en-AU" sz="1200" b="0" i="0" u="none" strike="noStrike" dirty="0" err="1">
                <a:latin typeface="Calibri"/>
              </a:rPr>
              <a:t>có</a:t>
            </a:r>
            <a:r>
              <a:rPr lang="vi" sz="1200" b="0" i="0" u="none" strike="noStrike" dirty="0">
                <a:latin typeface="Calibri"/>
              </a:rPr>
              <a:t> thể nhìn thấy hoặc cảm nhận được.</a:t>
            </a:r>
          </a:p>
          <a:p>
            <a:endParaRPr lang="en-AU" b="1" dirty="0"/>
          </a:p>
          <a:p>
            <a:pPr rtl="0"/>
            <a:r>
              <a:rPr lang="vi" sz="1200" b="1" i="0" u="none" strike="noStrike" dirty="0">
                <a:latin typeface="Calibri"/>
              </a:rPr>
              <a:t>Khi nào tôi nên đi tầm soát ung thư vú?</a:t>
            </a:r>
            <a:endParaRPr lang="en-AU" dirty="0"/>
          </a:p>
          <a:p>
            <a:pPr marL="170747" indent="-170747" rtl="0">
              <a:buFont typeface="Arial" panose="020B0604020202020204" pitchFamily="34" charset="0"/>
              <a:buChar char="•"/>
            </a:pPr>
            <a:r>
              <a:rPr lang="vi" sz="1200" b="0" i="0" u="none" strike="noStrike" dirty="0">
                <a:latin typeface="Calibri"/>
              </a:rPr>
              <a:t>Nếu quý vị từ 50 đến 74 tuổi, hãy đi tầm soát ung thư vú 2 năm một lần. </a:t>
            </a:r>
          </a:p>
          <a:p>
            <a:pPr marL="170747" indent="-170747" rtl="0">
              <a:buFont typeface="Arial" panose="020B0604020202020204" pitchFamily="34" charset="0"/>
              <a:buChar char="•"/>
            </a:pPr>
            <a:r>
              <a:rPr lang="vi" sz="1200" b="0" i="0" u="none" strike="noStrike" dirty="0">
                <a:latin typeface="Calibri"/>
              </a:rPr>
              <a:t>Nếu quý vị ở độ tuổi từ 40 đến 49 hoặc trên 74 tuổi, quý vị có thể chọn chụp quang tuyến vú.</a:t>
            </a:r>
          </a:p>
          <a:p>
            <a:pPr marL="170747" indent="-170747" rtl="0">
              <a:buFont typeface="Arial" panose="020B0604020202020204" pitchFamily="34" charset="0"/>
              <a:buChar char="•"/>
            </a:pPr>
            <a:r>
              <a:rPr lang="vi" sz="1200" b="0" i="0" u="none" strike="noStrike" dirty="0">
                <a:latin typeface="Calibri"/>
              </a:rPr>
              <a:t>Nếu quý vị dưới 40 tuổi, bác sĩ có thể yêu cầu quý vị chụp quang tuyến vú nếu họ cho rằng quý vị cần, hoặc nếu có người nào khác trong gia đình quý vị đã bị ung thư vú.</a:t>
            </a:r>
          </a:p>
          <a:p>
            <a:pPr marL="170747" indent="-170747" rtl="0">
              <a:buFont typeface="Arial" panose="020B0604020202020204" pitchFamily="34" charset="0"/>
              <a:buChar char="•"/>
            </a:pPr>
            <a:r>
              <a:rPr lang="vi" sz="1200" b="0" i="0" u="none" strike="noStrike" dirty="0">
                <a:latin typeface="Calibri"/>
              </a:rPr>
              <a:t>Việc tầm soát ung thư vú chỉ có thể được thực hiện từ 35 tuổi trở lên.</a:t>
            </a:r>
          </a:p>
          <a:p>
            <a:pPr lvl="0"/>
            <a:endParaRPr lang="en-AU" dirty="0"/>
          </a:p>
          <a:p>
            <a:pPr rtl="0"/>
            <a:r>
              <a:rPr lang="vi" sz="1200" b="1" i="0" u="none" strike="noStrike" dirty="0">
                <a:latin typeface="Calibri"/>
              </a:rPr>
              <a:t>Làm cách nào để đặt lịch hẹn khám tầm soát vú?</a:t>
            </a:r>
          </a:p>
          <a:p>
            <a:pPr rtl="0"/>
            <a:r>
              <a:rPr lang="vi" sz="1200" b="0" i="0" u="none" strike="noStrike" dirty="0">
                <a:latin typeface="Calibri"/>
              </a:rPr>
              <a:t>BreastScreen Australia cung cấp dịch vụ khám tầm soát vú miễn phí nếu quý vị không có các triệu chứng về vú. Để đặt lịch hẹn khám tầm soát vú, hãy gọi cho BreastScreen Australia theo số 13 20 50. Số này sẽ kết nối quý vị với dịch vụ BreastScreen trong khu vực của quý vị.</a:t>
            </a:r>
          </a:p>
          <a:p>
            <a:pPr rtl="0"/>
            <a:r>
              <a:rPr lang="vi" sz="1200" b="0" i="0" u="none" strike="noStrike" dirty="0">
                <a:latin typeface="Calibri"/>
              </a:rPr>
              <a:t>Quý vị cũng có thể đặt lịch hẹn trực tuyến tại </a:t>
            </a:r>
            <a:r>
              <a:rPr lang="vi" sz="1200" b="1" i="0" u="none" strike="noStrike" dirty="0">
                <a:latin typeface="Calibri"/>
              </a:rPr>
              <a:t>Breastscreen.org.au</a:t>
            </a:r>
          </a:p>
          <a:p>
            <a:endParaRPr lang="en-AU" b="1" dirty="0"/>
          </a:p>
          <a:p>
            <a:pPr rtl="0"/>
            <a:r>
              <a:rPr lang="vi" sz="1200" b="1" i="0" u="none" strike="noStrike" dirty="0">
                <a:latin typeface="Calibri"/>
              </a:rPr>
              <a:t>Cần thông dịch viên?</a:t>
            </a:r>
          </a:p>
          <a:p>
            <a:pPr rtl="0"/>
            <a:r>
              <a:rPr lang="vi" sz="1200" b="0" i="0" u="none" strike="noStrike" dirty="0">
                <a:latin typeface="Calibri"/>
              </a:rPr>
              <a:t>Nếu quý vị cần thông dịch viên, hãy gọi cho Dịch vụ Thông Phiên dịch (TIS National) theo số 131 450 và yêu cầu được kết nối với BreastScreen tại tiểu bang/lãnh thổ của quý vị.</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18</a:t>
            </a:fld>
            <a:endParaRPr lang="en-AU"/>
          </a:p>
        </p:txBody>
      </p:sp>
    </p:spTree>
    <p:extLst>
      <p:ext uri="{BB962C8B-B14F-4D97-AF65-F5344CB8AC3E}">
        <p14:creationId xmlns:p14="http://schemas.microsoft.com/office/powerpoint/2010/main" val="277797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Tại sao việc tầm soát ung thư vú lại quan trọng đến vậy? </a:t>
            </a:r>
          </a:p>
          <a:p>
            <a:pPr defTabSz="910651" rtl="0">
              <a:defRPr/>
            </a:pPr>
            <a:r>
              <a:rPr lang="vi" sz="1200" b="0" i="0" u="none" strike="noStrike" dirty="0">
                <a:latin typeface="Calibri"/>
              </a:rPr>
              <a:t>Tầm soát ung thư vú thường xuyên sẽ phát hiện sớm hầu hết các bệnh ung thư vú và giúp ngăn ngừa tử vong.</a:t>
            </a:r>
            <a:endParaRPr lang="en-AU" b="1" dirty="0"/>
          </a:p>
          <a:p>
            <a:pPr rtl="0"/>
            <a:r>
              <a:rPr lang="vi" sz="1200" b="0" i="0" u="none" strike="noStrike" dirty="0">
                <a:latin typeface="Calibri"/>
              </a:rPr>
              <a:t>Nếu ung thư vú được phát hiện sớm thì có nhiều khả năng nó còn nhỏ và được điều trị thành công. </a:t>
            </a:r>
          </a:p>
          <a:p>
            <a:pPr rtl="0"/>
            <a:r>
              <a:rPr lang="vi" sz="1200" b="0" i="0" u="none" strike="noStrike" dirty="0">
                <a:latin typeface="Calibri"/>
              </a:rPr>
              <a:t>Điều này giúp quý vị khỏe mạnh trở lại để tận hưởng cuộc sống và gia đình.</a:t>
            </a:r>
          </a:p>
          <a:p>
            <a:endParaRPr lang="en-AU" dirty="0"/>
          </a:p>
          <a:p>
            <a:pPr rtl="0"/>
            <a:r>
              <a:rPr lang="vi" sz="1200" b="0" i="0" u="none" strike="noStrike" dirty="0">
                <a:latin typeface="Calibri"/>
              </a:rPr>
              <a:t>Nếu quý vị nhận thấy bất kỳ thay đổi nào ở ngực, hãy đến gặp bác sĩ hoặc y tá càng sớm càng tốt.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19</a:t>
            </a:fld>
            <a:endParaRPr lang="en-AU"/>
          </a:p>
        </p:txBody>
      </p:sp>
    </p:spTree>
    <p:extLst>
      <p:ext uri="{BB962C8B-B14F-4D97-AF65-F5344CB8AC3E}">
        <p14:creationId xmlns:p14="http://schemas.microsoft.com/office/powerpoint/2010/main" val="158807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Ruột là gì?</a:t>
            </a:r>
          </a:p>
          <a:p>
            <a:pPr rtl="0"/>
            <a:r>
              <a:rPr lang="vi" sz="1200" b="0" i="0" u="none" strike="noStrike" dirty="0">
                <a:latin typeface="Calibri"/>
              </a:rPr>
              <a:t>Ruột là một phần của hệ tiêu hóa*. Ruột là ống đưa thức ăn từ dạ dày đến hậu môn (nơi quý vị đi đại tiện).</a:t>
            </a:r>
          </a:p>
          <a:p>
            <a:endParaRPr lang="en-AU" dirty="0"/>
          </a:p>
          <a:p>
            <a:pPr defTabSz="910651" rtl="0">
              <a:defRPr/>
            </a:pPr>
            <a:r>
              <a:rPr lang="vi" sz="1200" b="1" i="0" u="none" strike="noStrike" dirty="0">
                <a:latin typeface="Calibri"/>
              </a:rPr>
              <a:t>Ung thư ruột là gì?</a:t>
            </a:r>
          </a:p>
          <a:p>
            <a:pPr defTabSz="910651" rtl="0">
              <a:defRPr/>
            </a:pPr>
            <a:r>
              <a:rPr lang="vi" sz="1200" b="0" i="0" u="none" strike="noStrike" dirty="0">
                <a:latin typeface="Calibri"/>
              </a:rPr>
              <a:t>Ung thư ruột là ung thư phát triển trong ruột. Đây là một loại ung thư phổ biến ở Úc và sẽ dễ điều trị và chữa khỏi hơn nếu được phát hiện sớm. </a:t>
            </a:r>
          </a:p>
          <a:p>
            <a:pPr defTabSz="910651" rtl="0">
              <a:defRPr/>
            </a:pPr>
            <a:r>
              <a:rPr lang="vi" sz="1200" b="0" i="0" u="none" strike="noStrike" dirty="0">
                <a:latin typeface="Calibri"/>
              </a:rPr>
              <a:t>Xét nghiệm tầm soát ung thư là cách tốt nhất để phát hiện sớm ung thư ruột.</a:t>
            </a:r>
          </a:p>
          <a:p>
            <a:pPr defTabSz="910651">
              <a:defRPr/>
            </a:pPr>
            <a:endParaRPr lang="en-AU" dirty="0"/>
          </a:p>
          <a:p>
            <a:pPr rtl="0"/>
            <a:r>
              <a:rPr lang="vi" sz="1200" b="0" i="0" u="none" strike="noStrike" dirty="0">
                <a:latin typeface="Calibri"/>
              </a:rPr>
              <a:t>*</a:t>
            </a:r>
            <a:r>
              <a:rPr lang="vi" sz="1200" b="0" i="1" u="none" strike="noStrike" dirty="0">
                <a:latin typeface="Calibri"/>
              </a:rPr>
              <a:t>Lưu ý cho người hướng dẫn: sử dụng hình ảnh nếu muốn giải thích ngắn gọn về hệ tiêu hóa.</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21</a:t>
            </a:fld>
            <a:endParaRPr lang="en-AU"/>
          </a:p>
        </p:txBody>
      </p:sp>
    </p:spTree>
    <p:extLst>
      <p:ext uri="{BB962C8B-B14F-4D97-AF65-F5344CB8AC3E}">
        <p14:creationId xmlns:p14="http://schemas.microsoft.com/office/powerpoint/2010/main" val="4054362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Xét nghiệm tầm soát ung thư ruột là gì?</a:t>
            </a:r>
          </a:p>
          <a:p>
            <a:pPr rtl="0"/>
            <a:r>
              <a:rPr lang="vi" sz="1200" b="0" i="0" u="none" strike="noStrike" dirty="0">
                <a:latin typeface="Calibri"/>
              </a:rPr>
              <a:t>Xét nghiệm tầm soát ung thư ruột kiểm tra máu trong phân của quý vị, đây có thể là dấu hiệu sớm của ung thư ruột.</a:t>
            </a:r>
          </a:p>
          <a:p>
            <a:endParaRPr lang="en-AU" dirty="0"/>
          </a:p>
          <a:p>
            <a:pPr rtl="0"/>
            <a:r>
              <a:rPr lang="vi" sz="1200" b="1" i="0" u="none" strike="noStrike" dirty="0">
                <a:latin typeface="Calibri"/>
              </a:rPr>
              <a:t>Khi nào tôi cần làm xét nghiệm tầm soát ung thư ruột?</a:t>
            </a:r>
            <a:endParaRPr lang="en-AU" dirty="0"/>
          </a:p>
          <a:p>
            <a:pPr lvl="0" rtl="0"/>
            <a:r>
              <a:rPr lang="vi" sz="1200" b="0" i="0" u="none" strike="noStrike" dirty="0">
                <a:latin typeface="Calibri"/>
              </a:rPr>
              <a:t>Quý vị cần làm xét nghiệm từ tuổi 50. Và quý vị cần phải làm điều đó 2 năm một lần cho đến khi quý vị 74 tuổi.</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22</a:t>
            </a:fld>
            <a:endParaRPr lang="en-AU"/>
          </a:p>
        </p:txBody>
      </p:sp>
    </p:spTree>
    <p:extLst>
      <p:ext uri="{BB962C8B-B14F-4D97-AF65-F5344CB8AC3E}">
        <p14:creationId xmlns:p14="http://schemas.microsoft.com/office/powerpoint/2010/main" val="952385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Làm thế nào để tôi nhận được xét nghiệm?</a:t>
            </a:r>
            <a:endParaRPr lang="en-AU" dirty="0"/>
          </a:p>
          <a:p>
            <a:pPr marL="0" marR="0" lvl="0" indent="0" algn="l" defTabSz="914400" rtl="0" eaLnBrk="1" fontAlgn="auto" latinLnBrk="0" hangingPunct="1">
              <a:lnSpc>
                <a:spcPct val="100000"/>
              </a:lnSpc>
              <a:spcBef>
                <a:spcPct val="0"/>
              </a:spcBef>
              <a:spcAft>
                <a:spcPct val="0"/>
              </a:spcAft>
              <a:buClrTx/>
              <a:buSzTx/>
              <a:buFontTx/>
              <a:buNone/>
              <a:defRPr/>
            </a:pPr>
            <a:r>
              <a:rPr lang="vi" sz="1200" b="0" i="0" u="none" strike="noStrike" dirty="0">
                <a:latin typeface="Calibri"/>
              </a:rPr>
              <a:t>Xét nghiệm miễn phí này sẽ được gửi đến địa chỉ nhà của quý vị 2 năm một lần khi quý vị bước sang tuổi 50. </a:t>
            </a:r>
          </a:p>
          <a:p>
            <a:pPr lvl="0" rtl="0"/>
            <a:r>
              <a:rPr lang="vi" sz="1200" b="0" i="0" u="none" strike="noStrike" dirty="0">
                <a:latin typeface="Calibri"/>
              </a:rPr>
              <a:t>Nếu quý vị không nhận được xét nghiệm, hãy gọi cho National Bowel Cancer Screening Program (Chương trình Tầm soát Ung thư Ruột Quốc gia) theo số 1800 627 701 hoặc nói chuyện với bác sĩ hoặc y tá của quý vị.</a:t>
            </a:r>
          </a:p>
          <a:p>
            <a:endParaRPr lang="en-AU" b="1" dirty="0"/>
          </a:p>
          <a:p>
            <a:pPr rtl="0"/>
            <a:r>
              <a:rPr lang="vi" sz="1200" b="1" i="0" u="none" strike="noStrike" dirty="0">
                <a:latin typeface="Calibri"/>
              </a:rPr>
              <a:t>Làm sao tôi biết phải làm gì?</a:t>
            </a:r>
          </a:p>
          <a:p>
            <a:pPr rtl="0"/>
            <a:r>
              <a:rPr lang="vi" sz="1200" b="0" i="0" u="none" strike="noStrike" dirty="0">
                <a:latin typeface="Calibri"/>
              </a:rPr>
              <a:t>Xét nghiệm rất dễ thực hiện. Khi xét nghiệm gửi đến nhà quý vị, nó sẽ kèm theo hướng dẫn chỉ cho quý vị chính xác những gì cần làm.</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23</a:t>
            </a:fld>
            <a:endParaRPr lang="en-AU"/>
          </a:p>
        </p:txBody>
      </p:sp>
    </p:spTree>
    <p:extLst>
      <p:ext uri="{BB962C8B-B14F-4D97-AF65-F5344CB8AC3E}">
        <p14:creationId xmlns:p14="http://schemas.microsoft.com/office/powerpoint/2010/main" val="62837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a:t>
            </a:fld>
            <a:endParaRPr lang="en-AU"/>
          </a:p>
        </p:txBody>
      </p:sp>
    </p:spTree>
    <p:extLst>
      <p:ext uri="{BB962C8B-B14F-4D97-AF65-F5344CB8AC3E}">
        <p14:creationId xmlns:p14="http://schemas.microsoft.com/office/powerpoint/2010/main" val="3468233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Ung thư ruột thường không có dấu hiệu ở giai đoạn đầu. </a:t>
            </a:r>
          </a:p>
          <a:p>
            <a:pPr rtl="0"/>
            <a:r>
              <a:rPr lang="vi" sz="1200" b="0" i="0" u="none" strike="noStrike" dirty="0">
                <a:latin typeface="Calibri"/>
              </a:rPr>
              <a:t>Đó là lý do tại sao điều quan trọng là phải gặp bác sĩ hoặc y tá ngay nếu quý vị nhận thấy bất kỳ thay đổi nào sau đây:</a:t>
            </a:r>
          </a:p>
          <a:p>
            <a:pPr marL="169200" indent="-169200" rtl="0">
              <a:buFont typeface="Arial" panose="020B0604020202020204" pitchFamily="34" charset="0"/>
              <a:buChar char="•"/>
            </a:pPr>
            <a:r>
              <a:rPr lang="vi" sz="1200" b="0" i="0" u="none" strike="noStrike" dirty="0">
                <a:latin typeface="Calibri"/>
              </a:rPr>
              <a:t>có máu trong phân</a:t>
            </a:r>
          </a:p>
          <a:p>
            <a:pPr marL="169200" indent="-169200" rtl="0">
              <a:buFont typeface="Arial" panose="020B0604020202020204" pitchFamily="34" charset="0"/>
              <a:buChar char="•"/>
            </a:pPr>
            <a:r>
              <a:rPr lang="vi" sz="1200" b="0" i="0" u="none" strike="noStrike" dirty="0">
                <a:latin typeface="Calibri"/>
              </a:rPr>
              <a:t>phân của quý vị đã trở nên khác so với bình thường, chẳng hạn như cứng hơn, lỏng hơn hoặc có hình dạng khác </a:t>
            </a:r>
          </a:p>
          <a:p>
            <a:pPr marL="169200" indent="-169200" rtl="0">
              <a:buFont typeface="Arial" panose="020B0604020202020204" pitchFamily="34" charset="0"/>
              <a:buChar char="•"/>
            </a:pPr>
            <a:r>
              <a:rPr lang="vi" sz="1200" b="0" i="0" u="none" strike="noStrike" dirty="0">
                <a:latin typeface="Calibri"/>
              </a:rPr>
              <a:t>quý vị bị đau bụng hoặc có thể cảm thấy có khối u</a:t>
            </a:r>
          </a:p>
          <a:p>
            <a:pPr marL="169200" indent="-169200" rtl="0">
              <a:buFont typeface="Arial" panose="020B0604020202020204" pitchFamily="34" charset="0"/>
              <a:buChar char="•"/>
            </a:pPr>
            <a:r>
              <a:rPr lang="vi" sz="1200" b="0" i="0" u="none" strike="noStrike" dirty="0">
                <a:latin typeface="Calibri"/>
              </a:rPr>
              <a:t>quý vị mệt mỏi rất nhiều và không biết tại sao </a:t>
            </a:r>
          </a:p>
          <a:p>
            <a:pPr marL="169200" indent="-169200" rtl="0">
              <a:buFont typeface="Arial" panose="020B0604020202020204" pitchFamily="34" charset="0"/>
              <a:buChar char="•"/>
            </a:pPr>
            <a:r>
              <a:rPr lang="vi" sz="1200" b="0" i="0" u="none" strike="noStrike" dirty="0">
                <a:latin typeface="Calibri"/>
              </a:rPr>
              <a:t>quý vị đang giảm cân và không biết tại sao.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24</a:t>
            </a:fld>
            <a:endParaRPr lang="en-AU"/>
          </a:p>
        </p:txBody>
      </p:sp>
    </p:spTree>
    <p:extLst>
      <p:ext uri="{BB962C8B-B14F-4D97-AF65-F5344CB8AC3E}">
        <p14:creationId xmlns:p14="http://schemas.microsoft.com/office/powerpoint/2010/main" val="23301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Tôi có thể làm gì để giữ cho ruột khỏe mạnh?</a:t>
            </a:r>
          </a:p>
          <a:p>
            <a:pPr rtl="0"/>
            <a:r>
              <a:rPr lang="vi" sz="1200" b="0" i="0" u="none" strike="noStrike" dirty="0">
                <a:latin typeface="Calibri"/>
              </a:rPr>
              <a:t>Quý vị có thể giúp giữ cho ruột khỏe mạnh nếu quý vị:</a:t>
            </a:r>
          </a:p>
          <a:p>
            <a:pPr marL="170747" indent="-170747" defTabSz="910651" rtl="0">
              <a:buFont typeface="Arial" panose="020B0604020202020204" pitchFamily="34" charset="0"/>
              <a:buChar char="•"/>
              <a:defRPr/>
            </a:pPr>
            <a:r>
              <a:rPr lang="vi" sz="1200" b="0" i="0" u="none" strike="noStrike" dirty="0">
                <a:latin typeface="Calibri"/>
              </a:rPr>
              <a:t>không hút thuốc</a:t>
            </a:r>
          </a:p>
          <a:p>
            <a:pPr marL="170747" indent="-170747" rtl="0">
              <a:buFont typeface="Arial" panose="020B0604020202020204" pitchFamily="34" charset="0"/>
              <a:buChar char="•"/>
            </a:pPr>
            <a:r>
              <a:rPr lang="vi" sz="1200" b="0" i="0" u="none" strike="noStrike" dirty="0">
                <a:latin typeface="Calibri"/>
              </a:rPr>
              <a:t>giữ cân nặng khỏe mạnh</a:t>
            </a:r>
          </a:p>
          <a:p>
            <a:pPr marL="170747" indent="-170747" rtl="0">
              <a:buFont typeface="Arial" panose="020B0604020202020204" pitchFamily="34" charset="0"/>
              <a:buChar char="•"/>
            </a:pPr>
            <a:r>
              <a:rPr lang="vi" sz="1200" b="0" i="0" u="none" strike="noStrike" dirty="0">
                <a:latin typeface="Calibri"/>
              </a:rPr>
              <a:t>ăn chế độ ăn nhiều chất xơ </a:t>
            </a:r>
          </a:p>
          <a:p>
            <a:pPr marL="170747" indent="-170747" rtl="0">
              <a:buFont typeface="Arial" panose="020B0604020202020204" pitchFamily="34" charset="0"/>
              <a:buChar char="•"/>
            </a:pPr>
            <a:r>
              <a:rPr lang="vi" sz="1200" b="0" i="0" u="none" strike="noStrike" dirty="0">
                <a:latin typeface="Calibri"/>
              </a:rPr>
              <a:t>tránh uống rượu </a:t>
            </a:r>
          </a:p>
          <a:p>
            <a:pPr marL="170747" indent="-170747" rtl="0">
              <a:buFont typeface="Arial" panose="020B0604020202020204" pitchFamily="34" charset="0"/>
              <a:buChar char="•"/>
            </a:pPr>
            <a:r>
              <a:rPr lang="vi" sz="1200" b="0" i="0" u="none" strike="noStrike" dirty="0">
                <a:latin typeface="Calibri"/>
              </a:rPr>
              <a:t>uống thật nhiều nước</a:t>
            </a:r>
          </a:p>
          <a:p>
            <a:pPr marL="170747" indent="-170747" rtl="0">
              <a:buFont typeface="Arial" panose="020B0604020202020204" pitchFamily="34" charset="0"/>
              <a:buChar char="•"/>
            </a:pPr>
            <a:r>
              <a:rPr lang="vi" sz="1200" b="0" i="0" u="none" strike="noStrike" dirty="0">
                <a:latin typeface="Calibri"/>
              </a:rPr>
              <a:t>luyện tập thể dục đều đặn</a:t>
            </a:r>
          </a:p>
          <a:p>
            <a:pPr marL="170747" indent="-170747" rtl="0">
              <a:buFont typeface="Arial" panose="020B0604020202020204" pitchFamily="34" charset="0"/>
              <a:buChar char="•"/>
            </a:pPr>
            <a:r>
              <a:rPr lang="vi" sz="1200" b="0" i="0" u="none" strike="noStrike" dirty="0">
                <a:latin typeface="Calibri"/>
              </a:rPr>
              <a:t>làm xét nghiệm tầm soát ung thư 2 năm một lần sau khi quý vị tròn 50 tuổi.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25</a:t>
            </a:fld>
            <a:endParaRPr lang="en-AU"/>
          </a:p>
        </p:txBody>
      </p:sp>
    </p:spTree>
    <p:extLst>
      <p:ext uri="{BB962C8B-B14F-4D97-AF65-F5344CB8AC3E}">
        <p14:creationId xmlns:p14="http://schemas.microsoft.com/office/powerpoint/2010/main" val="206535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Kiểm tra sức khỏe tình dục là gì?</a:t>
            </a:r>
          </a:p>
          <a:p>
            <a:pPr rtl="0"/>
            <a:r>
              <a:rPr lang="vi" sz="1200" b="0" i="0" u="none" strike="noStrike" dirty="0">
                <a:latin typeface="Calibri"/>
              </a:rPr>
              <a:t>Kiểm tra sức khỏe tình dục là đến gặp bác sĩ hoặc y tá của quý vị để:  </a:t>
            </a:r>
          </a:p>
          <a:p>
            <a:pPr marL="170747" indent="-170747" rtl="0">
              <a:buFont typeface="Arial" panose="020B0604020202020204" pitchFamily="34" charset="0"/>
              <a:buChar char="•"/>
            </a:pPr>
            <a:r>
              <a:rPr lang="vi" sz="1200" b="0" i="0" u="none" strike="noStrike" dirty="0">
                <a:latin typeface="Calibri"/>
              </a:rPr>
              <a:t>nói về tình dục an toàn </a:t>
            </a:r>
          </a:p>
          <a:p>
            <a:pPr marL="170747" indent="-170747" defTabSz="910651" rtl="0">
              <a:buFont typeface="Arial" panose="020B0604020202020204" pitchFamily="34" charset="0"/>
              <a:buChar char="•"/>
              <a:defRPr/>
            </a:pPr>
            <a:r>
              <a:rPr lang="vi" sz="1200" b="0" i="0" u="none" strike="noStrike" dirty="0">
                <a:latin typeface="Calibri"/>
              </a:rPr>
              <a:t>nói về quyền của quý vị khi có mối quan hệ với ai đó</a:t>
            </a:r>
          </a:p>
          <a:p>
            <a:pPr marL="170747" indent="-170747" rtl="0">
              <a:buFont typeface="Arial" panose="020B0604020202020204" pitchFamily="34" charset="0"/>
              <a:buChar char="•"/>
            </a:pPr>
            <a:r>
              <a:rPr lang="vi" sz="1200" b="0" i="0" u="none" strike="noStrike" dirty="0">
                <a:latin typeface="Calibri"/>
              </a:rPr>
              <a:t>nói về quyền quyết định của quý vị nếu muốn hay không muốn mang thai</a:t>
            </a:r>
            <a:endParaRPr lang="en-AU" b="1" dirty="0"/>
          </a:p>
          <a:p>
            <a:pPr marL="170747" indent="-170747" rtl="0">
              <a:buFont typeface="Arial" panose="020B0604020202020204" pitchFamily="34" charset="0"/>
              <a:buChar char="•"/>
            </a:pPr>
            <a:r>
              <a:rPr lang="vi" sz="1200" b="0" i="0" u="none" strike="noStrike" dirty="0">
                <a:latin typeface="Calibri"/>
              </a:rPr>
              <a:t>nói về loại biện pháp tránh thai nào quý vị có thể sử dụng nếu không muốn mang thai</a:t>
            </a:r>
          </a:p>
          <a:p>
            <a:pPr marL="170747" indent="-170747" defTabSz="910651" rtl="0">
              <a:buFont typeface="Arial" panose="020B0604020202020204" pitchFamily="34" charset="0"/>
              <a:buChar char="•"/>
              <a:defRPr/>
            </a:pPr>
            <a:r>
              <a:rPr lang="vi" sz="1200" b="0" i="0" u="none" strike="noStrike" dirty="0">
                <a:latin typeface="Calibri"/>
              </a:rPr>
              <a:t>làm xét nghiệm tầm soát ung thư cổ tử cung </a:t>
            </a:r>
          </a:p>
          <a:p>
            <a:pPr marL="170747" indent="-170747" rtl="0">
              <a:buFont typeface="Arial" panose="020B0604020202020204" pitchFamily="34" charset="0"/>
              <a:buChar char="•"/>
            </a:pPr>
            <a:r>
              <a:rPr lang="vi" sz="1200" b="0" i="0" u="none" strike="noStrike" dirty="0">
                <a:latin typeface="Calibri"/>
              </a:rPr>
              <a:t>xét nghiệm các bệnh lây truyền qua đường tình dục (STIs). </a:t>
            </a:r>
          </a:p>
          <a:p>
            <a:endParaRPr lang="en-AU" b="1" dirty="0"/>
          </a:p>
          <a:p>
            <a:pPr rtl="0"/>
            <a:r>
              <a:rPr lang="vi" sz="1200" b="1" i="0" u="none" strike="noStrike" dirty="0">
                <a:latin typeface="Calibri"/>
              </a:rPr>
              <a:t>Khi nào cần kiểm tra sức khỏe tình dục?</a:t>
            </a:r>
          </a:p>
          <a:p>
            <a:pPr rtl="0"/>
            <a:r>
              <a:rPr lang="vi" sz="1200" b="0" i="0" u="none" strike="noStrike" dirty="0">
                <a:latin typeface="Calibri"/>
              </a:rPr>
              <a:t>Kiểm tra sức khỏe tình dục nếu:</a:t>
            </a:r>
          </a:p>
          <a:p>
            <a:pPr marL="169200" indent="-169200" defTabSz="910651" rtl="0">
              <a:buFont typeface="Arial" panose="020B0604020202020204" pitchFamily="34" charset="0"/>
              <a:buChar char="•"/>
              <a:defRPr/>
            </a:pPr>
            <a:r>
              <a:rPr lang="vi" sz="1200" b="0" i="0" u="none" strike="noStrike" dirty="0">
                <a:latin typeface="Calibri"/>
              </a:rPr>
              <a:t>quý vị đang bắt đầu một mối quan hệ tình dục mới</a:t>
            </a:r>
          </a:p>
          <a:p>
            <a:pPr marL="169200" indent="-169200" defTabSz="910651" rtl="0">
              <a:buFont typeface="Arial" panose="020B0604020202020204" pitchFamily="34" charset="0"/>
              <a:buChar char="•"/>
              <a:defRPr/>
            </a:pPr>
            <a:r>
              <a:rPr lang="vi" sz="1200" b="0" i="0" u="none" strike="noStrike" dirty="0">
                <a:latin typeface="Calibri"/>
              </a:rPr>
              <a:t>quý vị đã có quan hệ tình dục không được bảo vệ. Quan hệ tình dục không được bảo vệ hoặc không an toàn là quan hệ tình dục mà không dùng bao cao su hoặc màng chắn miệng (một lớp cao su mỏng)</a:t>
            </a:r>
          </a:p>
          <a:p>
            <a:pPr marL="169200" indent="-169200" defTabSz="910651" rtl="0">
              <a:buFont typeface="Arial" panose="020B0604020202020204" pitchFamily="34" charset="0"/>
              <a:buChar char="•"/>
              <a:defRPr/>
            </a:pPr>
            <a:r>
              <a:rPr lang="vi" sz="1200" b="0" i="0" u="none" strike="noStrike" dirty="0">
                <a:latin typeface="Calibri"/>
              </a:rPr>
              <a:t>bao cao su bị rách hoặc rơi ra khi quan hệ tình dục</a:t>
            </a:r>
          </a:p>
          <a:p>
            <a:pPr marL="169200" indent="-169200" rtl="0">
              <a:buFont typeface="Arial" panose="020B0604020202020204" pitchFamily="34" charset="0"/>
              <a:buChar char="•"/>
            </a:pPr>
            <a:r>
              <a:rPr lang="vi" sz="1200" b="0" i="0" u="none" strike="noStrike" dirty="0">
                <a:latin typeface="Calibri"/>
              </a:rPr>
              <a:t>quý vị nghĩ quý vị có thể bị STI</a:t>
            </a:r>
          </a:p>
          <a:p>
            <a:pPr marL="169200" indent="-169200" rtl="0">
              <a:buFont typeface="Arial" panose="020B0604020202020204" pitchFamily="34" charset="0"/>
              <a:buChar char="•"/>
            </a:pPr>
            <a:r>
              <a:rPr lang="vi" sz="1200" b="0" i="0" u="none" strike="noStrike" dirty="0">
                <a:latin typeface="Calibri"/>
              </a:rPr>
              <a:t>bạn đời của quý vị có quan hệ tình dục với người khác</a:t>
            </a:r>
          </a:p>
          <a:p>
            <a:pPr marL="169200" indent="-169200" rtl="0">
              <a:buFont typeface="Arial" panose="020B0604020202020204" pitchFamily="34" charset="0"/>
              <a:buChar char="•"/>
            </a:pPr>
            <a:r>
              <a:rPr lang="vi" sz="1200" b="0" i="0" u="none" strike="noStrike" dirty="0">
                <a:latin typeface="Calibri"/>
              </a:rPr>
              <a:t>quý vị có quan hệ tình dục với nhiều hơn một người</a:t>
            </a:r>
          </a:p>
          <a:p>
            <a:pPr marL="169200" indent="-169200" rtl="0">
              <a:buFont typeface="Arial" panose="020B0604020202020204" pitchFamily="34" charset="0"/>
              <a:buChar char="•"/>
            </a:pPr>
            <a:r>
              <a:rPr lang="vi" sz="1200" b="0" i="0" u="none" strike="noStrike" dirty="0">
                <a:latin typeface="Calibri"/>
              </a:rPr>
              <a:t>quý vị dùng chung kim tiêm với người khác khi sử dụng ma túy hoặc xăm mình hoặc xỏ khuyên.</a:t>
            </a:r>
          </a:p>
          <a:p>
            <a:r>
              <a:rPr lang="en-AU" dirty="0"/>
              <a:t> </a:t>
            </a:r>
          </a:p>
          <a:p>
            <a:pPr defTabSz="910651" rtl="0">
              <a:defRPr/>
            </a:pPr>
            <a:r>
              <a:rPr lang="vi" sz="1200" b="0" i="0" u="none" strike="noStrike" dirty="0">
                <a:latin typeface="Calibri"/>
              </a:rPr>
              <a:t>Nếu quý vị đang có quan hệ tình dục, quý vị nên kiểm tra sức khỏe tình dục thường xuyên. </a:t>
            </a:r>
          </a:p>
          <a:p>
            <a:pPr marL="0" marR="0" lvl="0" indent="0" algn="l" defTabSz="914400" rtl="0" eaLnBrk="1" fontAlgn="auto" latinLnBrk="0" hangingPunct="1">
              <a:lnSpc>
                <a:spcPct val="100000"/>
              </a:lnSpc>
              <a:spcBef>
                <a:spcPct val="0"/>
              </a:spcBef>
              <a:spcAft>
                <a:spcPct val="0"/>
              </a:spcAft>
              <a:buClrTx/>
              <a:buSzTx/>
              <a:buFontTx/>
              <a:buNone/>
              <a:defRPr/>
            </a:pPr>
            <a:r>
              <a:rPr lang="vi" sz="1200" b="0" i="0" u="none" strike="noStrike" dirty="0">
                <a:latin typeface="Calibri"/>
              </a:rPr>
              <a:t>Quý vị có thể cảm thấy lo lắng khi kiểm tra sức khỏe tình dục, nhưng các bác sĩ và y tá luôn sẵn sàng giúp đỡ quý vị.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27</a:t>
            </a:fld>
            <a:endParaRPr lang="en-AU"/>
          </a:p>
        </p:txBody>
      </p:sp>
    </p:spTree>
    <p:extLst>
      <p:ext uri="{BB962C8B-B14F-4D97-AF65-F5344CB8AC3E}">
        <p14:creationId xmlns:p14="http://schemas.microsoft.com/office/powerpoint/2010/main" val="165578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vi" sz="1200" b="1" i="0" u="none" strike="noStrike" dirty="0">
                <a:latin typeface="Calibri"/>
              </a:rPr>
              <a:t>STI là gì? </a:t>
            </a:r>
          </a:p>
          <a:p>
            <a:pPr defTabSz="910651" rtl="0">
              <a:defRPr/>
            </a:pPr>
            <a:r>
              <a:rPr lang="vi" sz="1200" b="0" i="0" u="none" strike="noStrike" dirty="0">
                <a:latin typeface="Calibri"/>
              </a:rPr>
              <a:t>STI là viết tắt của bệnh nhiễm trùng lây truyền qua đường tình dục. Đó là bệnh nhiễm trùng mà quý vị có thể mắc phải khi quan hệ tình dục. </a:t>
            </a:r>
          </a:p>
          <a:p>
            <a:pPr defTabSz="910651">
              <a:defRPr/>
            </a:pPr>
            <a:endParaRPr lang="en-AU" b="0" u="none" dirty="0"/>
          </a:p>
          <a:p>
            <a:pPr defTabSz="910651" rtl="0">
              <a:defRPr/>
            </a:pPr>
            <a:r>
              <a:rPr lang="vi" sz="1200" b="0" i="0" u="none" strike="noStrike" dirty="0">
                <a:latin typeface="Calibri"/>
              </a:rPr>
              <a:t>STI phổ biến trên toàn thế giới. Có nhiều STI khác nhau, chẳng hạn như:</a:t>
            </a:r>
          </a:p>
          <a:p>
            <a:pPr marL="170747" indent="-170747" rtl="0">
              <a:buFont typeface="Arial" panose="020B0604020202020204" pitchFamily="34" charset="0"/>
              <a:buChar char="•"/>
            </a:pPr>
            <a:r>
              <a:rPr lang="vi" sz="1200" b="0" i="0" u="none" strike="noStrike" dirty="0">
                <a:latin typeface="Calibri"/>
              </a:rPr>
              <a:t>mụn rộp trong bộ phận sinh dục</a:t>
            </a:r>
          </a:p>
          <a:p>
            <a:pPr marL="170747" indent="-170747" rtl="0">
              <a:buFont typeface="Arial" panose="020B0604020202020204" pitchFamily="34" charset="0"/>
              <a:buChar char="•"/>
            </a:pPr>
            <a:r>
              <a:rPr lang="vi" sz="1200" b="0" i="0" u="none" strike="noStrike" dirty="0">
                <a:latin typeface="Calibri"/>
              </a:rPr>
              <a:t>chlamydia</a:t>
            </a:r>
          </a:p>
          <a:p>
            <a:pPr marL="170747" indent="-170747" rtl="0">
              <a:buFont typeface="Arial" panose="020B0604020202020204" pitchFamily="34" charset="0"/>
              <a:buChar char="•"/>
            </a:pPr>
            <a:r>
              <a:rPr lang="vi" sz="1200" b="0" i="0" u="none" strike="noStrike" dirty="0">
                <a:latin typeface="Calibri"/>
              </a:rPr>
              <a:t>bệnh lậu</a:t>
            </a:r>
          </a:p>
          <a:p>
            <a:pPr marL="170747" indent="-170747" rtl="0">
              <a:buFont typeface="Arial" panose="020B0604020202020204" pitchFamily="34" charset="0"/>
              <a:buChar char="•"/>
            </a:pPr>
            <a:r>
              <a:rPr lang="vi" sz="1200" b="0" i="0" u="none" strike="noStrike" dirty="0">
                <a:latin typeface="Calibri"/>
              </a:rPr>
              <a:t>bệnh giang mai</a:t>
            </a:r>
          </a:p>
          <a:p>
            <a:pPr marL="170747" indent="-170747" rtl="0">
              <a:buFont typeface="Arial" panose="020B0604020202020204" pitchFamily="34" charset="0"/>
              <a:buChar char="•"/>
            </a:pPr>
            <a:r>
              <a:rPr lang="vi" sz="1200" b="0" i="0" u="none" strike="noStrike" dirty="0">
                <a:latin typeface="Calibri"/>
              </a:rPr>
              <a:t>viêm gan B và C</a:t>
            </a:r>
          </a:p>
          <a:p>
            <a:pPr marL="170747" indent="-170747" rtl="0">
              <a:buFont typeface="Arial" panose="020B0604020202020204" pitchFamily="34" charset="0"/>
              <a:buChar char="•"/>
            </a:pPr>
            <a:r>
              <a:rPr lang="vi" sz="1200" b="0" i="0" u="none" strike="noStrike" dirty="0">
                <a:latin typeface="Calibri"/>
              </a:rPr>
              <a:t>HIV. </a:t>
            </a:r>
          </a:p>
          <a:p>
            <a:pPr marL="170747" indent="-170747">
              <a:buFont typeface="Arial" panose="020B0604020202020204" pitchFamily="34" charset="0"/>
              <a:buChar char="•"/>
            </a:pPr>
            <a:endParaRPr lang="en-AU" dirty="0"/>
          </a:p>
          <a:p>
            <a:pPr rtl="0"/>
            <a:r>
              <a:rPr lang="vi" sz="1200" b="1" i="0" u="none" strike="noStrike" dirty="0">
                <a:latin typeface="Calibri"/>
              </a:rPr>
              <a:t>Làm thế nào tôi có thể bị STI?</a:t>
            </a:r>
          </a:p>
          <a:p>
            <a:pPr defTabSz="910651" rtl="0">
              <a:defRPr/>
            </a:pPr>
            <a:r>
              <a:rPr lang="vi" sz="1200" b="0" i="0" u="none" strike="noStrike" dirty="0">
                <a:latin typeface="Calibri"/>
              </a:rPr>
              <a:t>Quý vị có thể bị STI nếu quý vị:</a:t>
            </a:r>
          </a:p>
          <a:p>
            <a:pPr marL="170747" indent="-170747" rtl="0">
              <a:buFont typeface="Arial" panose="020B0604020202020204" pitchFamily="34" charset="0"/>
              <a:buChar char="•"/>
            </a:pPr>
            <a:r>
              <a:rPr lang="vi" sz="1200" b="0" i="0" u="none" strike="noStrike" dirty="0">
                <a:latin typeface="Calibri"/>
              </a:rPr>
              <a:t>quan hệ tình dục không an toàn với ai đó</a:t>
            </a:r>
          </a:p>
          <a:p>
            <a:pPr marL="170747" indent="-170747" rtl="0">
              <a:buFont typeface="Arial" panose="020B0604020202020204" pitchFamily="34" charset="0"/>
              <a:buChar char="•"/>
            </a:pPr>
            <a:r>
              <a:rPr lang="vi" sz="1200" b="0" i="0" u="none" strike="noStrike" dirty="0">
                <a:latin typeface="Calibri"/>
              </a:rPr>
              <a:t>đưa miệng vào dương vật hoặc âm hộ</a:t>
            </a:r>
          </a:p>
          <a:p>
            <a:pPr marL="170747" indent="-170747" rtl="0">
              <a:buFont typeface="Arial" panose="020B0604020202020204" pitchFamily="34" charset="0"/>
              <a:buChar char="•"/>
            </a:pPr>
            <a:r>
              <a:rPr lang="vi" sz="1200" b="0" i="0" u="none" strike="noStrike" dirty="0">
                <a:latin typeface="Calibri"/>
              </a:rPr>
              <a:t>chạm dương vật, âm hộ, âm đạo hoặc hậu môn với nhau</a:t>
            </a:r>
          </a:p>
          <a:p>
            <a:pPr marL="170747" indent="-170747" rtl="0">
              <a:buFont typeface="Arial" panose="020B0604020202020204" pitchFamily="34" charset="0"/>
              <a:buChar char="•"/>
            </a:pPr>
            <a:r>
              <a:rPr lang="vi" sz="1200" b="0" i="0" u="none" strike="noStrike" dirty="0">
                <a:latin typeface="Calibri"/>
              </a:rPr>
              <a:t>chạm vào chất dịch cơ thể của người khác.</a:t>
            </a:r>
          </a:p>
          <a:p>
            <a:pPr defTabSz="910651">
              <a:defRPr/>
            </a:pPr>
            <a:endParaRPr lang="en-AU" dirty="0"/>
          </a:p>
          <a:p>
            <a:pPr lvl="0" rtl="0"/>
            <a:r>
              <a:rPr lang="vi" sz="1200" b="1" i="0" u="none" strike="noStrike" dirty="0">
                <a:latin typeface="Calibri"/>
              </a:rPr>
              <a:t>Nếu STI không được điều trị, chúng có thể:</a:t>
            </a:r>
          </a:p>
          <a:p>
            <a:pPr marL="170747" indent="-170747" rtl="0">
              <a:buFont typeface="Arial" panose="020B0604020202020204" pitchFamily="34" charset="0"/>
              <a:buChar char="•"/>
            </a:pPr>
            <a:r>
              <a:rPr lang="vi" sz="1200" b="0" i="0" u="none" strike="noStrike" dirty="0">
                <a:latin typeface="Calibri"/>
              </a:rPr>
              <a:t>gây kích ứng và đau đớn</a:t>
            </a:r>
          </a:p>
          <a:p>
            <a:pPr marL="170747" indent="-170747" rtl="0">
              <a:buFont typeface="Arial" panose="020B0604020202020204" pitchFamily="34" charset="0"/>
              <a:buChar char="•"/>
            </a:pPr>
            <a:r>
              <a:rPr lang="vi" sz="1200" b="0" i="0" u="none" strike="noStrike" dirty="0">
                <a:latin typeface="Calibri"/>
              </a:rPr>
              <a:t>làm cho phụ nữ khó có con</a:t>
            </a:r>
          </a:p>
          <a:p>
            <a:pPr marL="170747" indent="-170747" rtl="0">
              <a:buFont typeface="Arial" panose="020B0604020202020204" pitchFamily="34" charset="0"/>
              <a:buChar char="•"/>
            </a:pPr>
            <a:r>
              <a:rPr lang="vi" sz="1200" b="0" i="0" u="none" strike="noStrike" dirty="0">
                <a:latin typeface="Calibri"/>
              </a:rPr>
              <a:t>gây ra các vấn đề sức khỏe có thể kéo dài.</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28</a:t>
            </a:fld>
            <a:endParaRPr lang="en-AU"/>
          </a:p>
        </p:txBody>
      </p:sp>
    </p:spTree>
    <p:extLst>
      <p:ext uri="{BB962C8B-B14F-4D97-AF65-F5344CB8AC3E}">
        <p14:creationId xmlns:p14="http://schemas.microsoft.com/office/powerpoint/2010/main" val="67894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vi" sz="1200" b="0" i="0" u="none" strike="noStrike" dirty="0">
                <a:latin typeface="Calibri"/>
              </a:rPr>
              <a:t>Quý vị không thể biết một người có mắc STI hay không chỉ bằng cách nhìn vào họ. Ngay cả khi một người trông mạnh mẽ và khỏe mạnh, họ vẫn có thể mắc STI và truyền bệnh cho người khác.</a:t>
            </a:r>
          </a:p>
          <a:p>
            <a:pPr defTabSz="910651" rtl="0">
              <a:defRPr/>
            </a:pPr>
            <a:r>
              <a:rPr lang="vi" sz="1200" b="0" i="0" u="none" strike="noStrike" dirty="0">
                <a:latin typeface="Calibri"/>
              </a:rPr>
              <a:t>Có thể mắc STI mà không biết. </a:t>
            </a:r>
          </a:p>
          <a:p>
            <a:endParaRPr lang="en-AU" dirty="0"/>
          </a:p>
          <a:p>
            <a:pPr rtl="0"/>
            <a:r>
              <a:rPr lang="vi" sz="1200" b="1" i="0" u="none" strike="noStrike" dirty="0">
                <a:latin typeface="Calibri"/>
              </a:rPr>
              <a:t>Đôi khi có những dấu hiệu cho thấy quý vị hoặc người khác có thể mắc STI. </a:t>
            </a:r>
          </a:p>
          <a:p>
            <a:pPr rtl="0"/>
            <a:r>
              <a:rPr lang="vi" sz="1200" b="0" i="0" u="none" strike="noStrike" dirty="0">
                <a:latin typeface="Calibri"/>
              </a:rPr>
              <a:t>Một số dấu hiệu có thể bao gồm:</a:t>
            </a:r>
          </a:p>
          <a:p>
            <a:pPr marL="169200" indent="-169200" rtl="0">
              <a:buFont typeface="Arial" panose="020B0604020202020204" pitchFamily="34" charset="0"/>
              <a:buChar char="•"/>
            </a:pPr>
            <a:r>
              <a:rPr lang="vi" sz="1200" b="0" i="0" u="none" strike="noStrike" dirty="0">
                <a:latin typeface="Calibri"/>
              </a:rPr>
              <a:t>vết loét, mụn nước, da nứt nẻ hoặc kích ứng ở dương vật, âm hộ, hậu môn hoặc miệng</a:t>
            </a:r>
          </a:p>
          <a:p>
            <a:pPr marL="169200" indent="-169200" rtl="0">
              <a:buFont typeface="Arial" panose="020B0604020202020204" pitchFamily="34" charset="0"/>
              <a:buChar char="•"/>
            </a:pPr>
            <a:r>
              <a:rPr lang="vi" sz="1200" b="0" i="0" u="none" strike="noStrike" dirty="0">
                <a:latin typeface="Calibri"/>
              </a:rPr>
              <a:t>chất lỏng bất thường chảy ra từ dương vật, âm đạo hoặc hậu môn</a:t>
            </a:r>
          </a:p>
          <a:p>
            <a:pPr marL="169200" indent="-169200" rtl="0">
              <a:buFont typeface="Arial" panose="020B0604020202020204" pitchFamily="34" charset="0"/>
              <a:buChar char="•"/>
            </a:pPr>
            <a:r>
              <a:rPr lang="vi" sz="1200" b="0" i="0" u="none" strike="noStrike" dirty="0">
                <a:latin typeface="Calibri"/>
              </a:rPr>
              <a:t>âm hộ hoặc âm đạo trông đỏ, đau, ngứa hoặc có mùi hôi </a:t>
            </a:r>
          </a:p>
          <a:p>
            <a:pPr marL="169200" indent="-169200" rtl="0">
              <a:buFont typeface="Arial" panose="020B0604020202020204" pitchFamily="34" charset="0"/>
              <a:buChar char="•"/>
            </a:pPr>
            <a:r>
              <a:rPr lang="vi" sz="1200" b="0" i="0" u="none" strike="noStrike" dirty="0">
                <a:latin typeface="Calibri"/>
              </a:rPr>
              <a:t>cục u và vết sưng trên dương vật, âm hộ, âm đạo hoặc hậu môn</a:t>
            </a:r>
          </a:p>
          <a:p>
            <a:pPr marL="169200" indent="-169200" rtl="0">
              <a:buFont typeface="Arial" panose="020B0604020202020204" pitchFamily="34" charset="0"/>
              <a:buChar char="•"/>
            </a:pPr>
            <a:r>
              <a:rPr lang="vi" sz="1200" b="0" i="0" u="none" strike="noStrike" dirty="0">
                <a:latin typeface="Calibri"/>
              </a:rPr>
              <a:t>đau hoặc chảy máu khi quan hệ tình dục </a:t>
            </a:r>
          </a:p>
          <a:p>
            <a:pPr marL="169200" indent="-169200" rtl="0">
              <a:buFont typeface="Arial" panose="020B0604020202020204" pitchFamily="34" charset="0"/>
              <a:buChar char="•"/>
            </a:pPr>
            <a:r>
              <a:rPr lang="vi" sz="1200" b="0" i="0" u="none" strike="noStrike" dirty="0">
                <a:latin typeface="Calibri"/>
              </a:rPr>
              <a:t>đau khi quý vị đi tiểu.</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29</a:t>
            </a:fld>
            <a:endParaRPr lang="en-AU"/>
          </a:p>
        </p:txBody>
      </p:sp>
    </p:spTree>
    <p:extLst>
      <p:ext uri="{BB962C8B-B14F-4D97-AF65-F5344CB8AC3E}">
        <p14:creationId xmlns:p14="http://schemas.microsoft.com/office/powerpoint/2010/main" val="1386510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vi" sz="1200" b="1" i="0" u="none" strike="noStrike" dirty="0">
                <a:latin typeface="Calibri"/>
              </a:rPr>
              <a:t>Nếu quý vị nghĩ mình bị nhiễm trùng, quý vị cần phải đi xét nghiệm. </a:t>
            </a:r>
          </a:p>
          <a:p>
            <a:pPr defTabSz="910651" rtl="0">
              <a:defRPr/>
            </a:pPr>
            <a:r>
              <a:rPr lang="vi" sz="1200" b="0" i="0" u="none" strike="noStrike" dirty="0">
                <a:latin typeface="Calibri"/>
              </a:rPr>
              <a:t>Các xét nghiệm STI rất đơn giản, miễn phí và an toàn. </a:t>
            </a:r>
          </a:p>
          <a:p>
            <a:pPr defTabSz="910651" rtl="0">
              <a:defRPr/>
            </a:pPr>
            <a:r>
              <a:rPr lang="vi" sz="1200" b="0" i="0" u="none" strike="noStrike" dirty="0">
                <a:latin typeface="Calibri"/>
              </a:rPr>
              <a:t>Nếu xét nghiệm cho thấy quý vị bị nhiễm trùng, quý vị có thể bắt đầu điều trị ngay lập tức. Điều này sẽ giúp quý vị khỏi bệnh sớm hơn và ngăn quý vị lây bệnh cho người khác.</a:t>
            </a:r>
          </a:p>
          <a:p>
            <a:endParaRPr lang="en-AU" b="1" dirty="0"/>
          </a:p>
          <a:p>
            <a:pPr rtl="0"/>
            <a:r>
              <a:rPr lang="vi" sz="1200" b="1" i="0" u="none" strike="noStrike" dirty="0">
                <a:latin typeface="Calibri"/>
              </a:rPr>
              <a:t>Tôi phải đi xét nghiệm STI ở đâu?*</a:t>
            </a:r>
            <a:endParaRPr lang="en-AU" dirty="0"/>
          </a:p>
          <a:p>
            <a:pPr lvl="0" rtl="0"/>
            <a:r>
              <a:rPr lang="vi" sz="1200" b="0" i="0" u="none" strike="noStrike" dirty="0">
                <a:latin typeface="Calibri"/>
              </a:rPr>
              <a:t>Quý vị có thể thực hiện xét nghiệm STI tại: </a:t>
            </a:r>
          </a:p>
          <a:p>
            <a:pPr marL="170747" indent="-170747" rtl="0">
              <a:buFont typeface="Arial" panose="020B0604020202020204" pitchFamily="34" charset="0"/>
              <a:buChar char="•"/>
            </a:pPr>
            <a:r>
              <a:rPr lang="vi" sz="1200" b="0" i="0" u="none" strike="noStrike" dirty="0">
                <a:latin typeface="Calibri"/>
              </a:rPr>
              <a:t>phòng khám y tế địa phương</a:t>
            </a:r>
          </a:p>
          <a:p>
            <a:pPr marL="170747" indent="-170747" rtl="0">
              <a:buFont typeface="Arial" panose="020B0604020202020204" pitchFamily="34" charset="0"/>
              <a:buChar char="•"/>
            </a:pPr>
            <a:r>
              <a:rPr lang="vi" sz="1200" b="0" i="0" u="none" strike="noStrike" dirty="0">
                <a:latin typeface="Calibri"/>
              </a:rPr>
              <a:t>trung tâm y tế cộng đồng địa phương </a:t>
            </a:r>
          </a:p>
          <a:p>
            <a:pPr marL="170747" indent="-170747" rtl="0">
              <a:buFont typeface="Arial" panose="020B0604020202020204" pitchFamily="34" charset="0"/>
              <a:buChar char="•"/>
            </a:pPr>
            <a:r>
              <a:rPr lang="vi" sz="1200" b="0" i="0" u="none" strike="noStrike" dirty="0">
                <a:latin typeface="Calibri"/>
              </a:rPr>
              <a:t>phòng khám sức khỏe tình dục</a:t>
            </a:r>
          </a:p>
          <a:p>
            <a:pPr marL="170747" indent="-170747" rtl="0">
              <a:buFont typeface="Arial" panose="020B0604020202020204" pitchFamily="34" charset="0"/>
              <a:buChar char="•"/>
            </a:pPr>
            <a:r>
              <a:rPr lang="vi" sz="1200" b="0" i="0" u="none" strike="noStrike" dirty="0">
                <a:latin typeface="Calibri"/>
              </a:rPr>
              <a:t>phòng khám kế hoạch hóa gia đình. </a:t>
            </a:r>
          </a:p>
          <a:p>
            <a:endParaRPr lang="en-AU" dirty="0"/>
          </a:p>
          <a:p>
            <a:pPr rtl="0"/>
            <a:r>
              <a:rPr lang="vi" sz="1200" b="1" i="0" u="none" strike="noStrike" dirty="0">
                <a:latin typeface="Calibri"/>
              </a:rPr>
              <a:t>Nếu tôi mắc cỡ thì sao?</a:t>
            </a:r>
          </a:p>
          <a:p>
            <a:pPr defTabSz="910651" rtl="0">
              <a:defRPr/>
            </a:pPr>
            <a:r>
              <a:rPr lang="vi" sz="1200" b="0" i="0" u="none" strike="noStrike" dirty="0">
                <a:latin typeface="Calibri"/>
              </a:rPr>
              <a:t>Nếu quý vị cảm thấy mắc cỡ khi làm xét nghiệm STI, hãy nhớ rằng các bác sĩ và y tá:</a:t>
            </a:r>
          </a:p>
          <a:p>
            <a:pPr marL="169200" indent="-169200" defTabSz="910651" rtl="0">
              <a:buFont typeface="Arial" panose="020B0604020202020204" pitchFamily="34" charset="0"/>
              <a:buChar char="•"/>
              <a:defRPr/>
            </a:pPr>
            <a:r>
              <a:rPr lang="vi" sz="1200" b="0" i="0" u="none" strike="noStrike" dirty="0">
                <a:latin typeface="Calibri"/>
              </a:rPr>
              <a:t>sẽ không phán xét quý vị</a:t>
            </a:r>
          </a:p>
          <a:p>
            <a:pPr marL="169200" indent="-169200" defTabSz="910651" rtl="0">
              <a:buFont typeface="Arial" panose="020B0604020202020204" pitchFamily="34" charset="0"/>
              <a:buChar char="•"/>
              <a:defRPr/>
            </a:pPr>
            <a:r>
              <a:rPr lang="vi" sz="1200" b="0" i="0" u="none" strike="noStrike" dirty="0">
                <a:latin typeface="Calibri"/>
              </a:rPr>
              <a:t>làm các xét nghiệm mỗi ngày và nhiệm vụ của họ là chăm sóc quý vị </a:t>
            </a:r>
          </a:p>
          <a:p>
            <a:pPr marL="169200" indent="-169200" rtl="0">
              <a:buFont typeface="Arial" panose="020B0604020202020204" pitchFamily="34" charset="0"/>
              <a:buChar char="•"/>
            </a:pPr>
            <a:r>
              <a:rPr lang="vi" sz="1200" b="0" i="0" u="none" strike="noStrike" dirty="0">
                <a:latin typeface="Calibri"/>
              </a:rPr>
              <a:t>sẽ không chia sẻ thông tin của quý vị với bất cứ ai. </a:t>
            </a:r>
          </a:p>
          <a:p>
            <a:pPr rtl="0"/>
            <a:r>
              <a:rPr lang="vi" sz="1200" b="0" i="0" u="none" strike="noStrike" dirty="0">
                <a:latin typeface="Calibri"/>
              </a:rPr>
              <a:t>Nếu lo lắng về quyền riêng tư của mình, quý vị có thể đến một phòng khám khác chứ không phải bác sĩ hoặc y tá thông thường của quý vị.</a:t>
            </a:r>
          </a:p>
          <a:p>
            <a:pPr lvl="0"/>
            <a:endParaRPr lang="en-AU" dirty="0"/>
          </a:p>
          <a:p>
            <a:pPr defTabSz="910651" rtl="0">
              <a:defRPr/>
            </a:pPr>
            <a:r>
              <a:rPr lang="vi" sz="1200" b="1" i="0" u="none" strike="noStrike" dirty="0">
                <a:latin typeface="Calibri"/>
              </a:rPr>
              <a:t>Chlamydia</a:t>
            </a:r>
          </a:p>
          <a:p>
            <a:pPr defTabSz="910651" rtl="0">
              <a:defRPr/>
            </a:pPr>
            <a:r>
              <a:rPr lang="vi" sz="1200" b="0" i="0" u="none" strike="noStrike" dirty="0">
                <a:latin typeface="Calibri"/>
              </a:rPr>
              <a:t>Phụ nữ dưới 30 tuổi đang có quan hệ tình dục cần được xét nghiệm bệnh chlamydia hàng năm. </a:t>
            </a:r>
          </a:p>
          <a:p>
            <a:pPr defTabSz="910651" rtl="0">
              <a:defRPr/>
            </a:pPr>
            <a:r>
              <a:rPr lang="vi" sz="1200" b="0" i="0" u="none" strike="noStrike" dirty="0">
                <a:latin typeface="Calibri"/>
              </a:rPr>
              <a:t>Chlamydia có thể khiến quý vị khó có thai. Hầu hết phụ nữ bị chlamydia đều không có dấu hiệu nên họ không biết mình mắc bệnh. </a:t>
            </a:r>
          </a:p>
          <a:p>
            <a:pPr defTabSz="910651">
              <a:defRPr/>
            </a:pPr>
            <a:endParaRPr lang="en-AU" dirty="0"/>
          </a:p>
          <a:p>
            <a:pPr lvl="0" rtl="0"/>
            <a:r>
              <a:rPr lang="vi" sz="1200" b="0" i="0" u="none" strike="noStrike" dirty="0">
                <a:latin typeface="Calibri"/>
              </a:rPr>
              <a:t>*</a:t>
            </a:r>
            <a:r>
              <a:rPr lang="vi" sz="1200" b="0" i="1" u="none" strike="noStrike" dirty="0">
                <a:latin typeface="Calibri"/>
              </a:rPr>
              <a:t>Lưu ý cho người hướng dẫn: cho biết nơi nào có dịch vụ kiểm tra sức khỏe tình dục tại địa phương.</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30</a:t>
            </a:fld>
            <a:endParaRPr lang="en-AU"/>
          </a:p>
        </p:txBody>
      </p:sp>
    </p:spTree>
    <p:extLst>
      <p:ext uri="{BB962C8B-B14F-4D97-AF65-F5344CB8AC3E}">
        <p14:creationId xmlns:p14="http://schemas.microsoft.com/office/powerpoint/2010/main" val="24253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Các cách để ngưng mắc STI:</a:t>
            </a:r>
            <a:endParaRPr lang="en-AU" dirty="0"/>
          </a:p>
          <a:p>
            <a:pPr marL="169200" indent="-169200" rtl="0">
              <a:buFont typeface="Arial" panose="020B0604020202020204" pitchFamily="34" charset="0"/>
              <a:buChar char="•"/>
            </a:pPr>
            <a:r>
              <a:rPr lang="vi" sz="1200" b="0" i="0" u="none" strike="noStrike" dirty="0">
                <a:latin typeface="Calibri"/>
              </a:rPr>
              <a:t>Thực hành tình dục an toàn hơn - không cho phép tinh dịch, máu hoặc dịch âm đạo của bạn đời xâm nhập vào cơ thể quý vị. Sử dụng bao cao su, bao cao su dành cho nữ hoặc màng chắn miệng mỗi khi quan hệ tình dục, ngay cả khi quý vị đang có kinh nguyệt.</a:t>
            </a:r>
          </a:p>
          <a:p>
            <a:pPr marL="169200" marR="0" lvl="0" indent="-169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Nếu quý vị có quan hệ tình dục, hãy kiểm tra sức khỏe tình dục thường xuyên</a:t>
            </a:r>
            <a:r>
              <a:rPr lang="vi" sz="1200" b="1" i="0" u="none" strike="noStrike" dirty="0">
                <a:latin typeface="Calibri"/>
              </a:rPr>
              <a:t>.</a:t>
            </a:r>
            <a:endParaRPr lang="en-AU" dirty="0"/>
          </a:p>
          <a:p>
            <a:pPr marL="169200" indent="-169200" rtl="0">
              <a:buFont typeface="Arial" panose="020B0604020202020204" pitchFamily="34" charset="0"/>
              <a:buChar char="•"/>
            </a:pPr>
            <a:r>
              <a:rPr lang="vi" sz="1200" b="0" i="0" u="none" strike="noStrike" dirty="0">
                <a:latin typeface="Calibri"/>
              </a:rPr>
              <a:t>Trước khi quan hệ tình dục với người mới, hãy kiểm tra sức khỏe tình dục và yêu cầu họ làm như vậy.</a:t>
            </a:r>
          </a:p>
          <a:p>
            <a:pPr marL="169200" marR="0" lvl="0" indent="-169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Không dùng chung kim tiêm, dụng cụ xăm hình, dao cạo râu hoặc những thứ khác có thể dính máu của người khác.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31</a:t>
            </a:fld>
            <a:endParaRPr lang="en-AU"/>
          </a:p>
        </p:txBody>
      </p:sp>
    </p:spTree>
    <p:extLst>
      <p:ext uri="{BB962C8B-B14F-4D97-AF65-F5344CB8AC3E}">
        <p14:creationId xmlns:p14="http://schemas.microsoft.com/office/powerpoint/2010/main" val="2318759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0651" rtl="0" eaLnBrk="1" fontAlgn="auto" latinLnBrk="0" hangingPunct="1">
              <a:lnSpc>
                <a:spcPct val="100000"/>
              </a:lnSpc>
              <a:spcBef>
                <a:spcPct val="0"/>
              </a:spcBef>
              <a:spcAft>
                <a:spcPct val="0"/>
              </a:spcAft>
              <a:buClrTx/>
              <a:buSzTx/>
              <a:buFontTx/>
              <a:buNone/>
              <a:defRPr/>
            </a:pPr>
            <a:r>
              <a:rPr lang="vi" sz="1200" b="0" i="0" u="none" strike="noStrike" dirty="0">
                <a:latin typeface="Calibri"/>
              </a:rPr>
              <a:t>Nếu quý vị hoặc gia đình cần gặp bác sĩ, hãy đặt lịch hẹn ngay vì có thể phải mất vài ngày bác sĩ mới có thể gặp quý vị. Nếu quý vị cần thông dịch viên, hãy gọi cho Dịch vụ Thông Phiên dịch (TIS National) qua số 131 450.</a:t>
            </a:r>
          </a:p>
          <a:p>
            <a:pPr marL="0" marR="0" lvl="0" indent="0" algn="l" defTabSz="910651" rtl="0" eaLnBrk="1" fontAlgn="auto" latinLnBrk="0" hangingPunct="1">
              <a:lnSpc>
                <a:spcPct val="100000"/>
              </a:lnSpc>
              <a:spcBef>
                <a:spcPct val="0"/>
              </a:spcBef>
              <a:spcAft>
                <a:spcPct val="0"/>
              </a:spcAft>
              <a:buClrTx/>
              <a:buSzTx/>
              <a:buFontTx/>
              <a:buNone/>
              <a:defRPr/>
            </a:pPr>
            <a:r>
              <a:rPr lang="vi" sz="1200" b="0" i="0" u="none" strike="noStrike" dirty="0">
                <a:latin typeface="Calibri"/>
              </a:rPr>
              <a:t>Nếu đó là trường hợp khẩn cấp, hãy gọi 000. </a:t>
            </a:r>
          </a:p>
          <a:p>
            <a:pPr marL="0" marR="0" lvl="0" indent="0" algn="l" defTabSz="910651" rtl="0" eaLnBrk="1" fontAlgn="auto" latinLnBrk="0" hangingPunct="1">
              <a:lnSpc>
                <a:spcPct val="100000"/>
              </a:lnSpc>
              <a:spcBef>
                <a:spcPct val="0"/>
              </a:spcBef>
              <a:spcAft>
                <a:spcPct val="0"/>
              </a:spcAft>
              <a:buClrTx/>
              <a:buSzTx/>
              <a:buFontTx/>
              <a:buNone/>
              <a:defRPr/>
            </a:pPr>
            <a:endParaRPr lang="en-AU" dirty="0"/>
          </a:p>
          <a:p>
            <a:pPr rtl="0"/>
            <a:r>
              <a:rPr lang="vi" sz="1200" b="1" i="0" u="none" strike="noStrike" dirty="0">
                <a:latin typeface="Calibri"/>
              </a:rPr>
              <a:t>Làm cách nào để đặt lịch hẹn?</a:t>
            </a:r>
          </a:p>
          <a:p>
            <a:pPr rtl="0"/>
            <a:r>
              <a:rPr lang="vi" sz="1200" b="0" i="0" u="none" strike="noStrike" dirty="0">
                <a:latin typeface="Calibri"/>
              </a:rPr>
              <a:t>Quý vị có thể đặt lịch hẹn với bác sĩ bằng cách:</a:t>
            </a:r>
          </a:p>
          <a:p>
            <a:pPr marL="170747" indent="-170747" rtl="0">
              <a:buFont typeface="Arial" panose="020B0604020202020204" pitchFamily="34" charset="0"/>
              <a:buChar char="•"/>
            </a:pPr>
            <a:r>
              <a:rPr lang="vi" sz="1200" b="0" i="0" u="none" strike="noStrike" dirty="0">
                <a:latin typeface="Calibri"/>
              </a:rPr>
              <a:t>gọi đến trung tâm y tế </a:t>
            </a:r>
          </a:p>
          <a:p>
            <a:pPr marL="170747" indent="-170747" rtl="0">
              <a:buFont typeface="Arial" panose="020B0604020202020204" pitchFamily="34" charset="0"/>
              <a:buChar char="•"/>
            </a:pPr>
            <a:r>
              <a:rPr lang="vi" sz="1200" b="0" i="0" u="none" strike="noStrike" dirty="0">
                <a:latin typeface="Calibri"/>
              </a:rPr>
              <a:t>đến trung tâm y tế </a:t>
            </a:r>
          </a:p>
          <a:p>
            <a:pPr marL="170747" indent="-170747" rtl="0">
              <a:buFont typeface="Arial" panose="020B0604020202020204" pitchFamily="34" charset="0"/>
              <a:buChar char="•"/>
            </a:pPr>
            <a:r>
              <a:rPr lang="vi" sz="1200" b="0" i="0" u="none" strike="noStrike" dirty="0">
                <a:latin typeface="Calibri"/>
              </a:rPr>
              <a:t>đặt hẹn trên internet nếu trung tâm y tế có trang mạng.</a:t>
            </a:r>
          </a:p>
          <a:p>
            <a:pPr defTabSz="910651">
              <a:defRPr/>
            </a:pPr>
            <a:endParaRPr lang="en-AU" dirty="0"/>
          </a:p>
          <a:p>
            <a:pPr defTabSz="910651" rtl="0">
              <a:defRPr/>
            </a:pPr>
            <a:r>
              <a:rPr lang="vi" sz="1200" b="1" i="0" u="none" strike="noStrike" dirty="0">
                <a:latin typeface="Calibri"/>
              </a:rPr>
              <a:t>Khi đặt lịch hẹn, quý vị có thể:</a:t>
            </a:r>
          </a:p>
          <a:p>
            <a:pPr marL="170747" indent="-170747" defTabSz="910651" rtl="0">
              <a:buFont typeface="Arial" panose="020B0604020202020204" pitchFamily="34" charset="0"/>
              <a:buChar char="•"/>
              <a:defRPr/>
            </a:pPr>
            <a:r>
              <a:rPr lang="vi" sz="1200" b="0" i="0" u="none" strike="noStrike" dirty="0">
                <a:latin typeface="Calibri"/>
              </a:rPr>
              <a:t>yêu cầu nữ bác sĩ</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yêu cầu thông dịch viên tại cuộc hẹn của quý vị – quý vị có thể yêu cầu thông dịch viên qua điện thoại, thông dịch viên nữ hoặc thông dịch viên ở tiểu bang khác</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yêu cầu một cuộc hẹn sớm nếu quý vị cần được chăm sóc khẩn cấp vì một vấn đề y tế nghiêm trọng</a:t>
            </a:r>
          </a:p>
          <a:p>
            <a:pPr marL="170747" indent="-170747" defTabSz="910651" rtl="0">
              <a:buFont typeface="Arial" panose="020B0604020202020204" pitchFamily="34" charset="0"/>
              <a:buChar char="•"/>
              <a:defRPr/>
            </a:pPr>
            <a:r>
              <a:rPr lang="vi" sz="1200" b="0" i="0" u="none" strike="noStrike" dirty="0">
                <a:latin typeface="Calibri"/>
              </a:rPr>
              <a:t>hỏi quý vị cần trả phí là bao nhiêu cho cuộc hẹn</a:t>
            </a:r>
          </a:p>
          <a:p>
            <a:pPr marL="170747" indent="-170747" defTabSz="910651" rtl="0">
              <a:buFont typeface="Arial" panose="020B0604020202020204" pitchFamily="34" charset="0"/>
              <a:buChar char="•"/>
              <a:defRPr/>
            </a:pPr>
            <a:r>
              <a:rPr lang="vi" sz="1200" b="0" i="0" u="none" strike="noStrike" dirty="0">
                <a:latin typeface="Calibri"/>
              </a:rPr>
              <a:t>chọn cuộc hẹn ngắn hay dài:</a:t>
            </a:r>
          </a:p>
          <a:p>
            <a:pPr marL="468000" lvl="1" indent="-171450" defTabSz="910651" rtl="0">
              <a:buFont typeface="Calibri" panose="020F0502020204030204" pitchFamily="34" charset="0"/>
              <a:buChar char="‒"/>
              <a:defRPr/>
            </a:pPr>
            <a:r>
              <a:rPr lang="vi" sz="1200" b="0" i="0" u="none" strike="noStrike" dirty="0">
                <a:latin typeface="Calibri"/>
              </a:rPr>
              <a:t>yêu cầu một cuộc hẹn ngắn nếu quý vị cần một đơn thuốc mới </a:t>
            </a:r>
          </a:p>
          <a:p>
            <a:pPr marL="468000" lvl="1" indent="-171450" defTabSz="910651" rtl="0">
              <a:buFont typeface="Calibri" panose="020F0502020204030204" pitchFamily="34" charset="0"/>
              <a:buChar char="‒"/>
              <a:defRPr/>
            </a:pPr>
            <a:r>
              <a:rPr lang="vi" sz="1200" b="0" i="0" u="none" strike="noStrike" dirty="0">
                <a:latin typeface="Calibri"/>
              </a:rPr>
              <a:t>hãy yêu cầu một cuộc hẹn dài nếu quý vị có vài điều muốn nói. </a:t>
            </a:r>
          </a:p>
          <a:p>
            <a:pPr marL="170747" indent="-170747" defTabSz="910651">
              <a:buFont typeface="Arial" panose="020B0604020202020204" pitchFamily="34" charset="0"/>
              <a:buChar char="•"/>
              <a:defRPr/>
            </a:pPr>
            <a:endParaRPr lang="en-AU" dirty="0"/>
          </a:p>
          <a:p>
            <a:pPr defTabSz="910651" rtl="0">
              <a:defRPr/>
            </a:pPr>
            <a:r>
              <a:rPr lang="vi" sz="1200" b="0" i="0" u="none" strike="noStrike" dirty="0">
                <a:latin typeface="Calibri"/>
              </a:rPr>
              <a:t>Quý vị sẽ cần phải đặt lịch hẹn riêng cho từng người trong gia đình cần gặp bác sĩ.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33</a:t>
            </a:fld>
            <a:endParaRPr lang="en-AU"/>
          </a:p>
        </p:txBody>
      </p:sp>
    </p:spTree>
    <p:extLst>
      <p:ext uri="{BB962C8B-B14F-4D97-AF65-F5344CB8AC3E}">
        <p14:creationId xmlns:p14="http://schemas.microsoft.com/office/powerpoint/2010/main" val="859691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vi" sz="1200" b="1" i="0" u="none" strike="noStrike" dirty="0">
                <a:latin typeface="Calibri"/>
              </a:rPr>
              <a:t>Nếu tôi không cảm thấy thoải mái khi đi khám bác sĩ thì sao?</a:t>
            </a:r>
          </a:p>
          <a:p>
            <a:pPr rtl="0">
              <a:lnSpc>
                <a:spcPct val="100000"/>
              </a:lnSpc>
            </a:pPr>
            <a:r>
              <a:rPr lang="vi" sz="1200" b="0" i="0" u="none" strike="noStrike" dirty="0">
                <a:latin typeface="Calibri"/>
              </a:rPr>
              <a:t>Có những điều quý vị có thể làm để khiến bản thân thoải mái và tự tin hơn khi gặp bác sĩ.</a:t>
            </a:r>
          </a:p>
          <a:p>
            <a:pPr rtl="0">
              <a:lnSpc>
                <a:spcPct val="100000"/>
              </a:lnSpc>
            </a:pPr>
            <a:r>
              <a:rPr lang="vi" sz="1200" b="0" i="0" u="none" strike="noStrike" dirty="0">
                <a:latin typeface="Calibri"/>
              </a:rPr>
              <a:t>Quý vị có thể:</a:t>
            </a:r>
          </a:p>
          <a:p>
            <a:pPr marL="170747" indent="-170747" rtl="0">
              <a:lnSpc>
                <a:spcPct val="100000"/>
              </a:lnSpc>
              <a:buFont typeface="Arial" panose="020B0604020202020204" pitchFamily="34" charset="0"/>
              <a:buChar char="•"/>
            </a:pPr>
            <a:r>
              <a:rPr lang="vi" sz="1200" b="0" i="0" u="none" strike="noStrike" dirty="0">
                <a:latin typeface="Calibri"/>
              </a:rPr>
              <a:t>yêu cầu được gặp bác sĩ hoặc y tá nữ</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sử dụng thông dịch viên – yêu cầu phòng khám sắp xếp một thông dịch viên. Thông dịch viên không thể nói chuyện với người khác về những gì quý vị nói trong cuộc hẹn</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đưa người trong gia đình, bạn bè hoặc nhân viên hỗ trợ đi cùng nhưng họ không nên thông dịch cho quý vị</a:t>
            </a:r>
          </a:p>
          <a:p>
            <a:pPr marL="170747" indent="-170747" rtl="0">
              <a:lnSpc>
                <a:spcPct val="100000"/>
              </a:lnSpc>
              <a:buFont typeface="Arial" panose="020B0604020202020204" pitchFamily="34" charset="0"/>
              <a:buChar char="•"/>
            </a:pPr>
            <a:r>
              <a:rPr lang="vi" sz="1200" b="0" i="0" u="none" strike="noStrike" dirty="0">
                <a:latin typeface="Calibri"/>
              </a:rPr>
              <a:t>chuẩn bị cho cuộc hẹn trước khi quý vị đi.</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34</a:t>
            </a:fld>
            <a:endParaRPr lang="en-AU"/>
          </a:p>
        </p:txBody>
      </p:sp>
    </p:spTree>
    <p:extLst>
      <p:ext uri="{BB962C8B-B14F-4D97-AF65-F5344CB8AC3E}">
        <p14:creationId xmlns:p14="http://schemas.microsoft.com/office/powerpoint/2010/main" val="3986639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Làm thế nào tôi có thể chuẩn bị cho cuộc hẹn của mình?</a:t>
            </a:r>
          </a:p>
          <a:p>
            <a:pPr rtl="0"/>
            <a:r>
              <a:rPr lang="vi" sz="1200" b="0" i="0" u="none" strike="noStrike" dirty="0">
                <a:latin typeface="Calibri"/>
              </a:rPr>
              <a:t>Để chuẩn bị cho cuộc hẹn, hãy viết ra: </a:t>
            </a:r>
          </a:p>
          <a:p>
            <a:pPr marL="169200" indent="-169200" rtl="0">
              <a:buFont typeface="Arial" panose="020B0604020202020204" pitchFamily="34" charset="0"/>
              <a:buChar char="•"/>
            </a:pPr>
            <a:r>
              <a:rPr lang="vi" sz="1200" b="0" i="0" u="none" strike="noStrike" dirty="0">
                <a:latin typeface="Calibri"/>
              </a:rPr>
              <a:t>một danh sách những điều quý vị muốn nói</a:t>
            </a:r>
          </a:p>
          <a:p>
            <a:pPr marL="169200" indent="-169200" rtl="0">
              <a:buFont typeface="Arial" panose="020B0604020202020204" pitchFamily="34" charset="0"/>
              <a:buChar char="•"/>
            </a:pPr>
            <a:r>
              <a:rPr lang="vi" sz="1200" b="0" i="0" u="none" strike="noStrike" dirty="0">
                <a:latin typeface="Calibri"/>
              </a:rPr>
              <a:t>bất kỳ dấu hiệu bệnh tật nào quý vị có; chúng bắt đầu khi nào, kéo dài bao lâu, tần suất xảy ra</a:t>
            </a:r>
          </a:p>
          <a:p>
            <a:pPr marL="169200" indent="-169200" rtl="0">
              <a:buFont typeface="Arial" panose="020B0604020202020204" pitchFamily="34" charset="0"/>
              <a:buChar char="•"/>
            </a:pPr>
            <a:r>
              <a:rPr lang="vi" sz="1200" b="0" i="0" u="none" strike="noStrike" dirty="0">
                <a:latin typeface="Calibri"/>
              </a:rPr>
              <a:t>tất cả các loại thuốc, vitamin và thuốc thảo dược quý vị đang dùng</a:t>
            </a:r>
            <a:endParaRPr lang="en-AU" strike="sngStrike" dirty="0"/>
          </a:p>
          <a:p>
            <a:pPr marL="169200" indent="-169200" rtl="0">
              <a:buFont typeface="Arial" panose="020B0604020202020204" pitchFamily="34" charset="0"/>
              <a:buChar char="•"/>
            </a:pPr>
            <a:r>
              <a:rPr lang="vi" sz="1200" b="0" i="0" u="none" strike="noStrike" dirty="0">
                <a:latin typeface="Calibri"/>
              </a:rPr>
              <a:t>bất kỳ loại thuốc nào quý vị không thể dùng (ví dụ: aspirin, penicillin) </a:t>
            </a:r>
          </a:p>
          <a:p>
            <a:pPr marL="169200" indent="-169200" rtl="0">
              <a:buFont typeface="Arial" panose="020B0604020202020204" pitchFamily="34" charset="0"/>
              <a:buChar char="•"/>
            </a:pPr>
            <a:r>
              <a:rPr lang="vi" sz="1200" b="0" i="0" u="none" strike="noStrike" dirty="0">
                <a:latin typeface="Calibri"/>
              </a:rPr>
              <a:t>bất kỳ căn bệnh nghiêm trọng nào mà quý vị hoặc các thành viên khác trong gia đình quý vị đã mắc phải.</a:t>
            </a:r>
          </a:p>
          <a:p>
            <a:endParaRPr lang="en-AU" dirty="0"/>
          </a:p>
          <a:p>
            <a:pPr rtl="0"/>
            <a:r>
              <a:rPr lang="vi" sz="1200" b="1" i="0" u="none" strike="noStrike" dirty="0">
                <a:latin typeface="Calibri"/>
              </a:rPr>
              <a:t>Nhớ mang theo:</a:t>
            </a:r>
          </a:p>
          <a:p>
            <a:pPr marL="170747" indent="-170747" defTabSz="910651" rtl="0">
              <a:buFont typeface="Arial" panose="020B0604020202020204" pitchFamily="34" charset="0"/>
              <a:buChar char="•"/>
              <a:defRPr/>
            </a:pPr>
            <a:r>
              <a:rPr lang="vi" sz="1200" b="0" i="0" u="none" strike="noStrike" dirty="0">
                <a:latin typeface="Calibri"/>
              </a:rPr>
              <a:t>thẻ Medicare và thẻ chăm sóc sức khỏe hoặc thẻ giảm giá nếu quý vị có</a:t>
            </a:r>
          </a:p>
          <a:p>
            <a:pPr marL="170747" indent="-170747" rtl="0">
              <a:buFont typeface="Arial" panose="020B0604020202020204" pitchFamily="34" charset="0"/>
              <a:buChar char="•"/>
            </a:pPr>
            <a:r>
              <a:rPr lang="vi" sz="1200" b="0" i="0" u="none" strike="noStrike" dirty="0">
                <a:latin typeface="Calibri"/>
              </a:rPr>
              <a:t>bản sao hoặc báo cáo từ bất kỳ xét nghiệm nào gần đây nếu quý vị có</a:t>
            </a:r>
          </a:p>
          <a:p>
            <a:pPr marL="170747" indent="-170747" rtl="0">
              <a:buFont typeface="Arial" panose="020B0604020202020204" pitchFamily="34" charset="0"/>
              <a:buChar char="•"/>
            </a:pPr>
            <a:r>
              <a:rPr lang="vi" sz="1200" b="0" i="0" u="none" strike="noStrike" dirty="0">
                <a:latin typeface="Calibri"/>
              </a:rPr>
              <a:t>ghi chú của quý vị </a:t>
            </a:r>
          </a:p>
          <a:p>
            <a:pPr marL="170747" indent="-170747" rtl="0">
              <a:buFont typeface="Arial" panose="020B0604020202020204" pitchFamily="34" charset="0"/>
              <a:buChar char="•"/>
            </a:pPr>
            <a:r>
              <a:rPr lang="vi" sz="1200" b="0" i="0" u="none" strike="noStrike" dirty="0">
                <a:latin typeface="Calibri"/>
              </a:rPr>
              <a:t>có người hỗ trợ quý vị nếu quý vị cần.</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35</a:t>
            </a:fld>
            <a:endParaRPr lang="en-AU"/>
          </a:p>
        </p:txBody>
      </p:sp>
    </p:spTree>
    <p:extLst>
      <p:ext uri="{BB962C8B-B14F-4D97-AF65-F5344CB8AC3E}">
        <p14:creationId xmlns:p14="http://schemas.microsoft.com/office/powerpoint/2010/main" val="115992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0" i="0" u="none" strike="noStrike" dirty="0">
                <a:latin typeface="Calibri"/>
              </a:rPr>
              <a:t>Hôm nay chúng ta sẽ nói về các </a:t>
            </a:r>
            <a:r>
              <a:rPr lang="en-AU" sz="1200" b="0" i="0" u="none" strike="noStrike" dirty="0" err="1">
                <a:latin typeface="Calibri"/>
              </a:rPr>
              <a:t>loại</a:t>
            </a:r>
            <a:r>
              <a:rPr lang="en-AU" sz="1200" b="0" i="0" u="none" strike="noStrike" dirty="0">
                <a:latin typeface="Calibri"/>
              </a:rPr>
              <a:t> </a:t>
            </a:r>
            <a:r>
              <a:rPr lang="vi" sz="1200" b="0" i="0" u="none" strike="noStrike" dirty="0">
                <a:latin typeface="Calibri"/>
              </a:rPr>
              <a:t>kiểm tra sức khỏe quan trọng đối với phụ nữ ở Úc: </a:t>
            </a:r>
          </a:p>
          <a:p>
            <a:pPr marL="170747" indent="-170747" rtl="0">
              <a:buFont typeface="Arial" panose="020B0604020202020204" pitchFamily="34" charset="0"/>
              <a:buChar char="•"/>
            </a:pPr>
            <a:r>
              <a:rPr lang="en-AU" sz="1200" b="0" i="0" u="none" strike="noStrike" dirty="0">
                <a:latin typeface="Calibri"/>
              </a:rPr>
              <a:t>C</a:t>
            </a:r>
            <a:r>
              <a:rPr lang="vi" sz="1200" b="0" i="0" u="none" strike="noStrike" dirty="0">
                <a:latin typeface="Calibri"/>
              </a:rPr>
              <a:t>ác</a:t>
            </a:r>
            <a:r>
              <a:rPr lang="en-AU" sz="1200" b="0" i="0" u="none" strike="noStrike" dirty="0">
                <a:latin typeface="Calibri"/>
              </a:rPr>
              <a:t> </a:t>
            </a:r>
            <a:r>
              <a:rPr lang="en-AU" sz="1200" b="0" i="0" u="none" strike="noStrike" dirty="0" err="1">
                <a:latin typeface="Calibri"/>
              </a:rPr>
              <a:t>loại</a:t>
            </a:r>
            <a:r>
              <a:rPr lang="vi" sz="1200" b="0" i="0" u="none" strike="noStrike" dirty="0">
                <a:latin typeface="Calibri"/>
              </a:rPr>
              <a:t> kiểm tra sức khỏe này là gì</a:t>
            </a:r>
          </a:p>
          <a:p>
            <a:pPr marL="170747" indent="-170747" rtl="0">
              <a:buFont typeface="Arial" panose="020B0604020202020204" pitchFamily="34" charset="0"/>
              <a:buChar char="•"/>
            </a:pPr>
            <a:r>
              <a:rPr lang="vi" sz="1200" b="0" i="0" u="none" strike="noStrike" dirty="0">
                <a:latin typeface="Calibri"/>
              </a:rPr>
              <a:t>tại sao và khi nào quý vị cần chúng </a:t>
            </a:r>
          </a:p>
          <a:p>
            <a:pPr marL="170747" indent="-170747" rtl="0">
              <a:buFont typeface="Arial" panose="020B0604020202020204" pitchFamily="34" charset="0"/>
              <a:buChar char="•"/>
            </a:pPr>
            <a:r>
              <a:rPr lang="vi" sz="1200" b="0" i="0" u="none" strike="noStrike" dirty="0">
                <a:latin typeface="Calibri"/>
              </a:rPr>
              <a:t>làm thế nào quý vị có thể đặt lịch hẹn với bác sĩ.</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i="1" u="none" dirty="0">
              <a:solidFill>
                <a:srgbClr val="00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vi" sz="1200" b="0" i="1" u="none" strike="noStrike" dirty="0">
                <a:solidFill>
                  <a:srgbClr val="000000"/>
                </a:solidFill>
                <a:latin typeface="Calibri"/>
              </a:rPr>
              <a:t>Lưu ý cho người hướng dẫn: chọn một số câu hỏi (ví dụ bên dưới) để dẫn dắt một cuộc thảo luận nhóm ngắn gọn</a:t>
            </a:r>
            <a:r>
              <a:rPr lang="vi" sz="1200" b="0" i="1" u="none" strike="noStrike" dirty="0">
                <a:latin typeface="Calibri"/>
              </a:rPr>
              <a:t> về cách người tham gia hiểu về 'sức khỏe' và niềm tin của họ về sức khỏe và bệnh tật.</a:t>
            </a:r>
          </a:p>
          <a:p>
            <a:pPr marL="0" marR="0" lvl="0" indent="0" algn="l" defTabSz="914400" rtl="0" eaLnBrk="1" fontAlgn="auto" latinLnBrk="0" hangingPunct="1">
              <a:lnSpc>
                <a:spcPct val="100000"/>
              </a:lnSpc>
              <a:spcBef>
                <a:spcPct val="0"/>
              </a:spcBef>
              <a:spcAft>
                <a:spcPct val="0"/>
              </a:spcAft>
              <a:buClrTx/>
              <a:buSzTx/>
              <a:buFontTx/>
              <a:buNone/>
              <a:defRPr/>
            </a:pPr>
            <a:r>
              <a:rPr lang="en-AU" sz="1200" b="0" i="1" dirty="0"/>
              <a:t> </a:t>
            </a:r>
            <a:endParaRPr lang="en-AU" sz="1200" i="1" u="none" dirty="0">
              <a:solidFill>
                <a:srgbClr val="000000"/>
              </a:solidFill>
            </a:endParaRPr>
          </a:p>
          <a:p>
            <a:pPr rtl="0">
              <a:spcBef>
                <a:spcPct val="0"/>
              </a:spcBef>
            </a:pPr>
            <a:r>
              <a:rPr lang="vi" sz="1200" b="0" i="1" u="none" strike="noStrike" dirty="0">
                <a:latin typeface="Calibri"/>
              </a:rPr>
              <a:t>Các câu hỏi cần cân nhắc:</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Bệnh tật là gì? Nó từ đâu đến? Bất cứ ai có thể bị bệnh không?</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Quý vị có thể làm gì để ngăn ngừa bệnh tật, đặc biệt là căn bệnh nghiêm trọng như ung thư?</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1" u="none" strike="noStrike" dirty="0">
                <a:solidFill>
                  <a:srgbClr val="000000"/>
                </a:solidFill>
                <a:latin typeface="Calibri"/>
              </a:rPr>
              <a:t>Chăm sóc sức khỏe của quý vị có ý nghĩa gì?</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1" u="none" strike="noStrike" dirty="0">
                <a:solidFill>
                  <a:srgbClr val="000000"/>
                </a:solidFill>
                <a:latin typeface="Calibri"/>
              </a:rPr>
              <a:t>Quý vị chăm sóc sức khỏe của mình như thế nào?</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Người dân ở quê hương quý vị chăm sóc sức khỏe như thế nào?</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Quý vị chỉ đến gặp bác sĩ hoặc y tá khi quý vị cảm thấy không khỏe hoặc có vấn đề phải không?</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Quý vị có làm gì để KHÔNG bị bệnh ngay từ đầu không?</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Quý vị có biết rằng có những điều quý vị có thể làm để ngăn ngừa bệnh tật không?</a:t>
            </a:r>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4</a:t>
            </a:fld>
            <a:endParaRPr lang="en-AU"/>
          </a:p>
        </p:txBody>
      </p:sp>
    </p:spTree>
    <p:extLst>
      <p:ext uri="{BB962C8B-B14F-4D97-AF65-F5344CB8AC3E}">
        <p14:creationId xmlns:p14="http://schemas.microsoft.com/office/powerpoint/2010/main" val="2199840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Tôi có thể nói chuyện gì với bác sĩ hoặc y tá của mình?</a:t>
            </a:r>
          </a:p>
          <a:p>
            <a:pPr marL="169200" indent="-169200" rtl="0">
              <a:buFont typeface="Arial" panose="020B0604020202020204" pitchFamily="34" charset="0"/>
              <a:buChar char="•"/>
            </a:pPr>
            <a:r>
              <a:rPr lang="vi" sz="1200" b="0" i="0" u="none" strike="noStrike" dirty="0">
                <a:latin typeface="Calibri"/>
              </a:rPr>
              <a:t>Điều quan trọng nhất khi nói chuyện với bác sĩ hoặc y tá là luôn nói sự thật. </a:t>
            </a:r>
          </a:p>
          <a:p>
            <a:pPr marL="169200" indent="-169200" defTabSz="910651" rtl="0">
              <a:buFont typeface="Arial" panose="020B0604020202020204" pitchFamily="34" charset="0"/>
              <a:buChar char="•"/>
              <a:defRPr/>
            </a:pPr>
            <a:r>
              <a:rPr lang="vi" sz="1200" b="0" i="0" u="none" strike="noStrike" dirty="0">
                <a:latin typeface="Calibri"/>
              </a:rPr>
              <a:t>Sức khỏe, những lo lắng và hoàn cảnh của quý vị đều quan trọng, vì vậy hãy nói ra. Các bác sĩ và y tá sẽ không phán xét hay chỉ trích quý vị.</a:t>
            </a:r>
          </a:p>
          <a:p>
            <a:pPr marL="169200" indent="-169200" defTabSz="910651" rtl="0">
              <a:buFont typeface="Arial" panose="020B0604020202020204" pitchFamily="34" charset="0"/>
              <a:buChar char="•"/>
              <a:defRPr/>
            </a:pPr>
            <a:r>
              <a:rPr lang="vi" sz="1200" b="0" i="0" u="none" strike="noStrike" dirty="0">
                <a:latin typeface="Calibri"/>
              </a:rPr>
              <a:t>Đừng nghĩ điều gì đó là bình thường hoặc không đủ quan trọng để đề cập đến.</a:t>
            </a:r>
          </a:p>
          <a:p>
            <a:pPr marL="169200" indent="-169200" rtl="0">
              <a:buFont typeface="Arial" panose="020B0604020202020204" pitchFamily="34" charset="0"/>
              <a:buChar char="•"/>
            </a:pPr>
            <a:r>
              <a:rPr lang="vi" sz="1200" b="0" i="0" u="none" strike="noStrike" dirty="0">
                <a:latin typeface="Calibri"/>
              </a:rPr>
              <a:t>Những gì quý vị nói với họ là chuyện riêng tư, vì vậy đừng ngại nói với họ bất cứ điều gì. </a:t>
            </a:r>
          </a:p>
          <a:p>
            <a:r>
              <a:rPr lang="en-AU" dirty="0"/>
              <a:t> </a:t>
            </a:r>
          </a:p>
          <a:p>
            <a:pPr rtl="0"/>
            <a:r>
              <a:rPr lang="vi" sz="1200" b="1" i="0" u="none" strike="noStrike" dirty="0">
                <a:latin typeface="Calibri"/>
              </a:rPr>
              <a:t>Để bác sĩ hoặc y tá có thể giúp đỡ quý vị, họ cần biết:</a:t>
            </a:r>
          </a:p>
          <a:p>
            <a:pPr marL="170747" indent="-170747" rtl="0">
              <a:buFont typeface="Arial" panose="020B0604020202020204" pitchFamily="34" charset="0"/>
              <a:buChar char="•"/>
            </a:pPr>
            <a:r>
              <a:rPr lang="vi" sz="1200" b="0" i="0" u="none" strike="noStrike" dirty="0">
                <a:latin typeface="Calibri"/>
              </a:rPr>
              <a:t>quý vị bị bệnh khi nào trước đây </a:t>
            </a:r>
          </a:p>
          <a:p>
            <a:pPr marL="170747" indent="-170747" rtl="0">
              <a:buFont typeface="Arial" panose="020B0604020202020204" pitchFamily="34" charset="0"/>
              <a:buChar char="•"/>
            </a:pPr>
            <a:r>
              <a:rPr lang="vi" sz="1200" b="0" i="0" u="none" strike="noStrike" dirty="0">
                <a:latin typeface="Calibri"/>
              </a:rPr>
              <a:t>những loại thuốc quý vị đang dùng. Một số loại thuốc không có tác dụng với các loại thuốc khác, vì vậy chúng có thể khiến quý vị không khỏe hoặc bệnh nặng hơn</a:t>
            </a:r>
          </a:p>
          <a:p>
            <a:pPr marL="170747" indent="-170747" defTabSz="910651" rtl="0">
              <a:buFont typeface="Arial" panose="020B0604020202020204" pitchFamily="34" charset="0"/>
              <a:buChar char="•"/>
              <a:defRPr/>
            </a:pPr>
            <a:r>
              <a:rPr lang="vi" sz="1200" b="0" i="0" u="none" strike="noStrike" dirty="0">
                <a:latin typeface="Calibri"/>
              </a:rPr>
              <a:t>nếu có điều gì đó khác với bình thường của quý vị</a:t>
            </a:r>
          </a:p>
          <a:p>
            <a:pPr marL="170747" indent="-170747" rtl="0">
              <a:buFont typeface="Arial" panose="020B0604020202020204" pitchFamily="34" charset="0"/>
              <a:buChar char="•"/>
            </a:pPr>
            <a:r>
              <a:rPr lang="vi" sz="1200" b="0" i="0" u="none" strike="noStrike" dirty="0">
                <a:latin typeface="Calibri"/>
              </a:rPr>
              <a:t>nếu quý vị tập thể dục, hút thuốc, uống rượu hoặc dùng ma túy.</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36</a:t>
            </a:fld>
            <a:endParaRPr lang="en-AU"/>
          </a:p>
        </p:txBody>
      </p:sp>
    </p:spTree>
    <p:extLst>
      <p:ext uri="{BB962C8B-B14F-4D97-AF65-F5344CB8AC3E}">
        <p14:creationId xmlns:p14="http://schemas.microsoft.com/office/powerpoint/2010/main" val="4066903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vi" sz="1200" b="0" i="0" u="none" strike="noStrike" dirty="0">
                <a:latin typeface="Calibri"/>
              </a:rPr>
              <a:t>Các bác sĩ và y tá có thể trao đổi về rất nhiều thông tin quan trọng khó hiểu hoặc khó nhớ.</a:t>
            </a:r>
          </a:p>
          <a:p>
            <a:pPr defTabSz="910651">
              <a:defRPr/>
            </a:pPr>
            <a:endParaRPr lang="en-AU" b="1" dirty="0"/>
          </a:p>
          <a:p>
            <a:pPr defTabSz="910651" rtl="0">
              <a:defRPr/>
            </a:pPr>
            <a:r>
              <a:rPr lang="vi" sz="1200" b="1" i="0" u="none" strike="noStrike" dirty="0">
                <a:latin typeface="Calibri"/>
              </a:rPr>
              <a:t>Để giúp quý vị hiểu những gì bác sĩ hoặc y tá nói, quý vị có thể:</a:t>
            </a:r>
          </a:p>
          <a:p>
            <a:pPr marL="170747" indent="-170747" defTabSz="910651" rtl="0">
              <a:buFont typeface="Arial" panose="020B0604020202020204" pitchFamily="34" charset="0"/>
              <a:buChar char="•"/>
              <a:defRPr/>
            </a:pPr>
            <a:r>
              <a:rPr lang="vi" sz="1200" b="0" i="0" u="none" strike="noStrike" dirty="0">
                <a:latin typeface="Calibri"/>
              </a:rPr>
              <a:t>đem theo một cuốn sổ và viết xuống mọi thứ</a:t>
            </a:r>
          </a:p>
          <a:p>
            <a:pPr marL="170747" indent="-170747" defTabSz="910651" rtl="0">
              <a:buFont typeface="Arial" panose="020B0604020202020204" pitchFamily="34" charset="0"/>
              <a:buChar char="•"/>
              <a:defRPr/>
            </a:pPr>
            <a:r>
              <a:rPr lang="vi" sz="1200" b="0" i="0" u="none" strike="noStrike" dirty="0">
                <a:latin typeface="Calibri"/>
              </a:rPr>
              <a:t>yêu cầu bác sĩ hoặc y tá của quý vị viết ra những điều quan trọng, đặc biệt là về thuốc</a:t>
            </a:r>
          </a:p>
          <a:p>
            <a:pPr marL="170747" indent="-170747" defTabSz="910651" rtl="0">
              <a:buFont typeface="Arial" panose="020B0604020202020204" pitchFamily="34" charset="0"/>
              <a:buChar char="•"/>
              <a:defRPr/>
            </a:pPr>
            <a:r>
              <a:rPr lang="vi" sz="1200" b="0" i="0" u="none" strike="noStrike" dirty="0">
                <a:latin typeface="Calibri"/>
              </a:rPr>
              <a:t>hỏi xem có thông tin in sẵn nào quý vị có thể mang về nhà không</a:t>
            </a:r>
          </a:p>
          <a:p>
            <a:pPr marL="170747" indent="-170747" defTabSz="910651" rtl="0">
              <a:buFont typeface="Arial" panose="020B0604020202020204" pitchFamily="34" charset="0"/>
              <a:buChar char="•"/>
              <a:defRPr/>
            </a:pPr>
            <a:r>
              <a:rPr lang="vi" sz="1200" b="0" i="0" u="none" strike="noStrike" dirty="0">
                <a:latin typeface="Calibri"/>
              </a:rPr>
              <a:t>nhắc lại những gì quý vị cần làm trước khi rời cuộc hẹn để đảm bảo rằng quý vị hiểu và biết phải làm gì</a:t>
            </a:r>
          </a:p>
          <a:p>
            <a:pPr marL="170747" indent="-170747" defTabSz="910651" rtl="0">
              <a:buFont typeface="Arial" panose="020B0604020202020204" pitchFamily="34" charset="0"/>
              <a:buChar char="•"/>
              <a:defRPr/>
            </a:pPr>
            <a:r>
              <a:rPr lang="vi" sz="1200" b="0" i="0" u="none" strike="noStrike" dirty="0">
                <a:latin typeface="Calibri"/>
              </a:rPr>
              <a:t>hãy yêu cầu bác sĩ hoặc y tá giải thích lại mọi việc.</a:t>
            </a:r>
          </a:p>
          <a:p>
            <a:pPr defTabSz="910651">
              <a:defRPr/>
            </a:pPr>
            <a:endParaRPr lang="en-AU" b="1" dirty="0"/>
          </a:p>
          <a:p>
            <a:pPr defTabSz="910651" rtl="0">
              <a:defRPr/>
            </a:pPr>
            <a:r>
              <a:rPr lang="vi" sz="1200" b="1" i="0" u="none" strike="noStrike" dirty="0">
                <a:latin typeface="Calibri"/>
              </a:rPr>
              <a:t>Nếu tôi không thích việc điều trị thì sao?</a:t>
            </a:r>
          </a:p>
          <a:p>
            <a:pPr defTabSz="910651" rtl="0">
              <a:defRPr/>
            </a:pPr>
            <a:r>
              <a:rPr lang="vi" sz="1200" b="0" i="0" u="none" strike="noStrike" dirty="0">
                <a:latin typeface="Calibri"/>
              </a:rPr>
              <a:t>Nếu quý vị không thoải mái với phương pháp điều trị mà bác sĩ hoặc y tá đưa ra, hãy hỏi xem quý vị có thể thử phương pháp điều trị nào khác không. </a:t>
            </a:r>
          </a:p>
          <a:p>
            <a:pPr defTabSz="910651" rtl="0">
              <a:defRPr/>
            </a:pPr>
            <a:r>
              <a:rPr lang="vi" sz="1200" b="0" i="0" u="none" strike="noStrike" dirty="0">
                <a:latin typeface="Calibri"/>
              </a:rPr>
              <a:t>Hãy yêu cầu bác sĩ hoặc y tá giải thích tất cả những điều tốt và không tốt về mỗi phương pháp điều trị để quý vị có đầy đủ thông tin trước khi quyết định. </a:t>
            </a:r>
          </a:p>
          <a:p>
            <a:pPr defTabSz="910651">
              <a:defRPr/>
            </a:pPr>
            <a:endParaRPr lang="en-AU" dirty="0"/>
          </a:p>
          <a:p>
            <a:pPr defTabSz="910651" rtl="0">
              <a:defRPr/>
            </a:pPr>
            <a:r>
              <a:rPr lang="vi" sz="1200" b="1" i="0" u="none" strike="noStrike" dirty="0">
                <a:latin typeface="Calibri"/>
              </a:rPr>
              <a:t>Nếu quý vị gặp vấn đề với việc điều trị, hãy nhớ: </a:t>
            </a:r>
          </a:p>
          <a:p>
            <a:pPr marL="169200" indent="-169200" rtl="0">
              <a:buFont typeface="Arial" panose="020B0604020202020204" pitchFamily="34" charset="0"/>
              <a:buChar char="•"/>
            </a:pPr>
            <a:r>
              <a:rPr lang="vi" sz="1200" b="0" i="0" u="none" strike="noStrike" dirty="0">
                <a:latin typeface="Calibri"/>
              </a:rPr>
              <a:t>Đừng thay đổi phương pháp điều trị mà không nói chuyện với bác sĩ hoặc y tá trước, nếu không quý vị có thể bị bệnh nặng hơn.</a:t>
            </a:r>
          </a:p>
          <a:p>
            <a:pPr marL="169200" indent="-169200" rtl="0">
              <a:buFont typeface="Arial" panose="020B0604020202020204" pitchFamily="34" charset="0"/>
              <a:buChar char="•"/>
            </a:pPr>
            <a:r>
              <a:rPr lang="vi" sz="1200" b="0" i="0" u="none" strike="noStrike" dirty="0">
                <a:latin typeface="Calibri"/>
              </a:rPr>
              <a:t>Hãy cho bác sĩ hoặc y tá biết về tất cả các vấn đề quý vị đang gặp phải khi điều trị.</a:t>
            </a:r>
          </a:p>
          <a:p>
            <a:pPr marL="169200" indent="-169200" rtl="0">
              <a:buFont typeface="Arial" panose="020B0604020202020204" pitchFamily="34" charset="0"/>
              <a:buChar char="•"/>
            </a:pPr>
            <a:r>
              <a:rPr lang="vi" sz="1200" b="0" i="0" u="none" strike="noStrike" dirty="0">
                <a:latin typeface="Calibri"/>
              </a:rPr>
              <a:t>Làm việc với bác sĩ hoặc y tá để tìm ra phương pháp điều trị phù hợp nhất với quý vị.</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37</a:t>
            </a:fld>
            <a:endParaRPr lang="en-AU"/>
          </a:p>
        </p:txBody>
      </p:sp>
    </p:spTree>
    <p:extLst>
      <p:ext uri="{BB962C8B-B14F-4D97-AF65-F5344CB8AC3E}">
        <p14:creationId xmlns:p14="http://schemas.microsoft.com/office/powerpoint/2010/main" val="1881009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 sz="1200" b="0" i="1" u="none" strike="noStrike" dirty="0">
                <a:solidFill>
                  <a:srgbClr val="000000"/>
                </a:solidFill>
                <a:latin typeface="Calibri"/>
              </a:rPr>
              <a:t>Lưu ý cho người hướng dẫn: cung cấp chi tiết về các dịch vụ y tế tại địa phương.</a:t>
            </a:r>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39</a:t>
            </a:fld>
            <a:endParaRPr lang="en-AU"/>
          </a:p>
        </p:txBody>
      </p:sp>
    </p:spTree>
    <p:extLst>
      <p:ext uri="{BB962C8B-B14F-4D97-AF65-F5344CB8AC3E}">
        <p14:creationId xmlns:p14="http://schemas.microsoft.com/office/powerpoint/2010/main" val="2789118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40</a:t>
            </a:fld>
            <a:endParaRPr lang="en-AU"/>
          </a:p>
        </p:txBody>
      </p:sp>
    </p:spTree>
    <p:extLst>
      <p:ext uri="{BB962C8B-B14F-4D97-AF65-F5344CB8AC3E}">
        <p14:creationId xmlns:p14="http://schemas.microsoft.com/office/powerpoint/2010/main" val="226549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Kiểm tra sức khỏe là gì?</a:t>
            </a:r>
            <a:endParaRPr lang="en-AU" dirty="0"/>
          </a:p>
          <a:p>
            <a:pPr lvl="0" rtl="0"/>
            <a:r>
              <a:rPr lang="vi" sz="1200" b="0" i="0" u="none" strike="noStrike" dirty="0">
                <a:latin typeface="Calibri"/>
              </a:rPr>
              <a:t>Kiểm tra sức khỏe là khi bác sĩ hoặc y tá khám cho quý vị tại phòng khám hoặc trung tâm y tế địa phương. Họ có thể thực hiện một số xét nghiệm bằng cách sử dụng các dụng cụ hoặc thiết bị đặc biệt. </a:t>
            </a:r>
          </a:p>
          <a:p>
            <a:pPr lvl="0" rtl="0"/>
            <a:r>
              <a:rPr lang="vi" sz="1200" b="0" i="0" u="none" strike="noStrike" dirty="0">
                <a:latin typeface="Calibri"/>
              </a:rPr>
              <a:t>Các bác sĩ còn được gọi là Bác sĩ Gia đình hay bác sĩ đa khoa. </a:t>
            </a:r>
          </a:p>
          <a:p>
            <a:endParaRPr lang="en-AU" b="1" dirty="0"/>
          </a:p>
          <a:p>
            <a:pPr rtl="0"/>
            <a:r>
              <a:rPr lang="vi" sz="1200" b="1" i="0" u="none" strike="noStrike" dirty="0">
                <a:latin typeface="Calibri"/>
              </a:rPr>
              <a:t>Dưới đây là những lý do chính đáng tại sao quý vị nên đi kiểm tra sức khỏe:</a:t>
            </a:r>
            <a:endParaRPr lang="en-AU" dirty="0"/>
          </a:p>
          <a:p>
            <a:pPr marL="169200" indent="-169200" rtl="0">
              <a:buFont typeface="Arial" panose="020B0604020202020204" pitchFamily="34" charset="0"/>
              <a:buChar char="•"/>
            </a:pPr>
            <a:r>
              <a:rPr lang="vi" sz="1200" b="0" i="0" u="none" strike="noStrike" dirty="0">
                <a:latin typeface="Calibri"/>
              </a:rPr>
              <a:t>để kiểm tra xem quý vị có khỏe mạnh không</a:t>
            </a:r>
            <a:endParaRPr lang="en-US" b="1" dirty="0"/>
          </a:p>
          <a:p>
            <a:pPr marL="169200" indent="-169200" rtl="0">
              <a:buFont typeface="Arial" panose="020B0604020202020204" pitchFamily="34" charset="0"/>
              <a:buChar char="•"/>
            </a:pPr>
            <a:r>
              <a:rPr lang="vi" sz="1200" b="0" i="0" u="none" strike="noStrike" dirty="0">
                <a:latin typeface="Calibri"/>
              </a:rPr>
              <a:t>để giúp quý vị có sức khỏe tốt lâu dài</a:t>
            </a:r>
            <a:endParaRPr lang="en-AU" dirty="0"/>
          </a:p>
          <a:p>
            <a:pPr marL="169200" indent="-169200" rtl="0">
              <a:buFont typeface="Arial" panose="020B0604020202020204" pitchFamily="34" charset="0"/>
              <a:buChar char="•"/>
            </a:pPr>
            <a:r>
              <a:rPr lang="vi" sz="1200" b="0" i="0" u="none" strike="noStrike" dirty="0">
                <a:latin typeface="Calibri"/>
              </a:rPr>
              <a:t>để sớm phát hiện bất kỳ vấn đề sức khỏe nào và được điều trị</a:t>
            </a:r>
            <a:endParaRPr lang="en-AU" dirty="0"/>
          </a:p>
          <a:p>
            <a:pPr marL="169200" indent="-169200" rtl="0">
              <a:buFont typeface="Arial" panose="020B0604020202020204" pitchFamily="34" charset="0"/>
              <a:buChar char="•"/>
            </a:pPr>
            <a:r>
              <a:rPr lang="vi" sz="1200" b="0" i="0" u="none" strike="noStrike" dirty="0">
                <a:latin typeface="Calibri"/>
              </a:rPr>
              <a:t>để có được thông tin về cách giữ gìn sức khỏe, chẳng hạn như nên tập thể dục gì và nên ăn những loại thực phẩm nào</a:t>
            </a:r>
            <a:endParaRPr lang="en-AU" dirty="0"/>
          </a:p>
          <a:p>
            <a:pPr marL="169200" indent="-169200" rtl="0">
              <a:buFont typeface="Arial" panose="020B0604020202020204" pitchFamily="34" charset="0"/>
              <a:buChar char="•"/>
            </a:pPr>
            <a:r>
              <a:rPr lang="vi" sz="1200" b="0" i="0" u="none" strike="noStrike" dirty="0">
                <a:latin typeface="Calibri"/>
              </a:rPr>
              <a:t>hỏi bác sĩ hoặc y tá bất kỳ câu hỏi nào về sức khoẻ của quý vị.</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5</a:t>
            </a:fld>
            <a:endParaRPr lang="en-AU"/>
          </a:p>
        </p:txBody>
      </p:sp>
    </p:spTree>
    <p:extLst>
      <p:ext uri="{BB962C8B-B14F-4D97-AF65-F5344CB8AC3E}">
        <p14:creationId xmlns:p14="http://schemas.microsoft.com/office/powerpoint/2010/main" val="345707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Bao lâu thì tôi cần phải kiểm tra sức khỏe?</a:t>
            </a:r>
          </a:p>
          <a:p>
            <a:pPr rtl="0"/>
            <a:r>
              <a:rPr lang="vi" sz="1200" b="0" i="0" u="none" strike="noStrike" dirty="0">
                <a:latin typeface="Calibri"/>
              </a:rPr>
              <a:t>Quý vị cần phải đi khám sức khỏe với bác sĩ hoặc y tá mỗi năm một lần. Quý vị nên làm điều này ngay cả khi cảm thấy khỏe mạnh. Khi đi khám sức khỏe định kỳ, quý vị có thể phát hiện ra các vấn đề về sức khỏe sớm trước khi chúng trở nên trầm trọng. </a:t>
            </a:r>
          </a:p>
          <a:p>
            <a:endParaRPr lang="en-AU" b="1" dirty="0"/>
          </a:p>
          <a:p>
            <a:pPr defTabSz="910651" rtl="0">
              <a:defRPr/>
            </a:pPr>
            <a:r>
              <a:rPr lang="vi" sz="1200" b="1" i="0" u="none" strike="noStrike" dirty="0">
                <a:latin typeface="Calibri"/>
              </a:rPr>
              <a:t>Khi khám sức khỏe, bác sĩ hoặc y tá sẽ hỏi quý vị về:</a:t>
            </a:r>
          </a:p>
          <a:p>
            <a:pPr marL="170747" indent="-170747" rtl="0">
              <a:buFont typeface="Arial" panose="020B0604020202020204" pitchFamily="34" charset="0"/>
              <a:buChar char="•"/>
            </a:pPr>
            <a:r>
              <a:rPr lang="vi" sz="1200" b="0" i="0" u="none" strike="noStrike" dirty="0">
                <a:latin typeface="Calibri"/>
              </a:rPr>
              <a:t>bất kỳ căn bệnh hoặc phương pháp điều trị nào mà quý vị đang hoặc đã từng mắc phải. Đây được gọi là bệnh sử của quý vị</a:t>
            </a:r>
          </a:p>
          <a:p>
            <a:pPr marL="170747" indent="-170747" rtl="0">
              <a:buFont typeface="Arial" panose="020B0604020202020204" pitchFamily="34" charset="0"/>
              <a:buChar char="•"/>
            </a:pPr>
            <a:r>
              <a:rPr lang="vi" sz="1200" b="0" i="0" u="none" strike="noStrike" dirty="0">
                <a:latin typeface="Calibri"/>
              </a:rPr>
              <a:t>bệnh sử của gia đình quý vị – cha, mẹ, anh chị em. Nếu những người khác trong gia đình quý vị mắc một số bệnh nhất định, việc kiểm tra sức khỏe này càng quan trọng hơn</a:t>
            </a:r>
          </a:p>
          <a:p>
            <a:pPr marL="170747" indent="-170747" rtl="0">
              <a:buFont typeface="Arial" panose="020B0604020202020204" pitchFamily="34" charset="0"/>
              <a:buChar char="•"/>
            </a:pPr>
            <a:r>
              <a:rPr lang="vi" sz="1200" b="0" i="0" u="none" strike="noStrike" dirty="0">
                <a:latin typeface="Calibri"/>
              </a:rPr>
              <a:t>quý vị ăn gì, tập thể dục </a:t>
            </a:r>
            <a:r>
              <a:rPr lang="en-AU" sz="1200" b="0" i="0" u="none" strike="noStrike" dirty="0" err="1">
                <a:latin typeface="Calibri"/>
              </a:rPr>
              <a:t>như</a:t>
            </a:r>
            <a:r>
              <a:rPr lang="en-AU" sz="1200" b="0" i="0" u="none" strike="noStrike" dirty="0">
                <a:latin typeface="Calibri"/>
              </a:rPr>
              <a:t> </a:t>
            </a:r>
            <a:r>
              <a:rPr lang="en-AU" sz="1200" b="0" i="0" u="none" strike="noStrike" dirty="0" err="1">
                <a:latin typeface="Calibri"/>
              </a:rPr>
              <a:t>thế</a:t>
            </a:r>
            <a:r>
              <a:rPr lang="en-AU" sz="1200" b="0" i="0" u="none" strike="noStrike" dirty="0">
                <a:latin typeface="Calibri"/>
              </a:rPr>
              <a:t> </a:t>
            </a:r>
            <a:r>
              <a:rPr lang="en-AU" sz="1200" b="0" i="0" u="none" strike="noStrike" dirty="0" err="1">
                <a:latin typeface="Calibri"/>
              </a:rPr>
              <a:t>nào</a:t>
            </a:r>
            <a:r>
              <a:rPr lang="en-AU" sz="1200" b="0" i="0" u="none" strike="noStrike" dirty="0">
                <a:latin typeface="Calibri"/>
              </a:rPr>
              <a:t> </a:t>
            </a:r>
            <a:r>
              <a:rPr lang="vi" sz="1200" b="0" i="0" u="none" strike="noStrike" dirty="0">
                <a:latin typeface="Calibri"/>
              </a:rPr>
              <a:t>và quý vị có hút thuốc hoặc uống rượu hay không. </a:t>
            </a:r>
          </a:p>
          <a:p>
            <a:endParaRPr lang="en-AU" dirty="0"/>
          </a:p>
          <a:p>
            <a:pPr rtl="0"/>
            <a:r>
              <a:rPr lang="vi" sz="1200" b="1" i="0" u="none" strike="noStrike" dirty="0">
                <a:latin typeface="Calibri"/>
              </a:rPr>
              <a:t>Có phải mọi người đều được kiểm tra sức khỏe giống nhau không?</a:t>
            </a:r>
          </a:p>
          <a:p>
            <a:pPr rtl="0"/>
            <a:r>
              <a:rPr lang="vi" sz="1200" b="0" i="0" u="none" strike="noStrike" dirty="0">
                <a:latin typeface="Calibri"/>
              </a:rPr>
              <a:t>Không. Quý vị sẽ cần kiểm tra hoặc xét nghiệm sức khỏe khác nhau vào những thời điểm khác nhau trong cuộc đời. Đây là do những điều khác nhau có thể xảy ra với cơ thể ở các độ tuổi khác nhau.</a:t>
            </a:r>
            <a:endParaRPr lang="en-AU" b="1" dirty="0"/>
          </a:p>
          <a:p>
            <a:pPr rtl="0"/>
            <a:r>
              <a:rPr lang="vi" sz="1200" b="0" i="0" u="none" strike="noStrike" dirty="0">
                <a:latin typeface="Calibri"/>
              </a:rPr>
              <a:t>Bác sĩ hoặc y tá sẽ cho quý vị biết quý vị cần những xét nghiệm nào.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6</a:t>
            </a:fld>
            <a:endParaRPr lang="en-AU"/>
          </a:p>
        </p:txBody>
      </p:sp>
    </p:spTree>
    <p:extLst>
      <p:ext uri="{BB962C8B-B14F-4D97-AF65-F5344CB8AC3E}">
        <p14:creationId xmlns:p14="http://schemas.microsoft.com/office/powerpoint/2010/main" val="106770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Tôi có thể nói chuyện gì với bác sĩ hoặc y tá khi đi kiểm tra sức khỏe?</a:t>
            </a:r>
            <a:endParaRPr lang="en-AU" sz="1200" dirty="0"/>
          </a:p>
          <a:p>
            <a:pPr lvl="0" rtl="0"/>
            <a:r>
              <a:rPr lang="vi" sz="1200" b="0" i="0" u="none" strike="noStrike" dirty="0">
                <a:latin typeface="Calibri"/>
              </a:rPr>
              <a:t>Ở Úc, bác sĩ hoặc y tá mong đợi quý vị nói về bất cứ điều gì khiến quý vị lo lắng. Bác sĩ hoặc y tá có thể không biết liệu quý vị có vấn đề về sức khỏe hay không nếu quý vị không nói gì.</a:t>
            </a:r>
          </a:p>
          <a:p>
            <a:pPr lvl="0"/>
            <a:endParaRPr lang="en-AU" sz="1200" dirty="0"/>
          </a:p>
          <a:p>
            <a:pPr lvl="0" rtl="0"/>
            <a:r>
              <a:rPr lang="vi" sz="1200" b="0" i="0" u="none" strike="noStrike" dirty="0">
                <a:latin typeface="Calibri"/>
              </a:rPr>
              <a:t>Ví dụ: quý vị có thể nói chuyện với bác sĩ hoặc y tá của mình về:</a:t>
            </a:r>
          </a:p>
          <a:p>
            <a:pPr marL="169200" indent="-169200" rtl="0">
              <a:buFont typeface="Arial" panose="020B0604020202020204" pitchFamily="34" charset="0"/>
              <a:buChar char="•"/>
            </a:pPr>
            <a:r>
              <a:rPr lang="vi" sz="1200" b="0" i="0" u="none" strike="noStrike" dirty="0">
                <a:latin typeface="Calibri"/>
              </a:rPr>
              <a:t>bất kỳ cơn đau nào quý vị cảm thấy trong cơ thể</a:t>
            </a:r>
          </a:p>
          <a:p>
            <a:pPr marL="169200" indent="-169200" rtl="0">
              <a:buFont typeface="Arial" panose="020B0604020202020204" pitchFamily="34" charset="0"/>
              <a:buChar char="•"/>
            </a:pPr>
            <a:r>
              <a:rPr lang="vi" sz="1200" b="0" i="0" u="none" strike="noStrike" dirty="0">
                <a:latin typeface="Calibri"/>
              </a:rPr>
              <a:t>quý vị gặp rắc rối gì khi đi vệ sinh </a:t>
            </a:r>
          </a:p>
          <a:p>
            <a:pPr marL="169200" indent="-169200" rtl="0">
              <a:buFont typeface="Arial" panose="020B0604020202020204" pitchFamily="34" charset="0"/>
              <a:buChar char="•"/>
            </a:pPr>
            <a:r>
              <a:rPr lang="vi" sz="1200" b="0" i="0" u="none" strike="noStrike" dirty="0">
                <a:latin typeface="Calibri"/>
              </a:rPr>
              <a:t>quý vị đang cảm thấy thế nào; nếu quý vị đã buồn bã hoặc lo lắng trong một thời gian dài, v.v.</a:t>
            </a:r>
          </a:p>
          <a:p>
            <a:pPr lvl="0"/>
            <a:endParaRPr lang="en-AU" sz="1200" dirty="0"/>
          </a:p>
          <a:p>
            <a:pPr lvl="0" rtl="0"/>
            <a:r>
              <a:rPr lang="vi" sz="1200" b="0" i="0" u="none" strike="noStrike" dirty="0">
                <a:latin typeface="Calibri"/>
              </a:rPr>
              <a:t>Quý vị cũng nên nói chuyện với bác sĩ hoặc y tá về những xét nghiệm tầm soát ung thư mà quý vị cần thực hiện.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7</a:t>
            </a:fld>
            <a:endParaRPr lang="en-AU"/>
          </a:p>
        </p:txBody>
      </p:sp>
    </p:spTree>
    <p:extLst>
      <p:ext uri="{BB962C8B-B14F-4D97-AF65-F5344CB8AC3E}">
        <p14:creationId xmlns:p14="http://schemas.microsoft.com/office/powerpoint/2010/main" val="375155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Những xét nghiệm tầm soát ung thư nào có sẵn ở Úc?</a:t>
            </a:r>
          </a:p>
          <a:p>
            <a:pPr defTabSz="910651" rtl="0">
              <a:defRPr/>
            </a:pPr>
            <a:r>
              <a:rPr lang="vi" sz="1200" b="0" i="0" u="none" strike="noStrike" dirty="0">
                <a:latin typeface="Calibri"/>
              </a:rPr>
              <a:t>Có 3 xét nghiệm tầm soát ung thư cho phụ nữ:</a:t>
            </a:r>
          </a:p>
          <a:p>
            <a:pPr marL="169200" indent="-169200" defTabSz="910651" rtl="0">
              <a:buFontTx/>
              <a:buAutoNum type="arabicPeriod"/>
              <a:defRPr/>
            </a:pPr>
            <a:r>
              <a:rPr lang="vi" sz="1200" b="0" i="0" u="none" strike="noStrike" dirty="0">
                <a:latin typeface="Calibri"/>
              </a:rPr>
              <a:t>tầm soát cổ tử cung</a:t>
            </a:r>
          </a:p>
          <a:p>
            <a:pPr marL="169200" indent="-169200" defTabSz="910651" rtl="0">
              <a:buFontTx/>
              <a:buAutoNum type="arabicPeriod"/>
              <a:defRPr/>
            </a:pPr>
            <a:r>
              <a:rPr lang="vi" sz="1200" b="0" i="0" u="none" strike="noStrike" dirty="0">
                <a:latin typeface="Calibri"/>
              </a:rPr>
              <a:t>tầm soát vú</a:t>
            </a:r>
          </a:p>
          <a:p>
            <a:pPr marL="169200" indent="-169200" defTabSz="910651" rtl="0">
              <a:buFontTx/>
              <a:buAutoNum type="arabicPeriod"/>
              <a:defRPr/>
            </a:pPr>
            <a:r>
              <a:rPr lang="vi" sz="1200" b="0" i="0" u="none" strike="noStrike" dirty="0">
                <a:latin typeface="Calibri"/>
              </a:rPr>
              <a:t>tầm soát ruột. </a:t>
            </a:r>
          </a:p>
          <a:p>
            <a:pPr rtl="0"/>
            <a:r>
              <a:rPr lang="vi" sz="1200" b="0" i="0" u="none" strike="noStrike" dirty="0">
                <a:latin typeface="Calibri"/>
              </a:rPr>
              <a:t>Những xét nghiệm này giúp phát hiện sớm ung thư.</a:t>
            </a:r>
          </a:p>
          <a:p>
            <a:endParaRPr lang="en-AU" dirty="0"/>
          </a:p>
          <a:p>
            <a:pPr rtl="0"/>
            <a:r>
              <a:rPr lang="vi" sz="1200" b="0" i="0" u="none" strike="noStrike" dirty="0">
                <a:latin typeface="Calibri"/>
              </a:rPr>
              <a:t>Nếu quý vị có thể phát hiện sớm rằng mình bị bệnh, quý vị sẽ có cơ hội khỏi bệnh cao hơn.</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8</a:t>
            </a:fld>
            <a:endParaRPr lang="en-AU"/>
          </a:p>
        </p:txBody>
      </p:sp>
    </p:spTree>
    <p:extLst>
      <p:ext uri="{BB962C8B-B14F-4D97-AF65-F5344CB8AC3E}">
        <p14:creationId xmlns:p14="http://schemas.microsoft.com/office/powerpoint/2010/main" val="121398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kern="1200" baseline="0" dirty="0">
                <a:solidFill>
                  <a:srgbClr val="000000"/>
                </a:solidFill>
                <a:latin typeface="Calibri"/>
                <a:ea typeface="+mn-ea"/>
                <a:cs typeface="+mn-cs"/>
              </a:rPr>
              <a:t>Cổ tử cung là gì?*</a:t>
            </a:r>
          </a:p>
          <a:p>
            <a:pPr rtl="0"/>
            <a:r>
              <a:rPr lang="vi" sz="1200" b="0" i="0" u="none" strike="noStrike" kern="1200" baseline="0" dirty="0">
                <a:solidFill>
                  <a:srgbClr val="000000"/>
                </a:solidFill>
                <a:latin typeface="Calibri"/>
                <a:ea typeface="+mn-ea"/>
                <a:cs typeface="+mn-cs"/>
              </a:rPr>
              <a:t>Cổ tử cung là đường vào tử cung. Nó kết nối âm đạo với tử cung.</a:t>
            </a:r>
            <a:endParaRPr lang="en-AU" b="1" dirty="0"/>
          </a:p>
          <a:p>
            <a:pPr defTabSz="910651">
              <a:defRPr/>
            </a:pPr>
            <a:endParaRPr lang="en-AU" b="1" dirty="0"/>
          </a:p>
          <a:p>
            <a:pPr defTabSz="910651" rtl="0">
              <a:defRPr/>
            </a:pPr>
            <a:r>
              <a:rPr lang="vi" sz="1200" b="1" i="0" u="none" strike="noStrike" dirty="0">
                <a:latin typeface="Calibri"/>
              </a:rPr>
              <a:t>Ung thư cổ tử cung là gì?</a:t>
            </a:r>
          </a:p>
          <a:p>
            <a:pPr defTabSz="910651" rtl="0">
              <a:defRPr/>
            </a:pPr>
            <a:r>
              <a:rPr lang="vi" sz="1200" b="0" i="0" u="none" strike="noStrike" dirty="0">
                <a:latin typeface="Calibri"/>
              </a:rPr>
              <a:t>Ung thư cổ tử cung là ung thư phát triển ở cổ tử cung. Bất kỳ người phụ nữ nào cũng có thể mắc bệnh ung thư này. Đây là một trong những loại ung thư dễ ngăn ngừa nhất. Nó cũng có thể dễ dàng chữa khỏi.</a:t>
            </a:r>
            <a:endParaRPr lang="en-AU" strike="sngStrike" dirty="0"/>
          </a:p>
          <a:p>
            <a:pPr defTabSz="910651">
              <a:defRPr/>
            </a:pPr>
            <a:endParaRPr lang="en-AU" dirty="0"/>
          </a:p>
          <a:p>
            <a:pPr defTabSz="910651" rtl="0">
              <a:defRPr/>
            </a:pPr>
            <a:r>
              <a:rPr lang="vi" sz="1200" b="1" i="0" u="none" strike="noStrike" dirty="0">
                <a:latin typeface="Calibri"/>
              </a:rPr>
              <a:t>Nguyên nhân gây ung thư cổ tử cung là gì?</a:t>
            </a:r>
          </a:p>
          <a:p>
            <a:pPr defTabSz="910651" rtl="0">
              <a:defRPr/>
            </a:pPr>
            <a:r>
              <a:rPr lang="vi" sz="1200" b="0" i="0" u="none" strike="noStrike" dirty="0">
                <a:latin typeface="Calibri"/>
              </a:rPr>
              <a:t>Thông thường, bệnh ung thư này là do một loại virus phổ biến có tên là HPV gây ra. Quý vị có thể bị nhiễm vi-rút HPV khi tiếp xúc với bộ phận riêng tư (bộ phận sinh dục) của người khác khi quan hệ tình dục. Đôi khi HPV có thể gây ung thư.  </a:t>
            </a:r>
          </a:p>
          <a:p>
            <a:pPr marL="0" marR="0" lvl="0" indent="0" algn="l" defTabSz="910651" rtl="0" eaLnBrk="1" fontAlgn="auto" latinLnBrk="0" hangingPunct="1">
              <a:lnSpc>
                <a:spcPct val="100000"/>
              </a:lnSpc>
              <a:spcBef>
                <a:spcPct val="0"/>
              </a:spcBef>
              <a:spcAft>
                <a:spcPct val="0"/>
              </a:spcAft>
              <a:buClrTx/>
              <a:buSzTx/>
              <a:buFontTx/>
              <a:buNone/>
              <a:defRPr/>
            </a:pPr>
            <a:r>
              <a:rPr lang="vi" sz="1200" b="0" i="0" u="none" strike="noStrike" dirty="0">
                <a:latin typeface="Calibri"/>
                <a:ea typeface="Calibri"/>
                <a:cs typeface="Times New Roman"/>
              </a:rPr>
              <a:t>Mọi người nên chủng ngừa HPV trước khi hoạt động tình dục. Vắc-xin HPV giúp ngăn ngừa ung thư cổ tử cung, bộ phận sinh dục, hậu môn và cổ họng. Các bé trai và bé gái từ 9 đến 19 tuổi có thể được chủng ngừa HPV miễn phí. Hãy trò chuyện với bác sĩ hoặc y tá để biết thêm thông tin.</a:t>
            </a:r>
          </a:p>
          <a:p>
            <a:pPr marL="0" marR="0" lvl="0" indent="0" algn="l" defTabSz="910651" rtl="0" eaLnBrk="1" fontAlgn="auto" latinLnBrk="0" hangingPunct="1">
              <a:lnSpc>
                <a:spcPct val="100000"/>
              </a:lnSpc>
              <a:spcBef>
                <a:spcPct val="0"/>
              </a:spcBef>
              <a:spcAft>
                <a:spcPct val="0"/>
              </a:spcAft>
              <a:buClrTx/>
              <a:buSzTx/>
              <a:buFontTx/>
              <a:buNone/>
              <a:defRPr/>
            </a:pPr>
            <a:r>
              <a:rPr lang="en-AU" sz="1200" dirty="0">
                <a:highlight>
                  <a:srgbClr val="FFFF00"/>
                </a:highlight>
                <a:latin typeface="+mn-lt"/>
                <a:cs typeface="Times New Roman" panose="02020603050405020304" pitchFamily="18" charset="0"/>
              </a:rPr>
              <a:t> </a:t>
            </a:r>
            <a:endParaRPr lang="en-AU" dirty="0"/>
          </a:p>
          <a:p>
            <a:pPr defTabSz="910651" rtl="0">
              <a:defRPr/>
            </a:pPr>
            <a:r>
              <a:rPr lang="vi" sz="1200" b="0" i="1" u="none" strike="noStrike" dirty="0">
                <a:latin typeface="Calibri"/>
              </a:rPr>
              <a:t>*Lưu ý cho người hướng dẫn: </a:t>
            </a:r>
            <a:r>
              <a:rPr lang="vi" sz="1200" b="0" i="1" u="none" strike="noStrike" kern="1200" baseline="0" dirty="0">
                <a:solidFill>
                  <a:srgbClr val="000000"/>
                </a:solidFill>
                <a:latin typeface="Calibri"/>
                <a:ea typeface="+mn-ea"/>
                <a:cs typeface="+mn-cs"/>
              </a:rPr>
              <a:t>tham khảo hình ảnh.</a:t>
            </a:r>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10</a:t>
            </a:fld>
            <a:endParaRPr lang="en-AU"/>
          </a:p>
        </p:txBody>
      </p:sp>
    </p:spTree>
    <p:extLst>
      <p:ext uri="{BB962C8B-B14F-4D97-AF65-F5344CB8AC3E}">
        <p14:creationId xmlns:p14="http://schemas.microsoft.com/office/powerpoint/2010/main" val="408966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Xét nghiệm tầm soát ung thư cổ tử cung là gì?</a:t>
            </a:r>
            <a:endParaRPr lang="en-AU" dirty="0"/>
          </a:p>
          <a:p>
            <a:pPr lvl="0" rtl="0"/>
            <a:r>
              <a:rPr lang="vi" sz="1200" b="0" i="0" u="none" strike="noStrike" dirty="0">
                <a:latin typeface="Calibri"/>
              </a:rPr>
              <a:t>Xét nghiệm tầm soát ung thư cổ tử cung diễn ra nhanh chóng và dễ dàng. Xét nghiệm kiểm tra xem quý vị có bị nhiễm vi-rút HPV không, loại vi-rút có thể gây ung thư. </a:t>
            </a:r>
          </a:p>
          <a:p>
            <a:pPr lvl="0" rtl="0"/>
            <a:r>
              <a:rPr lang="vi" sz="1200" b="0" i="0" u="none" strike="noStrike" dirty="0">
                <a:latin typeface="Calibri"/>
              </a:rPr>
              <a:t>Bác sĩ hoặc y tá sẽ nhẹ nhàng lấy mẫu từ cổ tử cung của quý vị. Điều này sẽ không gây đau đớn và chỉ mất vài giây.</a:t>
            </a:r>
          </a:p>
          <a:p>
            <a:pPr rtl="0"/>
            <a:r>
              <a:rPr lang="vi" sz="1200" b="0" i="0" u="none" strike="noStrike" dirty="0">
                <a:latin typeface="Calibri"/>
              </a:rPr>
              <a:t>Nếu muốn, quý vị có thể tự lấy mẫu từ âm đạo của mình ở một không gian riêng tư. Hãy hỏi bác sĩ hoặc y tá về điều đó. </a:t>
            </a:r>
          </a:p>
          <a:p>
            <a:pPr defTabSz="910651" rtl="0">
              <a:defRPr/>
            </a:pPr>
            <a:r>
              <a:rPr lang="vi" sz="1200" b="0" i="0" u="none" strike="noStrike" dirty="0">
                <a:latin typeface="Calibri"/>
              </a:rPr>
              <a:t>Nếu quý vị thực hiện xét nghiệm này thường xuyên thì đó là cách bảo vệ tốt nhất để chống lại bệnh ung thư cổ tử cung.</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11</a:t>
            </a:fld>
            <a:endParaRPr lang="en-AU"/>
          </a:p>
        </p:txBody>
      </p:sp>
    </p:spTree>
    <p:extLst>
      <p:ext uri="{BB962C8B-B14F-4D97-AF65-F5344CB8AC3E}">
        <p14:creationId xmlns:p14="http://schemas.microsoft.com/office/powerpoint/2010/main" val="144890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0AF2-8F24-EFC8-FE82-77C05354FC7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0119C8-83B8-FC5C-2F62-90AD646DFC30}"/>
              </a:ext>
            </a:extLst>
          </p:cNvPr>
          <p:cNvSpPr>
            <a:spLocks noGrp="1"/>
          </p:cNvSpPr>
          <p:nvPr>
            <p:ph type="dt" sz="half" idx="10"/>
          </p:nvPr>
        </p:nvSpPr>
        <p:spPr/>
        <p:txBody>
          <a:bodyPr/>
          <a:lstStyle/>
          <a:p>
            <a:fld id="{70E73891-3DBB-4740-BD39-852362E7EB32}" type="datetimeFigureOut">
              <a:rPr lang="en-AU" smtClean="0"/>
              <a:t>7/10/2024</a:t>
            </a:fld>
            <a:endParaRPr lang="en-AU"/>
          </a:p>
        </p:txBody>
      </p:sp>
      <p:sp>
        <p:nvSpPr>
          <p:cNvPr id="4" name="Footer Placeholder 3">
            <a:extLst>
              <a:ext uri="{FF2B5EF4-FFF2-40B4-BE49-F238E27FC236}">
                <a16:creationId xmlns:a16="http://schemas.microsoft.com/office/drawing/2014/main" id="{C8DC2297-96A9-18C1-7899-37A91F5D94F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24293D2-D236-1DBC-51E3-295E96EEA000}"/>
              </a:ext>
            </a:extLst>
          </p:cNvPr>
          <p:cNvSpPr>
            <a:spLocks noGrp="1"/>
          </p:cNvSpPr>
          <p:nvPr>
            <p:ph type="sldNum" sz="quarter" idx="12"/>
          </p:nvPr>
        </p:nvSpPr>
        <p:spPr/>
        <p:txBody>
          <a:bodyPr/>
          <a:lstStyle/>
          <a:p>
            <a:fld id="{84E70491-5166-432E-A890-461977CEEB4C}" type="slidenum">
              <a:rPr lang="en-AU" smtClean="0"/>
              <a:t>‹#›</a:t>
            </a:fld>
            <a:endParaRPr lang="en-AU"/>
          </a:p>
        </p:txBody>
      </p:sp>
    </p:spTree>
    <p:extLst>
      <p:ext uri="{BB962C8B-B14F-4D97-AF65-F5344CB8AC3E}">
        <p14:creationId xmlns:p14="http://schemas.microsoft.com/office/powerpoint/2010/main" val="7454390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0D916C-08BF-C448-94BF-DE91E7EBF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084147F-1406-E48A-5C40-930358A692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E72B73-F2D9-1692-CDA0-12412F4F9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E73891-3DBB-4740-BD39-852362E7EB32}" type="datetimeFigureOut">
              <a:rPr lang="en-AU" smtClean="0"/>
              <a:t>7/10/2024</a:t>
            </a:fld>
            <a:endParaRPr lang="en-AU"/>
          </a:p>
        </p:txBody>
      </p:sp>
      <p:sp>
        <p:nvSpPr>
          <p:cNvPr id="5" name="Footer Placeholder 4">
            <a:extLst>
              <a:ext uri="{FF2B5EF4-FFF2-40B4-BE49-F238E27FC236}">
                <a16:creationId xmlns:a16="http://schemas.microsoft.com/office/drawing/2014/main" id="{6265DB92-4705-1FBF-F513-6A571ED88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273AE6B-3897-1C24-56A7-F91A2AD8E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70491-5166-432E-A890-461977CEEB4C}" type="slidenum">
              <a:rPr lang="en-AU" smtClean="0"/>
              <a:t>‹#›</a:t>
            </a:fld>
            <a:endParaRPr lang="en-AU"/>
          </a:p>
        </p:txBody>
      </p:sp>
    </p:spTree>
    <p:extLst>
      <p:ext uri="{BB962C8B-B14F-4D97-AF65-F5344CB8AC3E}">
        <p14:creationId xmlns:p14="http://schemas.microsoft.com/office/powerpoint/2010/main" val="240884871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7B213B-CA32-FE18-ABE2-A4552528ED4E}"/>
              </a:ext>
            </a:extLst>
          </p:cNvPr>
          <p:cNvSpPr>
            <a:spLocks noGrp="1"/>
          </p:cNvSpPr>
          <p:nvPr>
            <p:ph type="title"/>
          </p:nvPr>
        </p:nvSpPr>
        <p:spPr/>
        <p:txBody>
          <a:bodyPr>
            <a:normAutofit fontScale="90000"/>
          </a:bodyPr>
          <a:lstStyle/>
          <a:p>
            <a:pPr rtl="0"/>
            <a:r>
              <a:rPr lang="vi" sz="4800" b="1" i="0" u="none" strike="noStrike">
                <a:latin typeface="Arial"/>
              </a:rPr>
              <a:t>Kiểm tra sức khỏe </a:t>
            </a:r>
            <a:br>
              <a:rPr lang="vi" sz="4800" b="1" i="0" u="none" strike="noStrike">
                <a:latin typeface="Arial"/>
              </a:rPr>
            </a:br>
            <a:r>
              <a:rPr lang="vi" sz="4800" b="1" i="0" u="none" strike="noStrike">
                <a:latin typeface="Arial"/>
              </a:rPr>
              <a:t>cho phụ nữ</a:t>
            </a:r>
          </a:p>
        </p:txBody>
      </p:sp>
      <p:pic>
        <p:nvPicPr>
          <p:cNvPr id="4" name="Picture 3">
            <a:extLst>
              <a:ext uri="{FF2B5EF4-FFF2-40B4-BE49-F238E27FC236}">
                <a16:creationId xmlns:a16="http://schemas.microsoft.com/office/drawing/2014/main" id="{717249C3-DF3A-4940-859D-3E6E15487B4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11129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059518-F7EF-1925-98F5-BCF75EB91FE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8CEF097-6040-037E-EDB1-6868820CA2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33450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E49A9A-E396-15A0-B4EB-8B4627C099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E25B65-FB53-34C8-F569-CDEC2E45BB3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56289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DE46B6-05B1-2DAD-F981-E3D35C5F6F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8C9404B-9DFD-7C55-F76B-65593BA3BD0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945868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94E482-AAD1-3721-2D83-CDFB0FB105E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4EC5A96-E181-91AD-8F89-6BBBEE5A50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89340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9C192E-A1A5-F69D-9617-18C46F6E9170}"/>
              </a:ext>
            </a:extLst>
          </p:cNvPr>
          <p:cNvSpPr>
            <a:spLocks noGrp="1"/>
          </p:cNvSpPr>
          <p:nvPr>
            <p:ph type="title"/>
          </p:nvPr>
        </p:nvSpPr>
        <p:spPr/>
        <p:txBody>
          <a:bodyPr/>
          <a:lstStyle/>
          <a:p>
            <a:pPr rtl="0"/>
            <a:r>
              <a:rPr lang="vi" sz="4000" b="1" i="0" u="none" strike="noStrike">
                <a:latin typeface="Arial"/>
              </a:rPr>
              <a:t>Xét nghiệm tầm soát ung thư vú</a:t>
            </a:r>
          </a:p>
        </p:txBody>
      </p:sp>
      <p:pic>
        <p:nvPicPr>
          <p:cNvPr id="3" name="Picture 2">
            <a:extLst>
              <a:ext uri="{FF2B5EF4-FFF2-40B4-BE49-F238E27FC236}">
                <a16:creationId xmlns:a16="http://schemas.microsoft.com/office/drawing/2014/main" id="{12DD234E-3114-63AD-CE7C-97B2B1581BE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11462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F9EC3F-C092-C696-4F8D-8878519828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8F6C8F5-53F2-3C43-17D8-267033EAEA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79169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9DBCD4-DD40-A506-AF6E-091F474774B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1D85DA6-6999-4D4C-ABBD-A7FDDEA52B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68771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CD84EE-CAF0-F766-EDC5-261D1400120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2595D20-97B9-194D-5A92-6088125239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28610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199C45-42E0-3619-A73C-B956A72CCBB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8CE47C0-6C39-A305-91FB-DA36BEAB711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77989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77176E-9880-9C88-7D3C-391E20129C6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E77B5A3-0470-B973-7324-F0376CBC57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6677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B110C1-7862-AC02-88F0-A1E273088F9F}"/>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D05D4913-A6A2-8BCB-C38E-8074CA4F894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71634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436518-8269-B3ED-6503-2519641A59C3}"/>
              </a:ext>
            </a:extLst>
          </p:cNvPr>
          <p:cNvSpPr>
            <a:spLocks noGrp="1"/>
          </p:cNvSpPr>
          <p:nvPr>
            <p:ph type="title"/>
          </p:nvPr>
        </p:nvSpPr>
        <p:spPr/>
        <p:txBody>
          <a:bodyPr/>
          <a:lstStyle/>
          <a:p>
            <a:pPr rtl="0"/>
            <a:r>
              <a:rPr lang="vi" sz="4000" b="1" i="0" u="none" strike="noStrike">
                <a:latin typeface="Arial"/>
              </a:rPr>
              <a:t>Xét nghiệm tầm soát ung thư ruột</a:t>
            </a:r>
          </a:p>
        </p:txBody>
      </p:sp>
      <p:pic>
        <p:nvPicPr>
          <p:cNvPr id="3" name="Picture 2">
            <a:extLst>
              <a:ext uri="{FF2B5EF4-FFF2-40B4-BE49-F238E27FC236}">
                <a16:creationId xmlns:a16="http://schemas.microsoft.com/office/drawing/2014/main" id="{A2C56454-69C5-6859-5E90-B22B01E07F9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72207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A6EEC3-7AFB-BCEE-4A98-569AB51BCE7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9E01F6-079D-F7D5-7115-87327BABE9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70536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754AC6-957D-B83B-79EF-DEB02AD6764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1CF3504-7E0C-A29C-D9C2-D2E5FCA15F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22390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5E82BA-901A-EFDD-66E0-0E1579ED121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39CCB98-7C9F-7757-BF2A-72E7751A10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447545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E31EC3-DB55-97DE-920C-ECC434B04A7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1AD24C8-1561-0C7A-DEED-06ABF1BAFB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35005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DDECF4-ACB1-91F8-D254-1C9BFFE6884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4B7A24C-093E-A8AC-1E74-894692F311E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11911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CCC776-CA6B-92B0-4266-4FBB60F6E761}"/>
              </a:ext>
            </a:extLst>
          </p:cNvPr>
          <p:cNvSpPr>
            <a:spLocks noGrp="1"/>
          </p:cNvSpPr>
          <p:nvPr>
            <p:ph type="title"/>
          </p:nvPr>
        </p:nvSpPr>
        <p:spPr/>
        <p:txBody>
          <a:bodyPr/>
          <a:lstStyle/>
          <a:p>
            <a:pPr rtl="0"/>
            <a:r>
              <a:rPr lang="vi" sz="4000" b="1" i="0" u="none" strike="noStrike">
                <a:latin typeface="Arial"/>
              </a:rPr>
              <a:t>Kiểm tra sức khỏe tình dục</a:t>
            </a:r>
          </a:p>
        </p:txBody>
      </p:sp>
      <p:pic>
        <p:nvPicPr>
          <p:cNvPr id="3" name="Picture 2">
            <a:extLst>
              <a:ext uri="{FF2B5EF4-FFF2-40B4-BE49-F238E27FC236}">
                <a16:creationId xmlns:a16="http://schemas.microsoft.com/office/drawing/2014/main" id="{C2817BE2-459B-1840-8DE3-CE2113FF22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69855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0C20B4-8DAD-5930-1C89-A121288F9DD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43D281E-5955-A30A-BCA8-0FFD8549B4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68183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DDFC8C-092E-B7B1-05AB-1FA6399F184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1B4B626-7ABE-56A3-AC99-78F19C77D2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74414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37AB21-5436-DABD-2403-F32445B54B7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6E47DAB-DC99-3512-1FD6-547F93AEFDE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918265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67D14A-E637-7FAB-F639-8B510CE23CBE}"/>
              </a:ext>
            </a:extLst>
          </p:cNvPr>
          <p:cNvSpPr>
            <a:spLocks noGrp="1"/>
          </p:cNvSpPr>
          <p:nvPr>
            <p:ph type="title"/>
          </p:nvPr>
        </p:nvSpPr>
        <p:spPr/>
        <p:txBody>
          <a:bodyPr/>
          <a:lstStyle/>
          <a:p>
            <a:pPr rtl="0"/>
            <a:r>
              <a:rPr lang="vi" sz="4000" b="1" i="0" u="none" strike="noStrike">
                <a:latin typeface="Arial"/>
              </a:rPr>
              <a:t>Cơ thể của tôi. Sức khỏe của tôi.</a:t>
            </a:r>
            <a:br>
              <a:rPr lang="vi" sz="4000" b="0" i="0" u="none" strike="noStrike">
                <a:latin typeface="Arial"/>
              </a:rPr>
            </a:br>
            <a:r>
              <a:rPr lang="vi" sz="3600" b="0" i="0" u="none" strike="noStrike">
                <a:latin typeface="Arial"/>
              </a:rPr>
              <a:t>Bộ công cụ giáo dục sức khỏe</a:t>
            </a:r>
            <a:endParaRPr lang="en-AU"/>
          </a:p>
        </p:txBody>
      </p:sp>
      <p:pic>
        <p:nvPicPr>
          <p:cNvPr id="3" name="Picture 2">
            <a:extLst>
              <a:ext uri="{FF2B5EF4-FFF2-40B4-BE49-F238E27FC236}">
                <a16:creationId xmlns:a16="http://schemas.microsoft.com/office/drawing/2014/main" id="{BCCB0E41-D466-555E-FBBA-A098ABE93FB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960863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583FC3-A9E5-99FF-A10D-EE3703630A9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93218B4-544D-C547-44A1-51A2F899EE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43152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55CB53-4E13-7347-E2FD-0699A71E8D2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9D18BE3-1BD6-A12B-D9E0-D301BBD0E5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9135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4E7CBC-0BB0-BFAF-D24F-BC21376336E0}"/>
              </a:ext>
            </a:extLst>
          </p:cNvPr>
          <p:cNvSpPr>
            <a:spLocks noGrp="1"/>
          </p:cNvSpPr>
          <p:nvPr>
            <p:ph type="title"/>
          </p:nvPr>
        </p:nvSpPr>
        <p:spPr/>
        <p:txBody>
          <a:bodyPr/>
          <a:lstStyle/>
          <a:p>
            <a:pPr rtl="0"/>
            <a:r>
              <a:rPr lang="vi" sz="4000" b="1" i="0" u="none" strike="noStrike">
                <a:latin typeface="Arial"/>
              </a:rPr>
              <a:t>Đặt lịch hẹn và gặp bác sĩ</a:t>
            </a:r>
            <a:endParaRPr lang="vi" sz="4000" b="1" i="0" u="none" strike="noStrike" dirty="0">
              <a:latin typeface="Arial"/>
            </a:endParaRPr>
          </a:p>
        </p:txBody>
      </p:sp>
      <p:pic>
        <p:nvPicPr>
          <p:cNvPr id="3" name="Picture 2">
            <a:extLst>
              <a:ext uri="{FF2B5EF4-FFF2-40B4-BE49-F238E27FC236}">
                <a16:creationId xmlns:a16="http://schemas.microsoft.com/office/drawing/2014/main" id="{A2AA3A0B-3FA6-394E-63C9-171E3AFF15E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410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6A3267-F039-6F7A-C927-56F3F4B3A9A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9F4AFAF-4632-3620-9132-9ACFD87423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92603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EEA7A0-7B2E-1515-742C-932FA533E5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422937F-521B-16DC-7F7E-C2094105E3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8026817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D3F75C-94DA-5FE9-E27A-22B03817D1A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F309278-5DFC-4B0E-499C-B43587FB94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493379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EA8302-B3F5-4386-AD59-C40BA531D50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90C5233-90B5-D937-B63D-B4FBF2339A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90360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BF57B5-DDA0-5CAE-CC62-F358307E3FF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591D3FA-7151-1F40-0ED3-A7B4C6405E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59702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0BE1A0-99AC-E1FB-CE68-6892B7E21270}"/>
              </a:ext>
            </a:extLst>
          </p:cNvPr>
          <p:cNvSpPr>
            <a:spLocks noGrp="1"/>
          </p:cNvSpPr>
          <p:nvPr>
            <p:ph type="title"/>
          </p:nvPr>
        </p:nvSpPr>
        <p:spPr/>
        <p:txBody>
          <a:bodyPr/>
          <a:lstStyle/>
          <a:p>
            <a:pPr rtl="0"/>
            <a:r>
              <a:rPr lang="en-AU" sz="3600" b="1" i="0" u="none" strike="noStrike">
                <a:latin typeface="Arial"/>
              </a:rPr>
              <a:t>Ghi</a:t>
            </a:r>
            <a:r>
              <a:rPr lang="vi" sz="3600" b="1" i="0" u="none" strike="noStrike">
                <a:latin typeface="Arial"/>
              </a:rPr>
              <a:t> nhớ ...	</a:t>
            </a:r>
            <a:endParaRPr lang="vi" sz="3600" b="1" i="0" u="none" strike="noStrike" dirty="0">
              <a:latin typeface="Arial"/>
            </a:endParaRPr>
          </a:p>
        </p:txBody>
      </p:sp>
      <p:pic>
        <p:nvPicPr>
          <p:cNvPr id="3" name="Picture 2">
            <a:extLst>
              <a:ext uri="{FF2B5EF4-FFF2-40B4-BE49-F238E27FC236}">
                <a16:creationId xmlns:a16="http://schemas.microsoft.com/office/drawing/2014/main" id="{34DF857C-23E3-43F1-C168-4E070347033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5115255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91B233-51C8-D02E-257A-89A78CA84D00}"/>
              </a:ext>
            </a:extLst>
          </p:cNvPr>
          <p:cNvSpPr>
            <a:spLocks noGrp="1"/>
          </p:cNvSpPr>
          <p:nvPr>
            <p:ph type="title"/>
          </p:nvPr>
        </p:nvSpPr>
        <p:spPr/>
        <p:txBody>
          <a:bodyPr/>
          <a:lstStyle/>
          <a:p>
            <a:pPr rtl="0"/>
            <a:r>
              <a:rPr lang="vi" sz="3600" b="1" i="0" u="none" strike="noStrike">
                <a:solidFill>
                  <a:srgbClr val="3D0F58"/>
                </a:solidFill>
                <a:latin typeface="Arial"/>
              </a:rPr>
              <a:t>Dịch vụ địa phương</a:t>
            </a:r>
          </a:p>
        </p:txBody>
      </p:sp>
      <p:pic>
        <p:nvPicPr>
          <p:cNvPr id="3" name="Picture 2">
            <a:extLst>
              <a:ext uri="{FF2B5EF4-FFF2-40B4-BE49-F238E27FC236}">
                <a16:creationId xmlns:a16="http://schemas.microsoft.com/office/drawing/2014/main" id="{1220E653-4E9A-9A9F-7227-F121142709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53508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C49EF7-FFDA-6C4B-0134-0F0DF67FFBEB}"/>
              </a:ext>
            </a:extLst>
          </p:cNvPr>
          <p:cNvSpPr>
            <a:spLocks noGrp="1"/>
          </p:cNvSpPr>
          <p:nvPr>
            <p:ph type="title"/>
          </p:nvPr>
        </p:nvSpPr>
        <p:spPr/>
        <p:txBody>
          <a:bodyPr/>
          <a:lstStyle/>
          <a:p>
            <a:pPr algn="ctr" rtl="0"/>
            <a:r>
              <a:rPr lang="vi" sz="4800" b="1" i="0" u="none" strike="noStrike" kern="1200">
                <a:solidFill>
                  <a:srgbClr val="3D0F58"/>
                </a:solidFill>
                <a:latin typeface="Lucida Handwriting"/>
              </a:rPr>
              <a:t>Hãy</a:t>
            </a:r>
          </a:p>
        </p:txBody>
      </p:sp>
      <p:pic>
        <p:nvPicPr>
          <p:cNvPr id="4" name="Picture 3">
            <a:extLst>
              <a:ext uri="{FF2B5EF4-FFF2-40B4-BE49-F238E27FC236}">
                <a16:creationId xmlns:a16="http://schemas.microsoft.com/office/drawing/2014/main" id="{84E3AF81-9940-EE4B-B5FC-913240BBF1E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5223242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AA3562-9154-A5C7-670D-9575A9128519}"/>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ED6E2F97-00C6-500B-91C7-17E5A971008E}"/>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20666788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DF5163-844A-AF8A-700D-BF6A529453C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82BC59-5E3D-1A70-8BB9-53A05F8EE8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88160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102B53-DFEF-A612-6475-57805D64D04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26CB86E-BAFE-284A-B8A6-343BD7B291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15716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3F73C2-DFFD-5DA9-056A-3B39BA34786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0B5926A-64A9-BA9E-B06C-A0BBBDE724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559236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07FBDE-01E6-F7A8-2ED0-2E28C8EC7D4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8CC2762-06D3-9084-8C33-A06EE715C9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18479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2E37F3-6CBB-09FE-BF97-27E32BDD28A4}"/>
              </a:ext>
            </a:extLst>
          </p:cNvPr>
          <p:cNvSpPr>
            <a:spLocks noGrp="1"/>
          </p:cNvSpPr>
          <p:nvPr>
            <p:ph type="title"/>
          </p:nvPr>
        </p:nvSpPr>
        <p:spPr/>
        <p:txBody>
          <a:bodyPr/>
          <a:lstStyle/>
          <a:p>
            <a:pPr rtl="0"/>
            <a:r>
              <a:rPr lang="vi" sz="4000" b="1" i="0" u="none" strike="noStrike">
                <a:latin typeface="Arial"/>
              </a:rPr>
              <a:t>Xét nghiệm </a:t>
            </a:r>
            <a:r>
              <a:rPr lang="en-AU" sz="4000" b="1" i="0" u="none" strike="noStrike">
                <a:latin typeface="Arial"/>
              </a:rPr>
              <a:t>t</a:t>
            </a:r>
            <a:r>
              <a:rPr lang="vi" sz="4000" b="1" i="0" u="none" strike="noStrike">
                <a:latin typeface="Arial"/>
              </a:rPr>
              <a:t>ầm soát </a:t>
            </a:r>
            <a:r>
              <a:rPr lang="en-AU" sz="4000" b="1" i="0" u="none" strike="noStrike">
                <a:latin typeface="Arial"/>
              </a:rPr>
              <a:t>u</a:t>
            </a:r>
            <a:r>
              <a:rPr lang="vi" sz="4000" b="1" i="0" u="none" strike="noStrike">
                <a:latin typeface="Arial"/>
              </a:rPr>
              <a:t>ng thư </a:t>
            </a:r>
            <a:r>
              <a:rPr lang="en-AU" sz="4000" b="1" i="0" u="none" strike="noStrike">
                <a:latin typeface="Arial"/>
              </a:rPr>
              <a:t>c</a:t>
            </a:r>
            <a:r>
              <a:rPr lang="vi" sz="4000" b="1" i="0" u="none" strike="noStrike">
                <a:latin typeface="Arial"/>
              </a:rPr>
              <a:t>ổ </a:t>
            </a:r>
            <a:r>
              <a:rPr lang="en-AU" sz="4000">
                <a:latin typeface="Arial"/>
              </a:rPr>
              <a:t>t</a:t>
            </a:r>
            <a:r>
              <a:rPr lang="vi" sz="4000" b="1" i="0" u="none" strike="noStrike">
                <a:latin typeface="Arial"/>
              </a:rPr>
              <a:t>ử </a:t>
            </a:r>
            <a:r>
              <a:rPr lang="en-AU" sz="4000">
                <a:latin typeface="Arial"/>
              </a:rPr>
              <a:t>c</a:t>
            </a:r>
            <a:r>
              <a:rPr lang="vi" sz="4000" b="1" i="0" u="none" strike="noStrike">
                <a:latin typeface="Arial"/>
              </a:rPr>
              <a:t>ung</a:t>
            </a:r>
            <a:endParaRPr lang="vi" sz="4000" b="1" i="0" u="none" strike="noStrike" dirty="0">
              <a:latin typeface="Arial"/>
            </a:endParaRPr>
          </a:p>
        </p:txBody>
      </p:sp>
      <p:pic>
        <p:nvPicPr>
          <p:cNvPr id="3" name="Picture 2">
            <a:extLst>
              <a:ext uri="{FF2B5EF4-FFF2-40B4-BE49-F238E27FC236}">
                <a16:creationId xmlns:a16="http://schemas.microsoft.com/office/drawing/2014/main" id="{3650D6E8-D4C8-08EA-BF90-45D624A0FC2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54496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5202</Words>
  <Application>Microsoft Office PowerPoint</Application>
  <PresentationFormat>Widescreen</PresentationFormat>
  <Paragraphs>370</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Lucida Handwriting</vt:lpstr>
      <vt:lpstr>Office Theme</vt:lpstr>
      <vt:lpstr>Kiểm tra sức khỏe  cho phụ nữ</vt:lpstr>
      <vt:lpstr>PowerPoint Presentation</vt:lpstr>
      <vt:lpstr>Cơ thể của tôi. Sức khỏe của tôi. Bộ công cụ giáo dục sức khỏe</vt:lpstr>
      <vt:lpstr>Hãy</vt:lpstr>
      <vt:lpstr>PowerPoint Presentation</vt:lpstr>
      <vt:lpstr>PowerPoint Presentation</vt:lpstr>
      <vt:lpstr>PowerPoint Presentation</vt:lpstr>
      <vt:lpstr>PowerPoint Presentation</vt:lpstr>
      <vt:lpstr>Xét nghiệm tầm soát ung thư cổ tử cung</vt:lpstr>
      <vt:lpstr>PowerPoint Presentation</vt:lpstr>
      <vt:lpstr>PowerPoint Presentation</vt:lpstr>
      <vt:lpstr>PowerPoint Presentation</vt:lpstr>
      <vt:lpstr>PowerPoint Presentation</vt:lpstr>
      <vt:lpstr>Xét nghiệm tầm soát ung thư vú</vt:lpstr>
      <vt:lpstr>PowerPoint Presentation</vt:lpstr>
      <vt:lpstr>PowerPoint Presentation</vt:lpstr>
      <vt:lpstr>PowerPoint Presentation</vt:lpstr>
      <vt:lpstr>PowerPoint Presentation</vt:lpstr>
      <vt:lpstr>PowerPoint Presentation</vt:lpstr>
      <vt:lpstr>Xét nghiệm tầm soát ung thư ruột</vt:lpstr>
      <vt:lpstr>PowerPoint Presentation</vt:lpstr>
      <vt:lpstr>PowerPoint Presentation</vt:lpstr>
      <vt:lpstr>PowerPoint Presentation</vt:lpstr>
      <vt:lpstr>PowerPoint Presentation</vt:lpstr>
      <vt:lpstr>PowerPoint Presentation</vt:lpstr>
      <vt:lpstr>Kiểm tra sức khỏe tình dục</vt:lpstr>
      <vt:lpstr>PowerPoint Presentation</vt:lpstr>
      <vt:lpstr>PowerPoint Presentation</vt:lpstr>
      <vt:lpstr>PowerPoint Presentation</vt:lpstr>
      <vt:lpstr>PowerPoint Presentation</vt:lpstr>
      <vt:lpstr>PowerPoint Presentation</vt:lpstr>
      <vt:lpstr>Đặt lịch hẹn và gặp bác sĩ</vt:lpstr>
      <vt:lpstr>PowerPoint Presentation</vt:lpstr>
      <vt:lpstr>PowerPoint Presentation</vt:lpstr>
      <vt:lpstr>PowerPoint Presentation</vt:lpstr>
      <vt:lpstr>PowerPoint Presentation</vt:lpstr>
      <vt:lpstr>PowerPoint Presentation</vt:lpstr>
      <vt:lpstr>Ghi nhớ ... </vt:lpstr>
      <vt:lpstr>Dịch vụ địa phương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sức khỏe  cho phụ nữ</dc:title>
  <dc:creator>Ewa Sosidko</dc:creator>
  <cp:lastModifiedBy>Ewa Sosidko</cp:lastModifiedBy>
  <cp:revision>6</cp:revision>
  <dcterms:created xsi:type="dcterms:W3CDTF">2024-03-06T00:54:20Z</dcterms:created>
  <dcterms:modified xsi:type="dcterms:W3CDTF">2024-10-07T01:08:58Z</dcterms:modified>
</cp:coreProperties>
</file>