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4693" autoAdjust="0"/>
  </p:normalViewPr>
  <p:slideViewPr>
    <p:cSldViewPr snapToGrid="0">
      <p:cViewPr varScale="1">
        <p:scale>
          <a:sx n="88" d="100"/>
          <a:sy n="88" d="100"/>
        </p:scale>
        <p:origin x="30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90AB9B-821B-4C99-B051-AC4A95C60703}" type="datetimeFigureOut">
              <a:rPr lang="en-AU" smtClean="0"/>
              <a:t>6/03/2024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AE93E3-DF29-4ACB-A1DA-6F07570E9F8B}" type="slidenum">
              <a:rPr lang="en-AU" smtClean="0"/>
              <a:t>‹#›</a:t>
            </a:fld>
            <a:endParaRPr lang="en-AU"/>
          </a:p>
        </p:txBody>
      </p:sp>
    </p:spTree>
    <p:extLst>
      <p:ext uri="{BB962C8B-B14F-4D97-AF65-F5344CB8AC3E}">
        <p14:creationId xmlns:p14="http://schemas.microsoft.com/office/powerpoint/2010/main" val="649330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Today we’ll talk </a:t>
            </a:r>
            <a:r>
              <a:rPr lang="en-AU" b="0" dirty="0"/>
              <a:t>about important health checks for women in Australia: </a:t>
            </a:r>
          </a:p>
          <a:p>
            <a:pPr marL="170747" indent="-170747">
              <a:buFont typeface="Arial" panose="020B0604020202020204" pitchFamily="34" charset="0"/>
              <a:buChar char="•"/>
            </a:pPr>
            <a:r>
              <a:rPr lang="en-AU" b="0" dirty="0"/>
              <a:t>what they are</a:t>
            </a:r>
          </a:p>
          <a:p>
            <a:pPr marL="170747" indent="-170747">
              <a:buFont typeface="Arial" panose="020B0604020202020204" pitchFamily="34" charset="0"/>
              <a:buChar char="•"/>
            </a:pPr>
            <a:r>
              <a:rPr lang="en-AU" b="0" dirty="0"/>
              <a:t>why and when you need to have them </a:t>
            </a:r>
          </a:p>
          <a:p>
            <a:pPr marL="170747" indent="-170747">
              <a:buFont typeface="Arial" panose="020B0604020202020204" pitchFamily="34" charset="0"/>
              <a:buChar char="•"/>
            </a:pPr>
            <a:r>
              <a:rPr lang="en-AU" b="0" dirty="0"/>
              <a:t>how you can make an appointment with a doctor.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i="1" u="none"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u="none" dirty="0">
                <a:solidFill>
                  <a:srgbClr val="000000"/>
                </a:solidFill>
              </a:rPr>
              <a:t>Note to the facilitator: choose a few questions (examples below) to lead a brief group discussion on </a:t>
            </a:r>
            <a:r>
              <a:rPr lang="en-AU" sz="1200" b="0" i="1" dirty="0"/>
              <a:t>how the participants understand ‘health’ and what their beliefs are about health and illness.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1" dirty="0"/>
              <a:t> </a:t>
            </a:r>
            <a:endParaRPr lang="en-AU" sz="1200" i="1" u="none" dirty="0">
              <a:solidFill>
                <a:srgbClr val="000000"/>
              </a:solidFill>
            </a:endParaRPr>
          </a:p>
          <a:p>
            <a:pPr>
              <a:spcBef>
                <a:spcPts val="0"/>
              </a:spcBef>
            </a:pPr>
            <a:r>
              <a:rPr lang="en-AU" sz="1200" i="1" dirty="0"/>
              <a:t>Questions to consider:</a:t>
            </a:r>
          </a:p>
          <a:p>
            <a:pPr marL="170747" indent="-170747">
              <a:spcBef>
                <a:spcPts val="0"/>
              </a:spcBef>
              <a:buFont typeface="Arial" panose="020B0604020202020204" pitchFamily="34" charset="0"/>
              <a:buChar char="•"/>
            </a:pPr>
            <a:r>
              <a:rPr lang="en-AU" sz="1200" i="1" dirty="0">
                <a:solidFill>
                  <a:srgbClr val="000000"/>
                </a:solidFill>
              </a:rPr>
              <a:t>What is illness? Where does it come from? Can anyone get sick?</a:t>
            </a:r>
          </a:p>
          <a:p>
            <a:pPr marL="170747" indent="-170747">
              <a:spcBef>
                <a:spcPts val="0"/>
              </a:spcBef>
              <a:buFont typeface="Arial" panose="020B0604020202020204" pitchFamily="34" charset="0"/>
              <a:buChar char="•"/>
            </a:pPr>
            <a:r>
              <a:rPr lang="en-AU" sz="1200" i="1" dirty="0">
                <a:solidFill>
                  <a:srgbClr val="000000"/>
                </a:solidFill>
              </a:rPr>
              <a:t>Can you do anything to prevent illness, especially a serious one like cancer?</a:t>
            </a:r>
          </a:p>
          <a:p>
            <a:pPr marL="170747" marR="0" lvl="0" indent="-17074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i="1" dirty="0">
                <a:solidFill>
                  <a:srgbClr val="000000"/>
                </a:solidFill>
              </a:rPr>
              <a:t>What does it mean to take care of your health?</a:t>
            </a:r>
          </a:p>
          <a:p>
            <a:pPr marL="170747" marR="0" lvl="0" indent="-17074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i="1" dirty="0">
                <a:solidFill>
                  <a:srgbClr val="000000"/>
                </a:solidFill>
              </a:rPr>
              <a:t>How do you take care of your health?</a:t>
            </a:r>
          </a:p>
          <a:p>
            <a:pPr marL="170747" indent="-170747">
              <a:spcBef>
                <a:spcPts val="0"/>
              </a:spcBef>
              <a:buFont typeface="Arial" panose="020B0604020202020204" pitchFamily="34" charset="0"/>
              <a:buChar char="•"/>
            </a:pPr>
            <a:r>
              <a:rPr lang="en-AU" sz="1200" i="1" dirty="0">
                <a:solidFill>
                  <a:srgbClr val="000000"/>
                </a:solidFill>
              </a:rPr>
              <a:t>How do people take care of their health in your home country?</a:t>
            </a:r>
          </a:p>
          <a:p>
            <a:pPr marL="170747" indent="-170747">
              <a:spcBef>
                <a:spcPts val="0"/>
              </a:spcBef>
              <a:buFont typeface="Arial" panose="020B0604020202020204" pitchFamily="34" charset="0"/>
              <a:buChar char="•"/>
            </a:pPr>
            <a:r>
              <a:rPr lang="en-AU" sz="1200" i="1" dirty="0">
                <a:solidFill>
                  <a:srgbClr val="000000"/>
                </a:solidFill>
              </a:rPr>
              <a:t>Do you go to the doctor or nurse only when you feel sick or have a problem?</a:t>
            </a:r>
          </a:p>
          <a:p>
            <a:pPr marL="170747" indent="-170747">
              <a:spcBef>
                <a:spcPts val="0"/>
              </a:spcBef>
              <a:buFont typeface="Arial" panose="020B0604020202020204" pitchFamily="34" charset="0"/>
              <a:buChar char="•"/>
            </a:pPr>
            <a:r>
              <a:rPr lang="en-AU" sz="1200" i="1" dirty="0">
                <a:solidFill>
                  <a:srgbClr val="000000"/>
                </a:solidFill>
              </a:rPr>
              <a:t>Do you do anything NOT to get sick in the first place?</a:t>
            </a:r>
          </a:p>
          <a:p>
            <a:pPr marL="170747" indent="-170747">
              <a:spcBef>
                <a:spcPts val="0"/>
              </a:spcBef>
              <a:buFont typeface="Arial" panose="020B0604020202020204" pitchFamily="34" charset="0"/>
              <a:buChar char="•"/>
            </a:pPr>
            <a:r>
              <a:rPr lang="en-AU" sz="1200" i="1" dirty="0">
                <a:solidFill>
                  <a:srgbClr val="000000"/>
                </a:solidFill>
              </a:rPr>
              <a:t>Do you know that there are things you can do to prevent illness?</a:t>
            </a:r>
            <a:endParaRPr lang="en-AU" dirty="0"/>
          </a:p>
        </p:txBody>
      </p:sp>
      <p:sp>
        <p:nvSpPr>
          <p:cNvPr id="4" name="Slide Number Placeholder 3"/>
          <p:cNvSpPr>
            <a:spLocks noGrp="1"/>
          </p:cNvSpPr>
          <p:nvPr>
            <p:ph type="sldNum" sz="quarter" idx="5"/>
          </p:nvPr>
        </p:nvSpPr>
        <p:spPr/>
        <p:txBody>
          <a:bodyPr/>
          <a:lstStyle/>
          <a:p>
            <a:fld id="{85AE93E3-DF29-4ACB-A1DA-6F07570E9F8B}" type="slidenum">
              <a:rPr lang="en-AU" smtClean="0"/>
              <a:t>4</a:t>
            </a:fld>
            <a:endParaRPr lang="en-AU"/>
          </a:p>
        </p:txBody>
      </p:sp>
    </p:spTree>
    <p:extLst>
      <p:ext uri="{BB962C8B-B14F-4D97-AF65-F5344CB8AC3E}">
        <p14:creationId xmlns:p14="http://schemas.microsoft.com/office/powerpoint/2010/main" val="818189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What is breast cancer?</a:t>
            </a:r>
          </a:p>
          <a:p>
            <a:r>
              <a:rPr lang="en-AU" dirty="0"/>
              <a:t>Breast cancer is cancer that grows in the breast. It is the most common cancer for women in Australia and can develop at any age. </a:t>
            </a:r>
          </a:p>
          <a:p>
            <a:r>
              <a:rPr lang="en-AU" dirty="0"/>
              <a:t>About 1 in 7 women in Australia will develop breast cancer at some time in their life.</a:t>
            </a:r>
          </a:p>
          <a:p>
            <a:endParaRPr lang="en-AU" b="1" dirty="0"/>
          </a:p>
          <a:p>
            <a:r>
              <a:rPr lang="en-AU" b="1" dirty="0"/>
              <a:t>Why is it important to find breast cancer early?</a:t>
            </a:r>
          </a:p>
          <a:p>
            <a:pPr defTabSz="910651">
              <a:defRPr/>
            </a:pPr>
            <a:r>
              <a:rPr lang="en-AU" dirty="0"/>
              <a:t>If you find breast cancer early, there is a good chance you will get better. The cancer will be smaller and there will be more ways to treat it.</a:t>
            </a:r>
          </a:p>
          <a:p>
            <a:endParaRPr lang="en-AU" dirty="0"/>
          </a:p>
          <a:p>
            <a:endParaRPr lang="en-AU" dirty="0"/>
          </a:p>
        </p:txBody>
      </p:sp>
      <p:sp>
        <p:nvSpPr>
          <p:cNvPr id="4" name="Slide Number Placeholder 3"/>
          <p:cNvSpPr>
            <a:spLocks noGrp="1"/>
          </p:cNvSpPr>
          <p:nvPr>
            <p:ph type="sldNum" sz="quarter" idx="5"/>
          </p:nvPr>
        </p:nvSpPr>
        <p:spPr/>
        <p:txBody>
          <a:bodyPr/>
          <a:lstStyle/>
          <a:p>
            <a:fld id="{85AE93E3-DF29-4ACB-A1DA-6F07570E9F8B}" type="slidenum">
              <a:rPr lang="en-AU" smtClean="0"/>
              <a:t>15</a:t>
            </a:fld>
            <a:endParaRPr lang="en-AU"/>
          </a:p>
        </p:txBody>
      </p:sp>
    </p:spTree>
    <p:extLst>
      <p:ext uri="{BB962C8B-B14F-4D97-AF65-F5344CB8AC3E}">
        <p14:creationId xmlns:p14="http://schemas.microsoft.com/office/powerpoint/2010/main" val="1584508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dirty="0"/>
              <a:t>You need to know your breasts well so you can see if there is a change in either of them. </a:t>
            </a:r>
          </a:p>
          <a:p>
            <a:pPr lvl="0"/>
            <a:endParaRPr lang="en-AU" b="1" dirty="0"/>
          </a:p>
          <a:p>
            <a:r>
              <a:rPr lang="en-AU" b="1" dirty="0"/>
              <a:t>What do I need to know about my breasts?</a:t>
            </a:r>
          </a:p>
          <a:p>
            <a:pPr defTabSz="910651">
              <a:defRPr/>
            </a:pPr>
            <a:r>
              <a:rPr lang="en-AU" dirty="0"/>
              <a:t>It’s a good idea to look at your breasts in the mirror and learn:</a:t>
            </a:r>
          </a:p>
          <a:p>
            <a:pPr marL="170747" indent="-170747">
              <a:buFont typeface="Arial" panose="020B0604020202020204" pitchFamily="34" charset="0"/>
              <a:buChar char="•"/>
            </a:pPr>
            <a:r>
              <a:rPr lang="en-AU" dirty="0"/>
              <a:t>what they look like</a:t>
            </a:r>
          </a:p>
          <a:p>
            <a:pPr marL="170747" indent="-170747">
              <a:buFont typeface="Arial" panose="020B0604020202020204" pitchFamily="34" charset="0"/>
              <a:buChar char="•"/>
            </a:pPr>
            <a:r>
              <a:rPr lang="en-AU" dirty="0"/>
              <a:t>their shape, size and colour</a:t>
            </a:r>
          </a:p>
          <a:p>
            <a:pPr marL="170747" indent="-170747">
              <a:buFont typeface="Arial" panose="020B0604020202020204" pitchFamily="34" charset="0"/>
              <a:buChar char="•"/>
            </a:pPr>
            <a:r>
              <a:rPr lang="en-AU" dirty="0"/>
              <a:t>what they feel like. </a:t>
            </a:r>
          </a:p>
          <a:p>
            <a:endParaRPr lang="en-AU" dirty="0"/>
          </a:p>
          <a:p>
            <a:pPr lvl="0"/>
            <a:r>
              <a:rPr lang="en-AU" dirty="0"/>
              <a:t>Most changes in the breast are </a:t>
            </a:r>
            <a:r>
              <a:rPr lang="en-AU" b="0" dirty="0"/>
              <a:t>not breast cancer. But if you do notice a change, y</a:t>
            </a:r>
            <a:r>
              <a:rPr lang="en-AU" dirty="0"/>
              <a:t>ou must get it checked by a doctor or nurse as soon as possible.</a:t>
            </a:r>
          </a:p>
          <a:p>
            <a:pPr lvl="0"/>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85AE93E3-DF29-4ACB-A1DA-6F07570E9F8B}" type="slidenum">
              <a:rPr lang="en-AU" smtClean="0"/>
              <a:t>16</a:t>
            </a:fld>
            <a:endParaRPr lang="en-AU"/>
          </a:p>
        </p:txBody>
      </p:sp>
    </p:spTree>
    <p:extLst>
      <p:ext uri="{BB962C8B-B14F-4D97-AF65-F5344CB8AC3E}">
        <p14:creationId xmlns:p14="http://schemas.microsoft.com/office/powerpoint/2010/main" val="425184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dirty="0"/>
              <a:t>One way to find changes in the breast early is to check your breasts every month.</a:t>
            </a:r>
          </a:p>
          <a:p>
            <a:endParaRPr lang="en-AU" b="0" dirty="0"/>
          </a:p>
          <a:p>
            <a:r>
              <a:rPr lang="en-AU" b="1" dirty="0"/>
              <a:t>How do I check my breasts? </a:t>
            </a:r>
            <a:endParaRPr lang="en-AU" dirty="0"/>
          </a:p>
          <a:p>
            <a:pPr marL="170747" indent="-170747">
              <a:buFont typeface="Arial" panose="020B0604020202020204" pitchFamily="34" charset="0"/>
              <a:buChar char="•"/>
            </a:pPr>
            <a:r>
              <a:rPr lang="en-AU" dirty="0"/>
              <a:t>Once a month, check the shape, colour and size of your breasts.</a:t>
            </a:r>
          </a:p>
          <a:p>
            <a:pPr marL="170747" indent="-170747">
              <a:buFont typeface="Arial" panose="020B0604020202020204" pitchFamily="34" charset="0"/>
              <a:buChar char="•"/>
            </a:pPr>
            <a:r>
              <a:rPr lang="en-AU" dirty="0"/>
              <a:t>It’s best to check your breasts a few days after the end of your period </a:t>
            </a:r>
            <a:r>
              <a:rPr lang="en-AU" u="none" dirty="0"/>
              <a:t>(menstruation). </a:t>
            </a:r>
            <a:r>
              <a:rPr lang="en-AU" dirty="0"/>
              <a:t>Set a reminder in your phone or on your calendar to check your breasts on the same day every month.</a:t>
            </a:r>
          </a:p>
          <a:p>
            <a:pPr marL="170747" indent="-170747">
              <a:buFont typeface="Arial" panose="020B0604020202020204" pitchFamily="34" charset="0"/>
              <a:buChar char="•"/>
            </a:pPr>
            <a:r>
              <a:rPr lang="en-AU" dirty="0"/>
              <a:t>Feel your breasts using the pads of your fingers, in the shower or lying down.</a:t>
            </a:r>
          </a:p>
          <a:p>
            <a:pPr marL="170747" indent="-170747">
              <a:buFont typeface="Arial" panose="020B0604020202020204" pitchFamily="34" charset="0"/>
              <a:buChar char="•"/>
            </a:pPr>
            <a:r>
              <a:rPr lang="en-AU" dirty="0"/>
              <a:t>Look out for lumps and changes to the skin or nipple, or for any redness, pain or discharge.</a:t>
            </a:r>
          </a:p>
          <a:p>
            <a:pPr marL="170747" indent="-170747">
              <a:buFont typeface="Arial" panose="020B0604020202020204" pitchFamily="34" charset="0"/>
              <a:buChar char="•"/>
            </a:pPr>
            <a:r>
              <a:rPr lang="en-AU" dirty="0"/>
              <a:t>Make sure you feel the entire breast area from your collarbone to your tummy and include your armpits.</a:t>
            </a:r>
          </a:p>
          <a:p>
            <a:pPr marL="170747" indent="-170747">
              <a:buFont typeface="Arial" panose="020B0604020202020204" pitchFamily="34" charset="0"/>
              <a:buChar char="•"/>
            </a:pPr>
            <a:r>
              <a:rPr lang="en-AU" dirty="0"/>
              <a:t>You can </a:t>
            </a:r>
            <a:r>
              <a:rPr lang="en-AU" sz="1200" kern="1200" dirty="0">
                <a:solidFill>
                  <a:schemeClr val="tx1"/>
                </a:solidFill>
                <a:effectLst/>
                <a:latin typeface="+mn-lt"/>
                <a:ea typeface="+mn-ea"/>
                <a:cs typeface="+mn-cs"/>
              </a:rPr>
              <a:t>ask your doctor or nurse to show you how to check your breast.</a:t>
            </a:r>
            <a:endParaRPr lang="en-AU" dirty="0"/>
          </a:p>
          <a:p>
            <a:pPr marL="0" indent="0">
              <a:buFont typeface="Arial" panose="020B0604020202020204" pitchFamily="34" charset="0"/>
              <a:buNone/>
            </a:pPr>
            <a:endParaRPr lang="en-AU" sz="1200" b="0" i="0" u="sng" kern="1200" dirty="0">
              <a:solidFill>
                <a:schemeClr val="tx1"/>
              </a:solidFill>
              <a:effectLst/>
              <a:latin typeface="+mn-lt"/>
              <a:ea typeface="+mn-ea"/>
              <a:cs typeface="+mn-cs"/>
            </a:endParaRPr>
          </a:p>
          <a:p>
            <a:pPr marL="0" indent="0">
              <a:buFont typeface="Arial" panose="020B0604020202020204" pitchFamily="34" charset="0"/>
              <a:buNone/>
            </a:pPr>
            <a:r>
              <a:rPr lang="en-AU" sz="1200" b="0" i="0" u="none" kern="1200" dirty="0">
                <a:solidFill>
                  <a:schemeClr val="tx1"/>
                </a:solidFill>
                <a:effectLst/>
                <a:latin typeface="+mn-lt"/>
                <a:ea typeface="+mn-ea"/>
                <a:cs typeface="+mn-cs"/>
              </a:rPr>
              <a:t>There is no right or wrong way to feel your breasts – it is important to find a way that works for you and do it regularly</a:t>
            </a:r>
            <a:r>
              <a:rPr lang="en-AU" sz="1200" b="0" i="0" kern="1200" dirty="0">
                <a:solidFill>
                  <a:schemeClr val="tx1"/>
                </a:solidFill>
                <a:effectLst/>
                <a:latin typeface="+mn-lt"/>
                <a:ea typeface="+mn-ea"/>
                <a:cs typeface="+mn-cs"/>
              </a:rPr>
              <a:t>.</a:t>
            </a:r>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85AE93E3-DF29-4ACB-A1DA-6F07570E9F8B}" type="slidenum">
              <a:rPr lang="en-AU" smtClean="0"/>
              <a:t>17</a:t>
            </a:fld>
            <a:endParaRPr lang="en-AU"/>
          </a:p>
        </p:txBody>
      </p:sp>
    </p:spTree>
    <p:extLst>
      <p:ext uri="{BB962C8B-B14F-4D97-AF65-F5344CB8AC3E}">
        <p14:creationId xmlns:p14="http://schemas.microsoft.com/office/powerpoint/2010/main" val="4043986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dirty="0"/>
              <a:t>Another way to find changes in the breast is by having a breast screen every 2 years.</a:t>
            </a:r>
          </a:p>
          <a:p>
            <a:endParaRPr lang="en-AU" b="1" dirty="0"/>
          </a:p>
          <a:p>
            <a:r>
              <a:rPr lang="en-AU" b="1" dirty="0"/>
              <a:t>What is a breast screen?</a:t>
            </a:r>
            <a:endParaRPr lang="en-AU" dirty="0"/>
          </a:p>
          <a:p>
            <a:pPr lvl="0"/>
            <a:r>
              <a:rPr lang="en-AU" dirty="0"/>
              <a:t>A breast screen is a photo of the inside of your breast. It shows changes that are too small for you or your doctor or nurse to see or feel.</a:t>
            </a:r>
          </a:p>
          <a:p>
            <a:endParaRPr lang="en-AU" b="1" dirty="0"/>
          </a:p>
          <a:p>
            <a:r>
              <a:rPr lang="en-AU" b="1" dirty="0"/>
              <a:t>When should I have a </a:t>
            </a:r>
            <a:r>
              <a:rPr lang="en-AU" b="1" strike="noStrike" dirty="0"/>
              <a:t>breast screen</a:t>
            </a:r>
            <a:r>
              <a:rPr lang="en-AU" b="1" dirty="0"/>
              <a:t>?</a:t>
            </a:r>
            <a:endParaRPr lang="en-AU" dirty="0"/>
          </a:p>
          <a:p>
            <a:pPr marL="170747" indent="-170747">
              <a:buFont typeface="Arial" panose="020B0604020202020204" pitchFamily="34" charset="0"/>
              <a:buChar char="•"/>
            </a:pPr>
            <a:r>
              <a:rPr lang="en-AU" dirty="0"/>
              <a:t>If you are between 50 and 74 years old, </a:t>
            </a:r>
            <a:r>
              <a:rPr lang="en-AU" b="0" dirty="0"/>
              <a:t>have a breast screen every 2 years. </a:t>
            </a:r>
          </a:p>
          <a:p>
            <a:pPr marL="170747" indent="-170747">
              <a:buFont typeface="Arial" panose="020B0604020202020204" pitchFamily="34" charset="0"/>
              <a:buChar char="•"/>
            </a:pPr>
            <a:r>
              <a:rPr lang="en-AU" b="0" dirty="0"/>
              <a:t>If you are between 40 and 49 or over 74 years old, you may choose to have a </a:t>
            </a:r>
            <a:r>
              <a:rPr lang="en-AU" b="0" strike="noStrike" dirty="0"/>
              <a:t>breast screen</a:t>
            </a:r>
            <a:r>
              <a:rPr lang="en-AU" b="0" dirty="0"/>
              <a:t>.</a:t>
            </a:r>
          </a:p>
          <a:p>
            <a:pPr marL="170747" indent="-170747">
              <a:buFont typeface="Arial" panose="020B0604020202020204" pitchFamily="34" charset="0"/>
              <a:buChar char="•"/>
            </a:pPr>
            <a:r>
              <a:rPr lang="en-AU" b="0" dirty="0"/>
              <a:t>If you are under 40, your doctor might ask you to have a breast screen if they think </a:t>
            </a:r>
            <a:r>
              <a:rPr lang="en-AU" dirty="0"/>
              <a:t>you need one, or if someone else in your family has had breast cancer.</a:t>
            </a:r>
          </a:p>
          <a:p>
            <a:pPr marL="170747" indent="-170747">
              <a:buFont typeface="Arial" panose="020B0604020202020204" pitchFamily="34" charset="0"/>
              <a:buChar char="•"/>
            </a:pPr>
            <a:r>
              <a:rPr lang="en-AU" strike="noStrike" dirty="0"/>
              <a:t>Br</a:t>
            </a:r>
            <a:r>
              <a:rPr lang="en-AU" dirty="0"/>
              <a:t>east screens can only be done from 35 years of age.</a:t>
            </a:r>
          </a:p>
          <a:p>
            <a:pPr lvl="0"/>
            <a:endParaRPr lang="en-AU" dirty="0"/>
          </a:p>
          <a:p>
            <a:r>
              <a:rPr lang="en-AU" b="1" dirty="0"/>
              <a:t>How do I book a breast screen appointment?</a:t>
            </a:r>
          </a:p>
          <a:p>
            <a:r>
              <a:rPr lang="en-AU" b="0" strike="noStrike" dirty="0"/>
              <a:t>BreastScreen Australia provides breast screens for free if you have no breast symptoms. </a:t>
            </a:r>
            <a:r>
              <a:rPr lang="en-AU" strike="noStrike" dirty="0"/>
              <a:t>To </a:t>
            </a:r>
            <a:r>
              <a:rPr lang="en-AU" dirty="0"/>
              <a:t>book a breast screen appointment, call BreastScreen Australia on 13 20 50. This number will connect you to a BreastScreen service in your area.</a:t>
            </a:r>
          </a:p>
          <a:p>
            <a:r>
              <a:rPr lang="en-AU" dirty="0"/>
              <a:t>You can also book an appointment online at </a:t>
            </a:r>
            <a:r>
              <a:rPr lang="en-AU" b="1" dirty="0"/>
              <a:t>breastscreen.org.au</a:t>
            </a:r>
          </a:p>
          <a:p>
            <a:endParaRPr lang="en-AU" b="1" dirty="0"/>
          </a:p>
          <a:p>
            <a:r>
              <a:rPr lang="en-AU" b="1" dirty="0"/>
              <a:t>Need an interpreter?</a:t>
            </a:r>
          </a:p>
          <a:p>
            <a:r>
              <a:rPr lang="en-AU" dirty="0"/>
              <a:t>If you need an interpreter, call the Translating and Interpreting Service (TIS National) on 131 450 and ask to be connected to BreastScreen in your state/territory.</a:t>
            </a:r>
          </a:p>
          <a:p>
            <a:endParaRPr lang="en-AU" dirty="0"/>
          </a:p>
          <a:p>
            <a:endParaRPr lang="en-AU" dirty="0"/>
          </a:p>
        </p:txBody>
      </p:sp>
      <p:sp>
        <p:nvSpPr>
          <p:cNvPr id="4" name="Slide Number Placeholder 3"/>
          <p:cNvSpPr>
            <a:spLocks noGrp="1"/>
          </p:cNvSpPr>
          <p:nvPr>
            <p:ph type="sldNum" sz="quarter" idx="5"/>
          </p:nvPr>
        </p:nvSpPr>
        <p:spPr/>
        <p:txBody>
          <a:bodyPr/>
          <a:lstStyle/>
          <a:p>
            <a:fld id="{85AE93E3-DF29-4ACB-A1DA-6F07570E9F8B}" type="slidenum">
              <a:rPr lang="en-AU" smtClean="0"/>
              <a:t>18</a:t>
            </a:fld>
            <a:endParaRPr lang="en-AU"/>
          </a:p>
        </p:txBody>
      </p:sp>
    </p:spTree>
    <p:extLst>
      <p:ext uri="{BB962C8B-B14F-4D97-AF65-F5344CB8AC3E}">
        <p14:creationId xmlns:p14="http://schemas.microsoft.com/office/powerpoint/2010/main" val="1092494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Why is it so important to have a breast screen? </a:t>
            </a:r>
          </a:p>
          <a:p>
            <a:pPr defTabSz="910651">
              <a:defRPr/>
            </a:pPr>
            <a:r>
              <a:rPr lang="en-AU" dirty="0"/>
              <a:t>Regular breast screens find most breast cancers early and help prevent deaths.</a:t>
            </a:r>
            <a:endParaRPr lang="en-AU" b="1" dirty="0"/>
          </a:p>
          <a:p>
            <a:r>
              <a:rPr lang="en-AU" dirty="0"/>
              <a:t>If breast cancer is found early, it is more likely to be small and successfully treated. </a:t>
            </a:r>
          </a:p>
          <a:p>
            <a:r>
              <a:rPr lang="en-AU" dirty="0"/>
              <a:t>This helps you to get healthy again to enjoy your life and family.</a:t>
            </a:r>
          </a:p>
          <a:p>
            <a:endParaRPr lang="en-AU" dirty="0"/>
          </a:p>
          <a:p>
            <a:r>
              <a:rPr lang="en-AU" b="0" dirty="0"/>
              <a:t>If you find any changes in your breasts, see a doctor or nurse as soon as you can.  </a:t>
            </a:r>
          </a:p>
          <a:p>
            <a:endParaRPr lang="en-AU" dirty="0"/>
          </a:p>
          <a:p>
            <a:endParaRPr lang="en-AU" dirty="0"/>
          </a:p>
        </p:txBody>
      </p:sp>
      <p:sp>
        <p:nvSpPr>
          <p:cNvPr id="4" name="Slide Number Placeholder 3"/>
          <p:cNvSpPr>
            <a:spLocks noGrp="1"/>
          </p:cNvSpPr>
          <p:nvPr>
            <p:ph type="sldNum" sz="quarter" idx="5"/>
          </p:nvPr>
        </p:nvSpPr>
        <p:spPr/>
        <p:txBody>
          <a:bodyPr/>
          <a:lstStyle/>
          <a:p>
            <a:fld id="{85AE93E3-DF29-4ACB-A1DA-6F07570E9F8B}" type="slidenum">
              <a:rPr lang="en-AU" smtClean="0"/>
              <a:t>19</a:t>
            </a:fld>
            <a:endParaRPr lang="en-AU"/>
          </a:p>
        </p:txBody>
      </p:sp>
    </p:spTree>
    <p:extLst>
      <p:ext uri="{BB962C8B-B14F-4D97-AF65-F5344CB8AC3E}">
        <p14:creationId xmlns:p14="http://schemas.microsoft.com/office/powerpoint/2010/main" val="3739542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What is the bowel?</a:t>
            </a:r>
          </a:p>
          <a:p>
            <a:r>
              <a:rPr lang="en-AU" dirty="0"/>
              <a:t>The bowel is part of the</a:t>
            </a:r>
            <a:r>
              <a:rPr lang="en-AU" b="1" dirty="0"/>
              <a:t> </a:t>
            </a:r>
            <a:r>
              <a:rPr lang="en-AU" b="0" dirty="0"/>
              <a:t>digestive system*. </a:t>
            </a:r>
            <a:r>
              <a:rPr lang="en-AU" dirty="0"/>
              <a:t>The bowel is the tube that takes food from your stomach to your anus (where you poo from).</a:t>
            </a:r>
          </a:p>
          <a:p>
            <a:endParaRPr lang="en-AU" dirty="0"/>
          </a:p>
          <a:p>
            <a:pPr defTabSz="910651">
              <a:defRPr/>
            </a:pPr>
            <a:r>
              <a:rPr lang="en-AU" b="1" dirty="0"/>
              <a:t>What is bowel cancer?</a:t>
            </a:r>
          </a:p>
          <a:p>
            <a:pPr defTabSz="910651">
              <a:defRPr/>
            </a:pPr>
            <a:r>
              <a:rPr lang="en-AU" dirty="0"/>
              <a:t>Bowel cancer is cancer that grows in the bowel. It is a common cancer in Australia and is easier to treat and cure if found </a:t>
            </a:r>
            <a:r>
              <a:rPr lang="en-AU" b="0" dirty="0"/>
              <a:t>early</a:t>
            </a:r>
            <a:r>
              <a:rPr lang="en-AU" dirty="0"/>
              <a:t>. </a:t>
            </a:r>
          </a:p>
          <a:p>
            <a:pPr defTabSz="910651">
              <a:defRPr/>
            </a:pPr>
            <a:r>
              <a:rPr lang="en-AU" dirty="0"/>
              <a:t>A screening test is the best way to find bowel cancer early.</a:t>
            </a:r>
          </a:p>
          <a:p>
            <a:pPr defTabSz="910651">
              <a:defRPr/>
            </a:pPr>
            <a:endParaRPr lang="en-AU" dirty="0"/>
          </a:p>
          <a:p>
            <a:r>
              <a:rPr lang="en-AU" dirty="0"/>
              <a:t>*</a:t>
            </a:r>
            <a:r>
              <a:rPr lang="en-AU" i="1" dirty="0"/>
              <a:t>Note to the facilitator: use the image if you want to briefly explain the digestive system.</a:t>
            </a:r>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85AE93E3-DF29-4ACB-A1DA-6F07570E9F8B}" type="slidenum">
              <a:rPr lang="en-AU" smtClean="0"/>
              <a:t>21</a:t>
            </a:fld>
            <a:endParaRPr lang="en-AU"/>
          </a:p>
        </p:txBody>
      </p:sp>
    </p:spTree>
    <p:extLst>
      <p:ext uri="{BB962C8B-B14F-4D97-AF65-F5344CB8AC3E}">
        <p14:creationId xmlns:p14="http://schemas.microsoft.com/office/powerpoint/2010/main" val="352206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What is the bowel cancer screening test?</a:t>
            </a:r>
          </a:p>
          <a:p>
            <a:r>
              <a:rPr lang="en-AU" dirty="0"/>
              <a:t>The</a:t>
            </a:r>
            <a:r>
              <a:rPr lang="en-AU" b="1" dirty="0"/>
              <a:t> </a:t>
            </a:r>
            <a:r>
              <a:rPr lang="en-AU" dirty="0"/>
              <a:t>bowel cancer screening test checks for blood in your poo, which can be an early sign of bowel cancer.</a:t>
            </a:r>
          </a:p>
          <a:p>
            <a:endParaRPr lang="en-AU" dirty="0"/>
          </a:p>
          <a:p>
            <a:r>
              <a:rPr lang="en-AU" b="1" dirty="0"/>
              <a:t>When do I need to do the bowel screening test?</a:t>
            </a:r>
            <a:endParaRPr lang="en-AU" dirty="0"/>
          </a:p>
          <a:p>
            <a:pPr lvl="0"/>
            <a:r>
              <a:rPr lang="en-AU" dirty="0"/>
              <a:t>You need to do the test from the age of </a:t>
            </a:r>
            <a:r>
              <a:rPr lang="en-AU" b="0" dirty="0"/>
              <a:t>50</a:t>
            </a:r>
            <a:r>
              <a:rPr lang="en-AU" dirty="0"/>
              <a:t>. And you need to do it </a:t>
            </a:r>
            <a:r>
              <a:rPr lang="en-AU" b="0" dirty="0"/>
              <a:t>every 2 years until you’re 74</a:t>
            </a:r>
            <a:r>
              <a:rPr lang="en-AU" dirty="0"/>
              <a:t>.</a:t>
            </a:r>
          </a:p>
          <a:p>
            <a:endParaRPr lang="en-AU" dirty="0"/>
          </a:p>
          <a:p>
            <a:endParaRPr lang="en-AU" dirty="0"/>
          </a:p>
        </p:txBody>
      </p:sp>
      <p:sp>
        <p:nvSpPr>
          <p:cNvPr id="4" name="Slide Number Placeholder 3"/>
          <p:cNvSpPr>
            <a:spLocks noGrp="1"/>
          </p:cNvSpPr>
          <p:nvPr>
            <p:ph type="sldNum" sz="quarter" idx="5"/>
          </p:nvPr>
        </p:nvSpPr>
        <p:spPr/>
        <p:txBody>
          <a:bodyPr/>
          <a:lstStyle/>
          <a:p>
            <a:fld id="{85AE93E3-DF29-4ACB-A1DA-6F07570E9F8B}" type="slidenum">
              <a:rPr lang="en-AU" smtClean="0"/>
              <a:t>22</a:t>
            </a:fld>
            <a:endParaRPr lang="en-AU"/>
          </a:p>
        </p:txBody>
      </p:sp>
    </p:spTree>
    <p:extLst>
      <p:ext uri="{BB962C8B-B14F-4D97-AF65-F5344CB8AC3E}">
        <p14:creationId xmlns:p14="http://schemas.microsoft.com/office/powerpoint/2010/main" val="4251547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How do I get the test?</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This free test is sent to your home address every 2 years once you turn 50. </a:t>
            </a:r>
          </a:p>
          <a:p>
            <a:pPr lvl="0"/>
            <a:r>
              <a:rPr lang="en-AU" dirty="0"/>
              <a:t>If you don’t get the test, call the </a:t>
            </a:r>
            <a:r>
              <a:rPr lang="en-AU" b="0" dirty="0"/>
              <a:t>National Bowel Cancer Screening Program on 1800 627 701 </a:t>
            </a:r>
            <a:r>
              <a:rPr lang="en-AU" dirty="0"/>
              <a:t>or talk to your doctor or nurse.</a:t>
            </a:r>
          </a:p>
          <a:p>
            <a:endParaRPr lang="en-AU" b="1" dirty="0"/>
          </a:p>
          <a:p>
            <a:r>
              <a:rPr lang="en-AU" b="1" dirty="0"/>
              <a:t>How will I know what to do?</a:t>
            </a:r>
          </a:p>
          <a:p>
            <a:r>
              <a:rPr lang="en-AU" dirty="0"/>
              <a:t>The test is easy to do. When the </a:t>
            </a:r>
            <a:r>
              <a:rPr lang="en-AU" u="none" dirty="0"/>
              <a:t>test</a:t>
            </a:r>
            <a:r>
              <a:rPr lang="en-AU" dirty="0"/>
              <a:t> arrives at your home, it comes with instructions that show you exactly what to do.</a:t>
            </a:r>
          </a:p>
          <a:p>
            <a:endParaRPr lang="en-AU" dirty="0"/>
          </a:p>
          <a:p>
            <a:endParaRPr lang="en-AU" dirty="0"/>
          </a:p>
        </p:txBody>
      </p:sp>
      <p:sp>
        <p:nvSpPr>
          <p:cNvPr id="4" name="Slide Number Placeholder 3"/>
          <p:cNvSpPr>
            <a:spLocks noGrp="1"/>
          </p:cNvSpPr>
          <p:nvPr>
            <p:ph type="sldNum" sz="quarter" idx="5"/>
          </p:nvPr>
        </p:nvSpPr>
        <p:spPr/>
        <p:txBody>
          <a:bodyPr/>
          <a:lstStyle/>
          <a:p>
            <a:fld id="{85AE93E3-DF29-4ACB-A1DA-6F07570E9F8B}" type="slidenum">
              <a:rPr lang="en-AU" smtClean="0"/>
              <a:t>23</a:t>
            </a:fld>
            <a:endParaRPr lang="en-AU"/>
          </a:p>
        </p:txBody>
      </p:sp>
    </p:spTree>
    <p:extLst>
      <p:ext uri="{BB962C8B-B14F-4D97-AF65-F5344CB8AC3E}">
        <p14:creationId xmlns:p14="http://schemas.microsoft.com/office/powerpoint/2010/main" val="694765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Bowel cancer usually has no signs in the early stages. </a:t>
            </a:r>
          </a:p>
          <a:p>
            <a:r>
              <a:rPr lang="en-AU" dirty="0"/>
              <a:t>That’s why it’s important to see your doctor or nurse straight away if you notice </a:t>
            </a:r>
            <a:r>
              <a:rPr lang="en-AU" b="0" dirty="0"/>
              <a:t>any</a:t>
            </a:r>
            <a:r>
              <a:rPr lang="en-AU" dirty="0"/>
              <a:t> of these changes:</a:t>
            </a:r>
          </a:p>
          <a:p>
            <a:pPr marL="169200" indent="-169200">
              <a:buFont typeface="Arial" panose="020B0604020202020204" pitchFamily="34" charset="0"/>
              <a:buChar char="•"/>
            </a:pPr>
            <a:r>
              <a:rPr lang="en-AU" dirty="0"/>
              <a:t>there is blood in your poo</a:t>
            </a:r>
          </a:p>
          <a:p>
            <a:pPr marL="169200" indent="-169200">
              <a:buFont typeface="Arial" panose="020B0604020202020204" pitchFamily="34" charset="0"/>
              <a:buChar char="•"/>
            </a:pPr>
            <a:r>
              <a:rPr lang="en-AU" dirty="0"/>
              <a:t>your poo has become different from what it normally is, such as harder, looser or a different shape </a:t>
            </a:r>
          </a:p>
          <a:p>
            <a:pPr marL="169200" indent="-169200">
              <a:buFont typeface="Arial" panose="020B0604020202020204" pitchFamily="34" charset="0"/>
              <a:buChar char="•"/>
            </a:pPr>
            <a:r>
              <a:rPr lang="en-AU" dirty="0"/>
              <a:t>you have stomach pains or you can feel a lump</a:t>
            </a:r>
          </a:p>
          <a:p>
            <a:pPr marL="169200" indent="-169200">
              <a:buFont typeface="Arial" panose="020B0604020202020204" pitchFamily="34" charset="0"/>
              <a:buChar char="•"/>
            </a:pPr>
            <a:r>
              <a:rPr lang="en-AU" dirty="0"/>
              <a:t>you’re tired a lot and you don’t know why </a:t>
            </a:r>
          </a:p>
          <a:p>
            <a:pPr marL="169200" indent="-169200">
              <a:buFont typeface="Arial" panose="020B0604020202020204" pitchFamily="34" charset="0"/>
              <a:buChar char="•"/>
            </a:pPr>
            <a:r>
              <a:rPr lang="en-AU" dirty="0"/>
              <a:t>you’re losing weight and you don’t know why. </a:t>
            </a:r>
          </a:p>
          <a:p>
            <a:endParaRPr lang="en-AU" dirty="0"/>
          </a:p>
          <a:p>
            <a:endParaRPr lang="en-AU" dirty="0"/>
          </a:p>
        </p:txBody>
      </p:sp>
      <p:sp>
        <p:nvSpPr>
          <p:cNvPr id="4" name="Slide Number Placeholder 3"/>
          <p:cNvSpPr>
            <a:spLocks noGrp="1"/>
          </p:cNvSpPr>
          <p:nvPr>
            <p:ph type="sldNum" sz="quarter" idx="5"/>
          </p:nvPr>
        </p:nvSpPr>
        <p:spPr/>
        <p:txBody>
          <a:bodyPr/>
          <a:lstStyle/>
          <a:p>
            <a:fld id="{85AE93E3-DF29-4ACB-A1DA-6F07570E9F8B}" type="slidenum">
              <a:rPr lang="en-AU" smtClean="0"/>
              <a:t>24</a:t>
            </a:fld>
            <a:endParaRPr lang="en-AU"/>
          </a:p>
        </p:txBody>
      </p:sp>
    </p:spTree>
    <p:extLst>
      <p:ext uri="{BB962C8B-B14F-4D97-AF65-F5344CB8AC3E}">
        <p14:creationId xmlns:p14="http://schemas.microsoft.com/office/powerpoint/2010/main" val="3833613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What can I do to keep my bowel healthy?</a:t>
            </a:r>
          </a:p>
          <a:p>
            <a:r>
              <a:rPr lang="en-AU" dirty="0"/>
              <a:t>You can help keep your bowel healthy if you:</a:t>
            </a:r>
          </a:p>
          <a:p>
            <a:pPr marL="170747" indent="-170747" defTabSz="910651">
              <a:buFont typeface="Arial" panose="020B0604020202020204" pitchFamily="34" charset="0"/>
              <a:buChar char="•"/>
              <a:defRPr/>
            </a:pPr>
            <a:r>
              <a:rPr lang="en-AU" dirty="0"/>
              <a:t>don’t smoke</a:t>
            </a:r>
          </a:p>
          <a:p>
            <a:pPr marL="170747" indent="-170747">
              <a:buFont typeface="Arial" panose="020B0604020202020204" pitchFamily="34" charset="0"/>
              <a:buChar char="•"/>
            </a:pPr>
            <a:r>
              <a:rPr lang="en-AU" dirty="0"/>
              <a:t>keep a healthy weight</a:t>
            </a:r>
          </a:p>
          <a:p>
            <a:pPr marL="170747" indent="-170747">
              <a:buFont typeface="Arial" panose="020B0604020202020204" pitchFamily="34" charset="0"/>
              <a:buChar char="•"/>
            </a:pPr>
            <a:r>
              <a:rPr lang="en-AU" dirty="0"/>
              <a:t>eat a diet high in fibre </a:t>
            </a:r>
          </a:p>
          <a:p>
            <a:pPr marL="170747" indent="-170747">
              <a:buFont typeface="Arial" panose="020B0604020202020204" pitchFamily="34" charset="0"/>
              <a:buChar char="•"/>
            </a:pPr>
            <a:r>
              <a:rPr lang="en-AU" dirty="0"/>
              <a:t>avoid alcohol </a:t>
            </a:r>
          </a:p>
          <a:p>
            <a:pPr marL="170747" indent="-170747">
              <a:buFont typeface="Arial" panose="020B0604020202020204" pitchFamily="34" charset="0"/>
              <a:buChar char="•"/>
            </a:pPr>
            <a:r>
              <a:rPr lang="en-AU" dirty="0"/>
              <a:t>drink plenty of water</a:t>
            </a:r>
          </a:p>
          <a:p>
            <a:pPr marL="170747" indent="-170747">
              <a:buFont typeface="Arial" panose="020B0604020202020204" pitchFamily="34" charset="0"/>
              <a:buChar char="•"/>
            </a:pPr>
            <a:r>
              <a:rPr lang="en-AU" dirty="0"/>
              <a:t>exercise regularly</a:t>
            </a:r>
          </a:p>
          <a:p>
            <a:pPr marL="170747" indent="-170747">
              <a:buFont typeface="Arial" panose="020B0604020202020204" pitchFamily="34" charset="0"/>
              <a:buChar char="•"/>
            </a:pPr>
            <a:r>
              <a:rPr lang="en-AU" dirty="0"/>
              <a:t>have screening tests every 2 years after you turn 50 years old. </a:t>
            </a:r>
          </a:p>
          <a:p>
            <a:endParaRPr lang="en-AU" dirty="0"/>
          </a:p>
          <a:p>
            <a:endParaRPr lang="en-AU" dirty="0"/>
          </a:p>
        </p:txBody>
      </p:sp>
      <p:sp>
        <p:nvSpPr>
          <p:cNvPr id="4" name="Slide Number Placeholder 3"/>
          <p:cNvSpPr>
            <a:spLocks noGrp="1"/>
          </p:cNvSpPr>
          <p:nvPr>
            <p:ph type="sldNum" sz="quarter" idx="5"/>
          </p:nvPr>
        </p:nvSpPr>
        <p:spPr/>
        <p:txBody>
          <a:bodyPr/>
          <a:lstStyle/>
          <a:p>
            <a:fld id="{85AE93E3-DF29-4ACB-A1DA-6F07570E9F8B}" type="slidenum">
              <a:rPr lang="en-AU" smtClean="0"/>
              <a:t>25</a:t>
            </a:fld>
            <a:endParaRPr lang="en-AU"/>
          </a:p>
        </p:txBody>
      </p:sp>
    </p:spTree>
    <p:extLst>
      <p:ext uri="{BB962C8B-B14F-4D97-AF65-F5344CB8AC3E}">
        <p14:creationId xmlns:p14="http://schemas.microsoft.com/office/powerpoint/2010/main" val="247786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What is a health check?</a:t>
            </a:r>
            <a:endParaRPr lang="en-AU" dirty="0"/>
          </a:p>
          <a:p>
            <a:pPr lvl="0"/>
            <a:r>
              <a:rPr lang="en-AU" dirty="0"/>
              <a:t>A health check is when a doctor or nurse examines you at your local clinic or health centre. They might do some tests using special tools or equipment. </a:t>
            </a:r>
          </a:p>
          <a:p>
            <a:pPr lvl="0"/>
            <a:r>
              <a:rPr lang="en-AU" dirty="0"/>
              <a:t>Doctors are also called GPs or general practitioners. </a:t>
            </a:r>
          </a:p>
          <a:p>
            <a:endParaRPr lang="en-AU" b="1" dirty="0"/>
          </a:p>
          <a:p>
            <a:r>
              <a:rPr lang="en-AU" b="1" dirty="0"/>
              <a:t>Here are good reasons why you should have a health check:</a:t>
            </a:r>
            <a:endParaRPr lang="en-AU" dirty="0"/>
          </a:p>
          <a:p>
            <a:pPr marL="169200" indent="-169200">
              <a:buFont typeface="Arial" panose="020B0604020202020204" pitchFamily="34" charset="0"/>
              <a:buChar char="•"/>
            </a:pPr>
            <a:r>
              <a:rPr lang="en-US" dirty="0"/>
              <a:t>to check you are healthy and well</a:t>
            </a:r>
            <a:endParaRPr lang="en-US" b="1" dirty="0"/>
          </a:p>
          <a:p>
            <a:pPr marL="169200" indent="-169200">
              <a:buFont typeface="Arial" panose="020B0604020202020204" pitchFamily="34" charset="0"/>
              <a:buChar char="•"/>
            </a:pPr>
            <a:r>
              <a:rPr lang="en-US" dirty="0"/>
              <a:t>to help you stay healthy and well for a long time</a:t>
            </a:r>
            <a:endParaRPr lang="en-AU" dirty="0"/>
          </a:p>
          <a:p>
            <a:pPr marL="169200" indent="-169200">
              <a:buFont typeface="Arial" panose="020B0604020202020204" pitchFamily="34" charset="0"/>
              <a:buChar char="•"/>
            </a:pPr>
            <a:r>
              <a:rPr lang="en-US" dirty="0"/>
              <a:t>to find any health problems early and get treatment</a:t>
            </a:r>
            <a:endParaRPr lang="en-AU" dirty="0"/>
          </a:p>
          <a:p>
            <a:pPr marL="169200" indent="-169200">
              <a:buFont typeface="Arial" panose="020B0604020202020204" pitchFamily="34" charset="0"/>
              <a:buChar char="•"/>
            </a:pPr>
            <a:r>
              <a:rPr lang="en-US" strike="noStrike" dirty="0"/>
              <a:t>to</a:t>
            </a:r>
            <a:r>
              <a:rPr lang="en-US" dirty="0"/>
              <a:t> get information on how to stay well, such as what exercise to do and what foods to eat</a:t>
            </a:r>
            <a:endParaRPr lang="en-AU" dirty="0"/>
          </a:p>
          <a:p>
            <a:pPr marL="169200" indent="-169200">
              <a:buFont typeface="Arial" panose="020B0604020202020204" pitchFamily="34" charset="0"/>
              <a:buChar char="•"/>
            </a:pPr>
            <a:r>
              <a:rPr lang="en-US" strike="noStrike" dirty="0"/>
              <a:t>to </a:t>
            </a:r>
            <a:r>
              <a:rPr lang="en-US" dirty="0"/>
              <a:t>ask your doctor or nurse any questions about your health.</a:t>
            </a:r>
            <a:endParaRPr lang="en-AU" dirty="0"/>
          </a:p>
          <a:p>
            <a:endParaRPr lang="en-AU" dirty="0"/>
          </a:p>
        </p:txBody>
      </p:sp>
      <p:sp>
        <p:nvSpPr>
          <p:cNvPr id="4" name="Slide Number Placeholder 3"/>
          <p:cNvSpPr>
            <a:spLocks noGrp="1"/>
          </p:cNvSpPr>
          <p:nvPr>
            <p:ph type="sldNum" sz="quarter" idx="5"/>
          </p:nvPr>
        </p:nvSpPr>
        <p:spPr/>
        <p:txBody>
          <a:bodyPr/>
          <a:lstStyle/>
          <a:p>
            <a:fld id="{85AE93E3-DF29-4ACB-A1DA-6F07570E9F8B}" type="slidenum">
              <a:rPr lang="en-AU" smtClean="0"/>
              <a:t>5</a:t>
            </a:fld>
            <a:endParaRPr lang="en-AU"/>
          </a:p>
        </p:txBody>
      </p:sp>
    </p:spTree>
    <p:extLst>
      <p:ext uri="{BB962C8B-B14F-4D97-AF65-F5344CB8AC3E}">
        <p14:creationId xmlns:p14="http://schemas.microsoft.com/office/powerpoint/2010/main" val="23605275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What is a sexual health check?</a:t>
            </a:r>
          </a:p>
          <a:p>
            <a:r>
              <a:rPr lang="en-AU" dirty="0"/>
              <a:t>A sexual health check is a visit to your doctor or nurse to:  </a:t>
            </a:r>
          </a:p>
          <a:p>
            <a:pPr marL="170747" indent="-170747">
              <a:buFont typeface="Arial" panose="020B0604020202020204" pitchFamily="34" charset="0"/>
              <a:buChar char="•"/>
            </a:pPr>
            <a:r>
              <a:rPr lang="en-AU" dirty="0"/>
              <a:t>talk about safe sex </a:t>
            </a:r>
          </a:p>
          <a:p>
            <a:pPr marL="170747" indent="-170747" defTabSz="910651">
              <a:buFont typeface="Arial" panose="020B0604020202020204" pitchFamily="34" charset="0"/>
              <a:buChar char="•"/>
              <a:defRPr/>
            </a:pPr>
            <a:r>
              <a:rPr lang="en-AU" dirty="0"/>
              <a:t>talk about your rights when you’re in a relationship with someone</a:t>
            </a:r>
          </a:p>
          <a:p>
            <a:pPr marL="170747" indent="-170747">
              <a:buFont typeface="Arial" panose="020B0604020202020204" pitchFamily="34" charset="0"/>
              <a:buChar char="•"/>
            </a:pPr>
            <a:r>
              <a:rPr lang="en-AU" dirty="0"/>
              <a:t>talk about your right to decide if you do or don’t want to get pregnant</a:t>
            </a:r>
            <a:endParaRPr lang="en-AU" b="1" dirty="0"/>
          </a:p>
          <a:p>
            <a:pPr marL="170747" indent="-170747">
              <a:buFont typeface="Arial" panose="020B0604020202020204" pitchFamily="34" charset="0"/>
              <a:buChar char="•"/>
            </a:pPr>
            <a:r>
              <a:rPr lang="en-AU" dirty="0"/>
              <a:t>talk about what sort of contraception you can use if you don’t want to get pregnant</a:t>
            </a:r>
          </a:p>
          <a:p>
            <a:pPr marL="170747" indent="-170747" defTabSz="910651">
              <a:buFont typeface="Arial" panose="020B0604020202020204" pitchFamily="34" charset="0"/>
              <a:buChar char="•"/>
              <a:defRPr/>
            </a:pPr>
            <a:r>
              <a:rPr lang="en-AU" dirty="0"/>
              <a:t>get a cervical screening test </a:t>
            </a:r>
          </a:p>
          <a:p>
            <a:pPr marL="170747" indent="-170747">
              <a:buFont typeface="Arial" panose="020B0604020202020204" pitchFamily="34" charset="0"/>
              <a:buChar char="•"/>
            </a:pPr>
            <a:r>
              <a:rPr lang="en-AU" dirty="0"/>
              <a:t>have a test for sexually transmitted infections (STIs). </a:t>
            </a:r>
          </a:p>
          <a:p>
            <a:endParaRPr lang="en-AU" b="1" dirty="0"/>
          </a:p>
          <a:p>
            <a:r>
              <a:rPr lang="en-AU" b="1" dirty="0"/>
              <a:t>When do I need to have a sexual health check?</a:t>
            </a:r>
          </a:p>
          <a:p>
            <a:r>
              <a:rPr lang="en-AU" dirty="0"/>
              <a:t>Have a sexual health check if:</a:t>
            </a:r>
          </a:p>
          <a:p>
            <a:pPr marL="169200" indent="-169200" defTabSz="910651">
              <a:buFont typeface="Arial" panose="020B0604020202020204" pitchFamily="34" charset="0"/>
              <a:buChar char="•"/>
              <a:defRPr/>
            </a:pPr>
            <a:r>
              <a:rPr lang="en-AU" dirty="0"/>
              <a:t>you are starting a new sexual relationship</a:t>
            </a:r>
          </a:p>
          <a:p>
            <a:pPr marL="169200" indent="-169200" defTabSz="910651">
              <a:buFont typeface="Arial" panose="020B0604020202020204" pitchFamily="34" charset="0"/>
              <a:buChar char="•"/>
              <a:defRPr/>
            </a:pPr>
            <a:r>
              <a:rPr lang="en-AU" dirty="0"/>
              <a:t>you have had unprotected sex. Unprotected, or unsafe sex, is sex without a condom or dental dam (a thin layer of latex)</a:t>
            </a:r>
          </a:p>
          <a:p>
            <a:pPr marL="169200" indent="-169200" defTabSz="910651">
              <a:buFont typeface="Arial" panose="020B0604020202020204" pitchFamily="34" charset="0"/>
              <a:buChar char="•"/>
              <a:defRPr/>
            </a:pPr>
            <a:r>
              <a:rPr lang="en-AU" dirty="0"/>
              <a:t>the condom broke or fell off during sex</a:t>
            </a:r>
          </a:p>
          <a:p>
            <a:pPr marL="169200" indent="-169200">
              <a:buFont typeface="Arial" panose="020B0604020202020204" pitchFamily="34" charset="0"/>
              <a:buChar char="•"/>
            </a:pPr>
            <a:r>
              <a:rPr lang="en-AU" dirty="0"/>
              <a:t>you think you might have an STI</a:t>
            </a:r>
          </a:p>
          <a:p>
            <a:pPr marL="169200" indent="-169200">
              <a:buFont typeface="Arial" panose="020B0604020202020204" pitchFamily="34" charset="0"/>
              <a:buChar char="•"/>
            </a:pPr>
            <a:r>
              <a:rPr lang="en-AU" dirty="0"/>
              <a:t>your partner has sex with other people</a:t>
            </a:r>
          </a:p>
          <a:p>
            <a:pPr marL="169200" indent="-169200">
              <a:buFont typeface="Arial" panose="020B0604020202020204" pitchFamily="34" charset="0"/>
              <a:buChar char="•"/>
            </a:pPr>
            <a:r>
              <a:rPr lang="en-AU" dirty="0"/>
              <a:t>you have sex with more than one person</a:t>
            </a:r>
          </a:p>
          <a:p>
            <a:pPr marL="169200" indent="-169200">
              <a:buFont typeface="Arial" panose="020B0604020202020204" pitchFamily="34" charset="0"/>
              <a:buChar char="•"/>
            </a:pPr>
            <a:r>
              <a:rPr lang="en-AU" dirty="0"/>
              <a:t>you share needles with other people when using drugs or getting tattoos or piercings.</a:t>
            </a:r>
          </a:p>
          <a:p>
            <a:r>
              <a:rPr lang="en-AU" dirty="0"/>
              <a:t> </a:t>
            </a:r>
          </a:p>
          <a:p>
            <a:pPr defTabSz="910651">
              <a:defRPr/>
            </a:pPr>
            <a:r>
              <a:rPr lang="en-AU" b="0" dirty="0"/>
              <a:t>If you’re having sex, it’s a good idea to have a sexual health check regularly.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You may feel nervous about having a sexual health check, but doctors and nurses are there to help you. </a:t>
            </a:r>
          </a:p>
          <a:p>
            <a:endParaRPr lang="en-AU" dirty="0"/>
          </a:p>
          <a:p>
            <a:endParaRPr lang="en-AU" dirty="0"/>
          </a:p>
        </p:txBody>
      </p:sp>
      <p:sp>
        <p:nvSpPr>
          <p:cNvPr id="4" name="Slide Number Placeholder 3"/>
          <p:cNvSpPr>
            <a:spLocks noGrp="1"/>
          </p:cNvSpPr>
          <p:nvPr>
            <p:ph type="sldNum" sz="quarter" idx="5"/>
          </p:nvPr>
        </p:nvSpPr>
        <p:spPr/>
        <p:txBody>
          <a:bodyPr/>
          <a:lstStyle/>
          <a:p>
            <a:fld id="{85AE93E3-DF29-4ACB-A1DA-6F07570E9F8B}" type="slidenum">
              <a:rPr lang="en-AU" smtClean="0"/>
              <a:t>27</a:t>
            </a:fld>
            <a:endParaRPr lang="en-AU"/>
          </a:p>
        </p:txBody>
      </p:sp>
    </p:spTree>
    <p:extLst>
      <p:ext uri="{BB962C8B-B14F-4D97-AF65-F5344CB8AC3E}">
        <p14:creationId xmlns:p14="http://schemas.microsoft.com/office/powerpoint/2010/main" val="2000354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651">
              <a:defRPr/>
            </a:pPr>
            <a:r>
              <a:rPr lang="en-AU" b="1" u="none" dirty="0"/>
              <a:t>What is an STI? </a:t>
            </a:r>
          </a:p>
          <a:p>
            <a:pPr defTabSz="910651">
              <a:defRPr/>
            </a:pPr>
            <a:r>
              <a:rPr lang="en-AU" b="0" u="none" dirty="0"/>
              <a:t>STI stands for sexually transmitted infection. It’s an infections that you can get when you have sex. </a:t>
            </a:r>
          </a:p>
          <a:p>
            <a:pPr defTabSz="910651">
              <a:defRPr/>
            </a:pPr>
            <a:endParaRPr lang="en-AU" b="0" u="none" dirty="0"/>
          </a:p>
          <a:p>
            <a:pPr defTabSz="910651">
              <a:defRPr/>
            </a:pPr>
            <a:r>
              <a:rPr lang="en-AU" dirty="0"/>
              <a:t>STIs are common all around the world. There are many different STIs, such as:</a:t>
            </a:r>
          </a:p>
          <a:p>
            <a:pPr marL="170747" indent="-170747">
              <a:buFont typeface="Arial" panose="020B0604020202020204" pitchFamily="34" charset="0"/>
              <a:buChar char="•"/>
            </a:pPr>
            <a:r>
              <a:rPr lang="en-AU" dirty="0"/>
              <a:t>genital herpes</a:t>
            </a:r>
          </a:p>
          <a:p>
            <a:pPr marL="170747" indent="-170747">
              <a:buFont typeface="Arial" panose="020B0604020202020204" pitchFamily="34" charset="0"/>
              <a:buChar char="•"/>
            </a:pPr>
            <a:r>
              <a:rPr lang="en-AU" dirty="0"/>
              <a:t>chlamydia</a:t>
            </a:r>
          </a:p>
          <a:p>
            <a:pPr marL="170747" indent="-170747">
              <a:buFont typeface="Arial" panose="020B0604020202020204" pitchFamily="34" charset="0"/>
              <a:buChar char="•"/>
            </a:pPr>
            <a:r>
              <a:rPr lang="en-AU" dirty="0"/>
              <a:t>gonorrhoea</a:t>
            </a:r>
          </a:p>
          <a:p>
            <a:pPr marL="170747" indent="-170747">
              <a:buFont typeface="Arial" panose="020B0604020202020204" pitchFamily="34" charset="0"/>
              <a:buChar char="•"/>
            </a:pPr>
            <a:r>
              <a:rPr lang="en-AU" dirty="0"/>
              <a:t>syphilis</a:t>
            </a:r>
          </a:p>
          <a:p>
            <a:pPr marL="170747" indent="-170747">
              <a:buFont typeface="Arial" panose="020B0604020202020204" pitchFamily="34" charset="0"/>
              <a:buChar char="•"/>
            </a:pPr>
            <a:r>
              <a:rPr lang="en-AU" dirty="0"/>
              <a:t>hepatitis B and C</a:t>
            </a:r>
          </a:p>
          <a:p>
            <a:pPr marL="170747" indent="-170747">
              <a:buFont typeface="Arial" panose="020B0604020202020204" pitchFamily="34" charset="0"/>
              <a:buChar char="•"/>
            </a:pPr>
            <a:r>
              <a:rPr lang="en-AU" dirty="0"/>
              <a:t>HIV. </a:t>
            </a:r>
          </a:p>
          <a:p>
            <a:pPr marL="170747" indent="-170747">
              <a:buFont typeface="Arial" panose="020B0604020202020204" pitchFamily="34" charset="0"/>
              <a:buChar char="•"/>
            </a:pPr>
            <a:endParaRPr lang="en-AU" dirty="0"/>
          </a:p>
          <a:p>
            <a:r>
              <a:rPr lang="en-AU" b="1" dirty="0"/>
              <a:t>How can I get an STI?</a:t>
            </a:r>
          </a:p>
          <a:p>
            <a:pPr defTabSz="910651">
              <a:defRPr/>
            </a:pPr>
            <a:r>
              <a:rPr lang="en-AU" dirty="0"/>
              <a:t>You can get an STI if you:</a:t>
            </a:r>
          </a:p>
          <a:p>
            <a:pPr marL="170747" indent="-170747">
              <a:buFont typeface="Arial" panose="020B0604020202020204" pitchFamily="34" charset="0"/>
              <a:buChar char="•"/>
            </a:pPr>
            <a:r>
              <a:rPr lang="en-AU" dirty="0"/>
              <a:t>have unprotected sex with someone</a:t>
            </a:r>
          </a:p>
          <a:p>
            <a:pPr marL="170747" indent="-170747">
              <a:buFont typeface="Arial" panose="020B0604020202020204" pitchFamily="34" charset="0"/>
              <a:buChar char="•"/>
            </a:pPr>
            <a:r>
              <a:rPr lang="en-AU" dirty="0"/>
              <a:t>put your mouth on a penis or vulva</a:t>
            </a:r>
          </a:p>
          <a:p>
            <a:pPr marL="170747" indent="-170747">
              <a:buFont typeface="Arial" panose="020B0604020202020204" pitchFamily="34" charset="0"/>
              <a:buChar char="•"/>
            </a:pPr>
            <a:r>
              <a:rPr lang="en-AU" dirty="0"/>
              <a:t>touch a penis, vulva, vagina or anus together</a:t>
            </a:r>
          </a:p>
          <a:p>
            <a:pPr marL="170747" indent="-170747">
              <a:buFont typeface="Arial" panose="020B0604020202020204" pitchFamily="34" charset="0"/>
              <a:buChar char="•"/>
            </a:pPr>
            <a:r>
              <a:rPr lang="en-AU" dirty="0"/>
              <a:t>touch another person’s body fluids.</a:t>
            </a:r>
          </a:p>
          <a:p>
            <a:pPr defTabSz="910651">
              <a:defRPr/>
            </a:pPr>
            <a:endParaRPr lang="en-AU" dirty="0"/>
          </a:p>
          <a:p>
            <a:pPr lvl="0"/>
            <a:r>
              <a:rPr lang="en-AU" b="1" dirty="0"/>
              <a:t>If STIs are not treated, they can:</a:t>
            </a:r>
          </a:p>
          <a:p>
            <a:pPr marL="170747" indent="-170747">
              <a:buFont typeface="Arial" panose="020B0604020202020204" pitchFamily="34" charset="0"/>
              <a:buChar char="•"/>
            </a:pPr>
            <a:r>
              <a:rPr lang="en-AU" dirty="0"/>
              <a:t>cause irritation and pain</a:t>
            </a:r>
          </a:p>
          <a:p>
            <a:pPr marL="170747" indent="-170747">
              <a:buFont typeface="Arial" panose="020B0604020202020204" pitchFamily="34" charset="0"/>
              <a:buChar char="•"/>
            </a:pPr>
            <a:r>
              <a:rPr lang="en-AU" dirty="0"/>
              <a:t>make it hard for women to have children</a:t>
            </a:r>
          </a:p>
          <a:p>
            <a:pPr marL="170747" indent="-170747">
              <a:buFont typeface="Arial" panose="020B0604020202020204" pitchFamily="34" charset="0"/>
              <a:buChar char="•"/>
            </a:pPr>
            <a:r>
              <a:rPr lang="en-AU" dirty="0"/>
              <a:t>cause health problems that can last a long time.</a:t>
            </a:r>
          </a:p>
          <a:p>
            <a:endParaRPr lang="en-AU" dirty="0"/>
          </a:p>
          <a:p>
            <a:endParaRPr lang="en-AU" dirty="0"/>
          </a:p>
        </p:txBody>
      </p:sp>
      <p:sp>
        <p:nvSpPr>
          <p:cNvPr id="4" name="Slide Number Placeholder 3"/>
          <p:cNvSpPr>
            <a:spLocks noGrp="1"/>
          </p:cNvSpPr>
          <p:nvPr>
            <p:ph type="sldNum" sz="quarter" idx="5"/>
          </p:nvPr>
        </p:nvSpPr>
        <p:spPr/>
        <p:txBody>
          <a:bodyPr/>
          <a:lstStyle/>
          <a:p>
            <a:fld id="{85AE93E3-DF29-4ACB-A1DA-6F07570E9F8B}" type="slidenum">
              <a:rPr lang="en-AU" smtClean="0"/>
              <a:t>28</a:t>
            </a:fld>
            <a:endParaRPr lang="en-AU"/>
          </a:p>
        </p:txBody>
      </p:sp>
    </p:spTree>
    <p:extLst>
      <p:ext uri="{BB962C8B-B14F-4D97-AF65-F5344CB8AC3E}">
        <p14:creationId xmlns:p14="http://schemas.microsoft.com/office/powerpoint/2010/main" val="4253705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651">
              <a:defRPr/>
            </a:pPr>
            <a:r>
              <a:rPr lang="en-AU" b="0" dirty="0"/>
              <a:t>You can’t tell if a person has an STI just by looking at them. Even if a person looks strong and healthy, they can still have an STI and pass it on to another person.</a:t>
            </a:r>
          </a:p>
          <a:p>
            <a:pPr defTabSz="910651">
              <a:defRPr/>
            </a:pPr>
            <a:r>
              <a:rPr lang="en-AU" dirty="0"/>
              <a:t>It’s possible to have an STI and not know about it. </a:t>
            </a:r>
          </a:p>
          <a:p>
            <a:endParaRPr lang="en-AU" dirty="0"/>
          </a:p>
          <a:p>
            <a:r>
              <a:rPr lang="en-AU" b="1" dirty="0"/>
              <a:t>Sometimes there are signs that you or another person could have an STI. </a:t>
            </a:r>
          </a:p>
          <a:p>
            <a:r>
              <a:rPr lang="en-AU" dirty="0"/>
              <a:t>Some possible signs include:</a:t>
            </a:r>
          </a:p>
          <a:p>
            <a:pPr marL="169200" indent="-169200">
              <a:buFont typeface="Arial" panose="020B0604020202020204" pitchFamily="34" charset="0"/>
              <a:buChar char="•"/>
            </a:pPr>
            <a:r>
              <a:rPr lang="en-AU" dirty="0"/>
              <a:t>sores, blisters, broken skin or irritation on the penis, vulva, anus or mouth</a:t>
            </a:r>
          </a:p>
          <a:p>
            <a:pPr marL="169200" indent="-169200">
              <a:buFont typeface="Arial" panose="020B0604020202020204" pitchFamily="34" charset="0"/>
              <a:buChar char="•"/>
            </a:pPr>
            <a:r>
              <a:rPr lang="en-AU" dirty="0"/>
              <a:t>unusual liquid coming out of the penis, vagina or anus</a:t>
            </a:r>
          </a:p>
          <a:p>
            <a:pPr marL="169200" indent="-169200">
              <a:buFont typeface="Arial" panose="020B0604020202020204" pitchFamily="34" charset="0"/>
              <a:buChar char="•"/>
            </a:pPr>
            <a:r>
              <a:rPr lang="en-AU" dirty="0"/>
              <a:t>the vulva or vagina looks red, hurts, is itchy or smells bad </a:t>
            </a:r>
          </a:p>
          <a:p>
            <a:pPr marL="169200" indent="-169200">
              <a:buFont typeface="Arial" panose="020B0604020202020204" pitchFamily="34" charset="0"/>
              <a:buChar char="•"/>
            </a:pPr>
            <a:r>
              <a:rPr lang="en-AU" dirty="0"/>
              <a:t>lumps and bumps on the penis, vulva, vagina or anus</a:t>
            </a:r>
          </a:p>
          <a:p>
            <a:pPr marL="169200" indent="-169200">
              <a:buFont typeface="Arial" panose="020B0604020202020204" pitchFamily="34" charset="0"/>
              <a:buChar char="•"/>
            </a:pPr>
            <a:r>
              <a:rPr lang="en-AU" dirty="0"/>
              <a:t>pain or bleeding during sex </a:t>
            </a:r>
          </a:p>
          <a:p>
            <a:pPr marL="169200" indent="-169200">
              <a:buFont typeface="Arial" panose="020B0604020202020204" pitchFamily="34" charset="0"/>
              <a:buChar char="•"/>
            </a:pPr>
            <a:r>
              <a:rPr lang="en-AU" dirty="0"/>
              <a:t>pain when you wee.</a:t>
            </a:r>
          </a:p>
          <a:p>
            <a:endParaRPr lang="en-AU" dirty="0"/>
          </a:p>
          <a:p>
            <a:endParaRPr lang="en-AU" dirty="0"/>
          </a:p>
        </p:txBody>
      </p:sp>
      <p:sp>
        <p:nvSpPr>
          <p:cNvPr id="4" name="Slide Number Placeholder 3"/>
          <p:cNvSpPr>
            <a:spLocks noGrp="1"/>
          </p:cNvSpPr>
          <p:nvPr>
            <p:ph type="sldNum" sz="quarter" idx="5"/>
          </p:nvPr>
        </p:nvSpPr>
        <p:spPr/>
        <p:txBody>
          <a:bodyPr/>
          <a:lstStyle/>
          <a:p>
            <a:fld id="{85AE93E3-DF29-4ACB-A1DA-6F07570E9F8B}" type="slidenum">
              <a:rPr lang="en-AU" smtClean="0"/>
              <a:t>29</a:t>
            </a:fld>
            <a:endParaRPr lang="en-AU"/>
          </a:p>
        </p:txBody>
      </p:sp>
    </p:spTree>
    <p:extLst>
      <p:ext uri="{BB962C8B-B14F-4D97-AF65-F5344CB8AC3E}">
        <p14:creationId xmlns:p14="http://schemas.microsoft.com/office/powerpoint/2010/main" val="38604169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651">
              <a:defRPr/>
            </a:pPr>
            <a:r>
              <a:rPr lang="en-AU" b="1" dirty="0"/>
              <a:t>If you think you have an infection, you need to get tested. </a:t>
            </a:r>
          </a:p>
          <a:p>
            <a:pPr defTabSz="910651">
              <a:defRPr/>
            </a:pPr>
            <a:r>
              <a:rPr lang="en-AU" b="0" dirty="0"/>
              <a:t>Tests for STIs are simple, free and safe to do. </a:t>
            </a:r>
          </a:p>
          <a:p>
            <a:pPr defTabSz="910651">
              <a:defRPr/>
            </a:pPr>
            <a:r>
              <a:rPr lang="en-AU" b="0" dirty="0"/>
              <a:t>If the test shows you have an infection, you can start treatment straight away. This will help you to get better sooner and stop you from giving the infection to someone else.</a:t>
            </a:r>
          </a:p>
          <a:p>
            <a:endParaRPr lang="en-AU" b="1" dirty="0"/>
          </a:p>
          <a:p>
            <a:r>
              <a:rPr lang="en-AU" b="1" dirty="0"/>
              <a:t>Where do I go for an STI test?*</a:t>
            </a:r>
            <a:endParaRPr lang="en-AU" dirty="0"/>
          </a:p>
          <a:p>
            <a:pPr lvl="0"/>
            <a:r>
              <a:rPr lang="en-AU" dirty="0"/>
              <a:t>You can have an STI test done at: </a:t>
            </a:r>
          </a:p>
          <a:p>
            <a:pPr marL="170747" indent="-170747">
              <a:buFont typeface="Arial" panose="020B0604020202020204" pitchFamily="34" charset="0"/>
              <a:buChar char="•"/>
            </a:pPr>
            <a:r>
              <a:rPr lang="en-AU" dirty="0"/>
              <a:t>your local medical clinic</a:t>
            </a:r>
          </a:p>
          <a:p>
            <a:pPr marL="170747" indent="-170747">
              <a:buFont typeface="Arial" panose="020B0604020202020204" pitchFamily="34" charset="0"/>
              <a:buChar char="•"/>
            </a:pPr>
            <a:r>
              <a:rPr lang="en-AU" dirty="0"/>
              <a:t>your local community health centre </a:t>
            </a:r>
          </a:p>
          <a:p>
            <a:pPr marL="170747" indent="-170747">
              <a:buFont typeface="Arial" panose="020B0604020202020204" pitchFamily="34" charset="0"/>
              <a:buChar char="•"/>
            </a:pPr>
            <a:r>
              <a:rPr lang="en-AU" dirty="0"/>
              <a:t>a sexual health clinic</a:t>
            </a:r>
          </a:p>
          <a:p>
            <a:pPr marL="170747" indent="-170747">
              <a:buFont typeface="Arial" panose="020B0604020202020204" pitchFamily="34" charset="0"/>
              <a:buChar char="•"/>
            </a:pPr>
            <a:r>
              <a:rPr lang="en-AU" dirty="0"/>
              <a:t>a family planning clinic. </a:t>
            </a:r>
          </a:p>
          <a:p>
            <a:endParaRPr lang="en-AU" dirty="0"/>
          </a:p>
          <a:p>
            <a:r>
              <a:rPr lang="en-AU" b="1" dirty="0"/>
              <a:t>What if I am embarrassed?</a:t>
            </a:r>
          </a:p>
          <a:p>
            <a:pPr defTabSz="910651">
              <a:defRPr/>
            </a:pPr>
            <a:r>
              <a:rPr lang="en-AU" dirty="0"/>
              <a:t>If you feel embarrassed about having an STI test, remember that doctors and nurses:</a:t>
            </a:r>
          </a:p>
          <a:p>
            <a:pPr marL="169200" indent="-169200" defTabSz="910651">
              <a:buFont typeface="Arial" panose="020B0604020202020204" pitchFamily="34" charset="0"/>
              <a:buChar char="•"/>
              <a:defRPr/>
            </a:pPr>
            <a:r>
              <a:rPr lang="en-AU" b="0" dirty="0"/>
              <a:t>won’t judge you</a:t>
            </a:r>
          </a:p>
          <a:p>
            <a:pPr marL="169200" indent="-169200" defTabSz="910651">
              <a:buFont typeface="Arial" panose="020B0604020202020204" pitchFamily="34" charset="0"/>
              <a:buChar char="•"/>
              <a:defRPr/>
            </a:pPr>
            <a:r>
              <a:rPr lang="en-AU" dirty="0"/>
              <a:t>do the tests every day and it’s their job to look after you </a:t>
            </a:r>
          </a:p>
          <a:p>
            <a:pPr marL="169200" indent="-169200">
              <a:buFont typeface="Arial" panose="020B0604020202020204" pitchFamily="34" charset="0"/>
              <a:buChar char="•"/>
            </a:pPr>
            <a:r>
              <a:rPr lang="en-AU" b="0" dirty="0"/>
              <a:t>won’t share your information with anyone. </a:t>
            </a:r>
          </a:p>
          <a:p>
            <a:r>
              <a:rPr lang="en-AU" dirty="0"/>
              <a:t>If you are worried about your privacy, you can go to a different clinic and not your usual doctor or nurse.</a:t>
            </a:r>
          </a:p>
          <a:p>
            <a:pPr lvl="0"/>
            <a:endParaRPr lang="en-AU" dirty="0"/>
          </a:p>
          <a:p>
            <a:pPr defTabSz="910651">
              <a:defRPr/>
            </a:pPr>
            <a:r>
              <a:rPr lang="en-AU" b="1" dirty="0"/>
              <a:t>Chlamydia</a:t>
            </a:r>
          </a:p>
          <a:p>
            <a:pPr defTabSz="910651">
              <a:defRPr/>
            </a:pPr>
            <a:r>
              <a:rPr lang="en-AU" dirty="0"/>
              <a:t>Women under 30 years of age who are having sex need to get their wee tested for </a:t>
            </a:r>
            <a:r>
              <a:rPr lang="en-AU" b="0" dirty="0"/>
              <a:t>chlamydia every year. </a:t>
            </a:r>
          </a:p>
          <a:p>
            <a:pPr defTabSz="910651">
              <a:defRPr/>
            </a:pPr>
            <a:r>
              <a:rPr lang="en-AU" dirty="0"/>
              <a:t>Chlamydia can make it hard for you to get pregnant. Most women who have chlamydia have no signs, so they don’t know they have it. </a:t>
            </a:r>
          </a:p>
          <a:p>
            <a:pPr defTabSz="910651">
              <a:defRPr/>
            </a:pPr>
            <a:endParaRPr lang="en-AU" dirty="0"/>
          </a:p>
          <a:p>
            <a:pPr lvl="0"/>
            <a:r>
              <a:rPr lang="en-AU" dirty="0"/>
              <a:t>*</a:t>
            </a:r>
            <a:r>
              <a:rPr lang="en-AU" i="1" dirty="0"/>
              <a:t>Note to the facilitator: indicate where sexual health checks are available locally.</a:t>
            </a:r>
          </a:p>
          <a:p>
            <a:endParaRPr lang="en-AU" dirty="0"/>
          </a:p>
          <a:p>
            <a:endParaRPr lang="en-AU" dirty="0"/>
          </a:p>
        </p:txBody>
      </p:sp>
      <p:sp>
        <p:nvSpPr>
          <p:cNvPr id="4" name="Slide Number Placeholder 3"/>
          <p:cNvSpPr>
            <a:spLocks noGrp="1"/>
          </p:cNvSpPr>
          <p:nvPr>
            <p:ph type="sldNum" sz="quarter" idx="5"/>
          </p:nvPr>
        </p:nvSpPr>
        <p:spPr/>
        <p:txBody>
          <a:bodyPr/>
          <a:lstStyle/>
          <a:p>
            <a:fld id="{85AE93E3-DF29-4ACB-A1DA-6F07570E9F8B}" type="slidenum">
              <a:rPr lang="en-AU" smtClean="0"/>
              <a:t>30</a:t>
            </a:fld>
            <a:endParaRPr lang="en-AU"/>
          </a:p>
        </p:txBody>
      </p:sp>
    </p:spTree>
    <p:extLst>
      <p:ext uri="{BB962C8B-B14F-4D97-AF65-F5344CB8AC3E}">
        <p14:creationId xmlns:p14="http://schemas.microsoft.com/office/powerpoint/2010/main" val="421641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Ways to stop getting an STI:</a:t>
            </a:r>
            <a:endParaRPr lang="en-AU" dirty="0"/>
          </a:p>
          <a:p>
            <a:pPr marL="169200" indent="-169200">
              <a:buFont typeface="Arial" panose="020B0604020202020204" pitchFamily="34" charset="0"/>
              <a:buChar char="•"/>
            </a:pPr>
            <a:r>
              <a:rPr lang="en-AU" dirty="0"/>
              <a:t>Practise </a:t>
            </a:r>
            <a:r>
              <a:rPr lang="en-AU" b="0" dirty="0"/>
              <a:t>safer sex </a:t>
            </a:r>
            <a:r>
              <a:rPr lang="en-AU" dirty="0"/>
              <a:t>– don’t allow your partner's semen, blood, or vaginal fluids into your body. Use a condom, female condom or dental dam every time you have sex, even if you have your period (menstruation).</a:t>
            </a:r>
          </a:p>
          <a:p>
            <a:pPr marL="169200" marR="0" lvl="0" indent="-169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If you have sex, have regular </a:t>
            </a:r>
            <a:r>
              <a:rPr lang="en-AU" b="0" dirty="0"/>
              <a:t>sexual health checks</a:t>
            </a:r>
            <a:r>
              <a:rPr lang="en-AU" b="1" dirty="0"/>
              <a:t>.</a:t>
            </a:r>
            <a:endParaRPr lang="en-AU" dirty="0"/>
          </a:p>
          <a:p>
            <a:pPr marL="169200" indent="-169200">
              <a:buFont typeface="Arial" panose="020B0604020202020204" pitchFamily="34" charset="0"/>
              <a:buChar char="•"/>
            </a:pPr>
            <a:r>
              <a:rPr lang="en-AU" dirty="0"/>
              <a:t>Before you have sex with someone new, have a sexual health check and ask them to have one too.</a:t>
            </a:r>
          </a:p>
          <a:p>
            <a:pPr marL="169200" marR="0" lvl="0" indent="-169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Don’t share needles, tattoo equipment, razors, or other things that might have blood from someone else. </a:t>
            </a:r>
          </a:p>
          <a:p>
            <a:endParaRPr lang="en-AU" dirty="0"/>
          </a:p>
          <a:p>
            <a:endParaRPr lang="en-AU" dirty="0"/>
          </a:p>
        </p:txBody>
      </p:sp>
      <p:sp>
        <p:nvSpPr>
          <p:cNvPr id="4" name="Slide Number Placeholder 3"/>
          <p:cNvSpPr>
            <a:spLocks noGrp="1"/>
          </p:cNvSpPr>
          <p:nvPr>
            <p:ph type="sldNum" sz="quarter" idx="5"/>
          </p:nvPr>
        </p:nvSpPr>
        <p:spPr/>
        <p:txBody>
          <a:bodyPr/>
          <a:lstStyle/>
          <a:p>
            <a:fld id="{85AE93E3-DF29-4ACB-A1DA-6F07570E9F8B}" type="slidenum">
              <a:rPr lang="en-AU" smtClean="0"/>
              <a:t>31</a:t>
            </a:fld>
            <a:endParaRPr lang="en-AU"/>
          </a:p>
        </p:txBody>
      </p:sp>
    </p:spTree>
    <p:extLst>
      <p:ext uri="{BB962C8B-B14F-4D97-AF65-F5344CB8AC3E}">
        <p14:creationId xmlns:p14="http://schemas.microsoft.com/office/powerpoint/2010/main" val="40584791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0651" rtl="0" eaLnBrk="1" fontAlgn="auto" latinLnBrk="0" hangingPunct="1">
              <a:lnSpc>
                <a:spcPct val="100000"/>
              </a:lnSpc>
              <a:spcBef>
                <a:spcPts val="0"/>
              </a:spcBef>
              <a:spcAft>
                <a:spcPts val="0"/>
              </a:spcAft>
              <a:buClrTx/>
              <a:buSzTx/>
              <a:buFontTx/>
              <a:buNone/>
              <a:tabLst/>
              <a:defRPr/>
            </a:pPr>
            <a:r>
              <a:rPr lang="en-AU" dirty="0"/>
              <a:t>If you or your family need to see a doctor, make an appointment right away because it may take a few days before the doctor can see you. If you need an interpreter, call the Translating and Interpreting Service (TIS National) on 131 450.</a:t>
            </a:r>
          </a:p>
          <a:p>
            <a:pPr marL="0" marR="0" lvl="0" indent="0" algn="l" defTabSz="910651" rtl="0" eaLnBrk="1" fontAlgn="auto" latinLnBrk="0" hangingPunct="1">
              <a:lnSpc>
                <a:spcPct val="100000"/>
              </a:lnSpc>
              <a:spcBef>
                <a:spcPts val="0"/>
              </a:spcBef>
              <a:spcAft>
                <a:spcPts val="0"/>
              </a:spcAft>
              <a:buClrTx/>
              <a:buSzTx/>
              <a:buFontTx/>
              <a:buNone/>
              <a:tabLst/>
              <a:defRPr/>
            </a:pPr>
            <a:r>
              <a:rPr lang="en-AU" dirty="0"/>
              <a:t>If it’s an emergency, call 000. </a:t>
            </a:r>
          </a:p>
          <a:p>
            <a:pPr marL="0" marR="0" lvl="0" indent="0" algn="l" defTabSz="910651" rtl="0" eaLnBrk="1" fontAlgn="auto" latinLnBrk="0" hangingPunct="1">
              <a:lnSpc>
                <a:spcPct val="100000"/>
              </a:lnSpc>
              <a:spcBef>
                <a:spcPts val="0"/>
              </a:spcBef>
              <a:spcAft>
                <a:spcPts val="0"/>
              </a:spcAft>
              <a:buClrTx/>
              <a:buSzTx/>
              <a:buFontTx/>
              <a:buNone/>
              <a:tabLst/>
              <a:defRPr/>
            </a:pPr>
            <a:endParaRPr lang="en-AU" dirty="0"/>
          </a:p>
          <a:p>
            <a:r>
              <a:rPr lang="en-AU" b="1" dirty="0"/>
              <a:t>How do I make an appointment?</a:t>
            </a:r>
          </a:p>
          <a:p>
            <a:r>
              <a:rPr lang="en-AU" dirty="0"/>
              <a:t>You can make an appointment with your doctor by:</a:t>
            </a:r>
          </a:p>
          <a:p>
            <a:pPr marL="170747" indent="-170747">
              <a:buFont typeface="Arial" panose="020B0604020202020204" pitchFamily="34" charset="0"/>
              <a:buChar char="•"/>
            </a:pPr>
            <a:r>
              <a:rPr lang="en-AU" dirty="0"/>
              <a:t>calling the health centre </a:t>
            </a:r>
          </a:p>
          <a:p>
            <a:pPr marL="170747" indent="-170747">
              <a:buFont typeface="Arial" panose="020B0604020202020204" pitchFamily="34" charset="0"/>
              <a:buChar char="•"/>
            </a:pPr>
            <a:r>
              <a:rPr lang="en-AU" dirty="0"/>
              <a:t>visiting the health centre in person </a:t>
            </a:r>
          </a:p>
          <a:p>
            <a:pPr marL="170747" indent="-170747">
              <a:buFont typeface="Arial" panose="020B0604020202020204" pitchFamily="34" charset="0"/>
              <a:buChar char="•"/>
            </a:pPr>
            <a:r>
              <a:rPr lang="en-AU" dirty="0"/>
              <a:t>booking on the internet if the health centre has a website.</a:t>
            </a:r>
          </a:p>
          <a:p>
            <a:pPr defTabSz="910651">
              <a:defRPr/>
            </a:pPr>
            <a:endParaRPr lang="en-AU" dirty="0"/>
          </a:p>
          <a:p>
            <a:pPr defTabSz="910651">
              <a:defRPr/>
            </a:pPr>
            <a:r>
              <a:rPr lang="en-AU" b="1" dirty="0"/>
              <a:t>When you make an appointment, you can:</a:t>
            </a:r>
          </a:p>
          <a:p>
            <a:pPr marL="170747" indent="-170747" defTabSz="910651">
              <a:buFont typeface="Arial" panose="020B0604020202020204" pitchFamily="34" charset="0"/>
              <a:buChar char="•"/>
              <a:defRPr/>
            </a:pPr>
            <a:r>
              <a:rPr lang="en-AU" dirty="0"/>
              <a:t>ask for a female doctor</a:t>
            </a:r>
          </a:p>
          <a:p>
            <a:pPr marL="170747" marR="0" lvl="0" indent="-170747" algn="l" defTabSz="91065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ask for an interpreter at your appointment – you can ask for a phone interpreter, a female interpreter, or an interpreter who is in another state</a:t>
            </a:r>
          </a:p>
          <a:p>
            <a:pPr marL="170747" marR="0" lvl="0" indent="-170747" algn="l" defTabSz="91065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ask for an immediate appointment if you need urgent attention for a serious medical issue</a:t>
            </a:r>
          </a:p>
          <a:p>
            <a:pPr marL="170747" indent="-170747" defTabSz="910651">
              <a:buFont typeface="Arial" panose="020B0604020202020204" pitchFamily="34" charset="0"/>
              <a:buChar char="•"/>
              <a:defRPr/>
            </a:pPr>
            <a:r>
              <a:rPr lang="en-AU" dirty="0"/>
              <a:t>ask how much you need to pay for the appointment</a:t>
            </a:r>
          </a:p>
          <a:p>
            <a:pPr marL="170747" indent="-170747" defTabSz="910651">
              <a:buFont typeface="Arial" panose="020B0604020202020204" pitchFamily="34" charset="0"/>
              <a:buChar char="•"/>
              <a:defRPr/>
            </a:pPr>
            <a:r>
              <a:rPr lang="en-AU" dirty="0"/>
              <a:t>choose a short or long appointment:</a:t>
            </a:r>
          </a:p>
          <a:p>
            <a:pPr marL="468000" lvl="1" indent="-171450" defTabSz="910651">
              <a:buFont typeface="Calibri" panose="020F0502020204030204" pitchFamily="34" charset="0"/>
              <a:buChar char="‒"/>
              <a:defRPr/>
            </a:pPr>
            <a:r>
              <a:rPr lang="en-AU" dirty="0"/>
              <a:t>ask for a short appointment if you need a new prescription </a:t>
            </a:r>
          </a:p>
          <a:p>
            <a:pPr marL="468000" lvl="1" indent="-171450" defTabSz="910651">
              <a:buFont typeface="Calibri" panose="020F0502020204030204" pitchFamily="34" charset="0"/>
              <a:buChar char="‒"/>
              <a:defRPr/>
            </a:pPr>
            <a:r>
              <a:rPr lang="en-AU" dirty="0"/>
              <a:t>ask </a:t>
            </a:r>
            <a:r>
              <a:rPr lang="en-AU" u="none" strike="noStrike" dirty="0"/>
              <a:t>for a long appointment i</a:t>
            </a:r>
            <a:r>
              <a:rPr lang="en-AU" dirty="0"/>
              <a:t>f you have a few things to talk about. </a:t>
            </a:r>
          </a:p>
          <a:p>
            <a:pPr marL="170747" indent="-170747" defTabSz="910651">
              <a:buFont typeface="Arial" panose="020B0604020202020204" pitchFamily="34" charset="0"/>
              <a:buChar char="•"/>
              <a:defRPr/>
            </a:pPr>
            <a:endParaRPr lang="en-AU" dirty="0"/>
          </a:p>
          <a:p>
            <a:pPr defTabSz="910651">
              <a:defRPr/>
            </a:pPr>
            <a:r>
              <a:rPr lang="en-AU" dirty="0"/>
              <a:t>You will need to make a separate appointment for each family member who needs to see a doctor. </a:t>
            </a:r>
          </a:p>
          <a:p>
            <a:endParaRPr lang="en-AU" dirty="0"/>
          </a:p>
          <a:p>
            <a:endParaRPr lang="en-AU" dirty="0"/>
          </a:p>
        </p:txBody>
      </p:sp>
      <p:sp>
        <p:nvSpPr>
          <p:cNvPr id="4" name="Slide Number Placeholder 3"/>
          <p:cNvSpPr>
            <a:spLocks noGrp="1"/>
          </p:cNvSpPr>
          <p:nvPr>
            <p:ph type="sldNum" sz="quarter" idx="5"/>
          </p:nvPr>
        </p:nvSpPr>
        <p:spPr/>
        <p:txBody>
          <a:bodyPr/>
          <a:lstStyle/>
          <a:p>
            <a:fld id="{85AE93E3-DF29-4ACB-A1DA-6F07570E9F8B}" type="slidenum">
              <a:rPr lang="en-AU" smtClean="0"/>
              <a:t>33</a:t>
            </a:fld>
            <a:endParaRPr lang="en-AU"/>
          </a:p>
        </p:txBody>
      </p:sp>
    </p:spTree>
    <p:extLst>
      <p:ext uri="{BB962C8B-B14F-4D97-AF65-F5344CB8AC3E}">
        <p14:creationId xmlns:p14="http://schemas.microsoft.com/office/powerpoint/2010/main" val="32103479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AU" b="1" dirty="0"/>
              <a:t>What if I don’t feel comfortable going to a doctor?</a:t>
            </a:r>
          </a:p>
          <a:p>
            <a:pPr>
              <a:lnSpc>
                <a:spcPct val="100000"/>
              </a:lnSpc>
            </a:pPr>
            <a:r>
              <a:rPr lang="en-AU" dirty="0"/>
              <a:t>There are things you can do to make yourself more comfortable and confident when you see a doctor.</a:t>
            </a:r>
          </a:p>
          <a:p>
            <a:pPr>
              <a:lnSpc>
                <a:spcPct val="100000"/>
              </a:lnSpc>
            </a:pPr>
            <a:r>
              <a:rPr lang="en-AU" dirty="0"/>
              <a:t>You can:</a:t>
            </a:r>
          </a:p>
          <a:p>
            <a:pPr marL="170747" indent="-170747">
              <a:lnSpc>
                <a:spcPct val="100000"/>
              </a:lnSpc>
              <a:buFont typeface="Arial" panose="020B0604020202020204" pitchFamily="34" charset="0"/>
              <a:buChar char="•"/>
            </a:pPr>
            <a:r>
              <a:rPr lang="en-AU" b="0" dirty="0"/>
              <a:t>ask to see a female doctor or nurse</a:t>
            </a:r>
          </a:p>
          <a:p>
            <a:pPr marL="170747" marR="0" lvl="0" indent="-17074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t>use an interpreter – ask the clinic to arrange one. Interpreters can’t talk to other people about what you say in the appointment</a:t>
            </a:r>
          </a:p>
          <a:p>
            <a:pPr marL="170747" marR="0" lvl="0" indent="-17074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t>take a family member, friend or support worker with you, but they shouldn’t interpret for you</a:t>
            </a:r>
          </a:p>
          <a:p>
            <a:pPr marL="170747" indent="-170747">
              <a:lnSpc>
                <a:spcPct val="100000"/>
              </a:lnSpc>
              <a:buFont typeface="Arial" panose="020B0604020202020204" pitchFamily="34" charset="0"/>
              <a:buChar char="•"/>
            </a:pPr>
            <a:r>
              <a:rPr lang="en-AU" b="0" dirty="0"/>
              <a:t>prepare for your appointment </a:t>
            </a:r>
            <a:r>
              <a:rPr lang="en-AU" dirty="0"/>
              <a:t>before you go.</a:t>
            </a:r>
          </a:p>
          <a:p>
            <a:endParaRPr lang="en-AU" dirty="0"/>
          </a:p>
          <a:p>
            <a:endParaRPr lang="en-AU" dirty="0"/>
          </a:p>
        </p:txBody>
      </p:sp>
      <p:sp>
        <p:nvSpPr>
          <p:cNvPr id="4" name="Slide Number Placeholder 3"/>
          <p:cNvSpPr>
            <a:spLocks noGrp="1"/>
          </p:cNvSpPr>
          <p:nvPr>
            <p:ph type="sldNum" sz="quarter" idx="5"/>
          </p:nvPr>
        </p:nvSpPr>
        <p:spPr/>
        <p:txBody>
          <a:bodyPr/>
          <a:lstStyle/>
          <a:p>
            <a:fld id="{85AE93E3-DF29-4ACB-A1DA-6F07570E9F8B}" type="slidenum">
              <a:rPr lang="en-AU" smtClean="0"/>
              <a:t>34</a:t>
            </a:fld>
            <a:endParaRPr lang="en-AU"/>
          </a:p>
        </p:txBody>
      </p:sp>
    </p:spTree>
    <p:extLst>
      <p:ext uri="{BB962C8B-B14F-4D97-AF65-F5344CB8AC3E}">
        <p14:creationId xmlns:p14="http://schemas.microsoft.com/office/powerpoint/2010/main" val="3604722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How can I prepare for my appointment?</a:t>
            </a:r>
          </a:p>
          <a:p>
            <a:r>
              <a:rPr lang="en-AU" dirty="0"/>
              <a:t>To prepare for your appointment, write down: </a:t>
            </a:r>
          </a:p>
          <a:p>
            <a:pPr marL="169200" indent="-169200">
              <a:buFont typeface="Arial" panose="020B0604020202020204" pitchFamily="34" charset="0"/>
              <a:buChar char="•"/>
            </a:pPr>
            <a:r>
              <a:rPr lang="en-AU" dirty="0"/>
              <a:t>a list of things you want to talk about</a:t>
            </a:r>
          </a:p>
          <a:p>
            <a:pPr marL="169200" indent="-169200">
              <a:buFont typeface="Arial" panose="020B0604020202020204" pitchFamily="34" charset="0"/>
              <a:buChar char="•"/>
            </a:pPr>
            <a:r>
              <a:rPr lang="en-AU" dirty="0"/>
              <a:t>any signs of illness you have; </a:t>
            </a:r>
            <a:r>
              <a:rPr lang="en-AU" strike="noStrike" dirty="0"/>
              <a:t>when they started, how long they last, how often they happen</a:t>
            </a:r>
          </a:p>
          <a:p>
            <a:pPr marL="169200" indent="-169200">
              <a:buFont typeface="Arial" panose="020B0604020202020204" pitchFamily="34" charset="0"/>
              <a:buChar char="•"/>
            </a:pPr>
            <a:r>
              <a:rPr lang="en-AU" dirty="0"/>
              <a:t>all the medicines, vitamins and herbal remedies you’re taking</a:t>
            </a:r>
            <a:endParaRPr lang="en-AU" strike="sngStrike" dirty="0"/>
          </a:p>
          <a:p>
            <a:pPr marL="169200" indent="-169200">
              <a:buFont typeface="Arial" panose="020B0604020202020204" pitchFamily="34" charset="0"/>
              <a:buChar char="•"/>
            </a:pPr>
            <a:r>
              <a:rPr lang="en-AU" strike="noStrike" dirty="0"/>
              <a:t>any </a:t>
            </a:r>
            <a:r>
              <a:rPr lang="en-AU" dirty="0"/>
              <a:t>medicines that you can’t take (e.g. aspirin, penicillin) </a:t>
            </a:r>
          </a:p>
          <a:p>
            <a:pPr marL="169200" indent="-169200">
              <a:buFont typeface="Arial" panose="020B0604020202020204" pitchFamily="34" charset="0"/>
              <a:buChar char="•"/>
            </a:pPr>
            <a:r>
              <a:rPr lang="en-AU" dirty="0"/>
              <a:t>any serious illnesses that you or other members of your family have had.</a:t>
            </a:r>
          </a:p>
          <a:p>
            <a:endParaRPr lang="en-AU" dirty="0"/>
          </a:p>
          <a:p>
            <a:r>
              <a:rPr lang="en-AU" b="1" dirty="0"/>
              <a:t>Remember to bring:</a:t>
            </a:r>
          </a:p>
          <a:p>
            <a:pPr marL="170747" indent="-170747" defTabSz="910651">
              <a:buFont typeface="Arial" panose="020B0604020202020204" pitchFamily="34" charset="0"/>
              <a:buChar char="•"/>
              <a:defRPr/>
            </a:pPr>
            <a:r>
              <a:rPr lang="en-AU" dirty="0"/>
              <a:t>your Medicare card and healthcare or concession card if you have them</a:t>
            </a:r>
          </a:p>
          <a:p>
            <a:pPr marL="170747" indent="-170747">
              <a:buFont typeface="Arial" panose="020B0604020202020204" pitchFamily="34" charset="0"/>
              <a:buChar char="•"/>
            </a:pPr>
            <a:r>
              <a:rPr lang="en-AU" dirty="0"/>
              <a:t>copies or reports from any recent tests if you have them</a:t>
            </a:r>
          </a:p>
          <a:p>
            <a:pPr marL="170747" indent="-170747">
              <a:buFont typeface="Arial" panose="020B0604020202020204" pitchFamily="34" charset="0"/>
              <a:buChar char="•"/>
            </a:pPr>
            <a:r>
              <a:rPr lang="en-AU" dirty="0"/>
              <a:t>your notes </a:t>
            </a:r>
          </a:p>
          <a:p>
            <a:pPr marL="170747" indent="-170747">
              <a:buFont typeface="Arial" panose="020B0604020202020204" pitchFamily="34" charset="0"/>
              <a:buChar char="•"/>
            </a:pPr>
            <a:r>
              <a:rPr lang="en-AU" dirty="0"/>
              <a:t>someone to support you if you need it.</a:t>
            </a:r>
          </a:p>
          <a:p>
            <a:endParaRPr lang="en-AU" dirty="0"/>
          </a:p>
          <a:p>
            <a:endParaRPr lang="en-AU" dirty="0"/>
          </a:p>
        </p:txBody>
      </p:sp>
      <p:sp>
        <p:nvSpPr>
          <p:cNvPr id="4" name="Slide Number Placeholder 3"/>
          <p:cNvSpPr>
            <a:spLocks noGrp="1"/>
          </p:cNvSpPr>
          <p:nvPr>
            <p:ph type="sldNum" sz="quarter" idx="5"/>
          </p:nvPr>
        </p:nvSpPr>
        <p:spPr/>
        <p:txBody>
          <a:bodyPr/>
          <a:lstStyle/>
          <a:p>
            <a:fld id="{85AE93E3-DF29-4ACB-A1DA-6F07570E9F8B}" type="slidenum">
              <a:rPr lang="en-AU" smtClean="0"/>
              <a:t>35</a:t>
            </a:fld>
            <a:endParaRPr lang="en-AU"/>
          </a:p>
        </p:txBody>
      </p:sp>
    </p:spTree>
    <p:extLst>
      <p:ext uri="{BB962C8B-B14F-4D97-AF65-F5344CB8AC3E}">
        <p14:creationId xmlns:p14="http://schemas.microsoft.com/office/powerpoint/2010/main" val="30660059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What can I talk to my doctor or nurse about?</a:t>
            </a:r>
          </a:p>
          <a:p>
            <a:pPr marL="169200" indent="-169200">
              <a:buFont typeface="Arial" panose="020B0604020202020204" pitchFamily="34" charset="0"/>
              <a:buChar char="•"/>
            </a:pPr>
            <a:r>
              <a:rPr lang="en-AU" dirty="0"/>
              <a:t>The most important thing when speaking with your doctor or nurse is to </a:t>
            </a:r>
            <a:r>
              <a:rPr lang="en-AU" b="0" dirty="0"/>
              <a:t>always tell the truth. </a:t>
            </a:r>
          </a:p>
          <a:p>
            <a:pPr marL="169200" indent="-169200" defTabSz="910651">
              <a:buFont typeface="Arial" panose="020B0604020202020204" pitchFamily="34" charset="0"/>
              <a:buChar char="•"/>
              <a:defRPr/>
            </a:pPr>
            <a:r>
              <a:rPr lang="en-AU" dirty="0"/>
              <a:t>Your health, your worries and your situation are important, so speak up. Doctors and nurses </a:t>
            </a:r>
            <a:r>
              <a:rPr lang="en-AU" b="0" dirty="0"/>
              <a:t>will not judge or criticise you</a:t>
            </a:r>
            <a:r>
              <a:rPr lang="en-AU" dirty="0"/>
              <a:t>.</a:t>
            </a:r>
          </a:p>
          <a:p>
            <a:pPr marL="169200" indent="-169200" defTabSz="910651">
              <a:buFont typeface="Arial" panose="020B0604020202020204" pitchFamily="34" charset="0"/>
              <a:buChar char="•"/>
              <a:defRPr/>
            </a:pPr>
            <a:r>
              <a:rPr lang="en-AU" dirty="0"/>
              <a:t>Don’t think something is normal or not important enough to mention.</a:t>
            </a:r>
          </a:p>
          <a:p>
            <a:pPr marL="169200" indent="-169200">
              <a:buFont typeface="Arial" panose="020B0604020202020204" pitchFamily="34" charset="0"/>
              <a:buChar char="•"/>
            </a:pPr>
            <a:r>
              <a:rPr lang="en-AU" dirty="0"/>
              <a:t>What you talk to them about is private, so don’t be afraid to tell them anything. </a:t>
            </a:r>
          </a:p>
          <a:p>
            <a:r>
              <a:rPr lang="en-AU" dirty="0"/>
              <a:t> </a:t>
            </a:r>
          </a:p>
          <a:p>
            <a:r>
              <a:rPr lang="en-AU" b="1" dirty="0"/>
              <a:t>For the doctor or nurse to help you, they need to know:</a:t>
            </a:r>
          </a:p>
          <a:p>
            <a:pPr marL="170747" indent="-170747">
              <a:buFont typeface="Arial" panose="020B0604020202020204" pitchFamily="34" charset="0"/>
              <a:buChar char="•"/>
            </a:pPr>
            <a:r>
              <a:rPr lang="en-AU" dirty="0"/>
              <a:t>when you were sick in the past </a:t>
            </a:r>
          </a:p>
          <a:p>
            <a:pPr marL="170747" indent="-170747">
              <a:buFont typeface="Arial" panose="020B0604020202020204" pitchFamily="34" charset="0"/>
              <a:buChar char="•"/>
            </a:pPr>
            <a:r>
              <a:rPr lang="en-AU" dirty="0"/>
              <a:t>what medicines you are taking. Some medicines don’t work with other medicines, so they could make you sick or sicker</a:t>
            </a:r>
          </a:p>
          <a:p>
            <a:pPr marL="170747" indent="-170747" defTabSz="910651">
              <a:buFont typeface="Arial" panose="020B0604020202020204" pitchFamily="34" charset="0"/>
              <a:buChar char="•"/>
              <a:defRPr/>
            </a:pPr>
            <a:r>
              <a:rPr lang="en-AU" dirty="0"/>
              <a:t>if something is different to how you normally are</a:t>
            </a:r>
          </a:p>
          <a:p>
            <a:pPr marL="170747" indent="-170747">
              <a:buFont typeface="Arial" panose="020B0604020202020204" pitchFamily="34" charset="0"/>
              <a:buChar char="•"/>
            </a:pPr>
            <a:r>
              <a:rPr lang="en-AU" dirty="0"/>
              <a:t>if you exercise, smoke, drink alcohol or take drugs.</a:t>
            </a:r>
          </a:p>
          <a:p>
            <a:endParaRPr lang="en-AU" dirty="0"/>
          </a:p>
          <a:p>
            <a:endParaRPr lang="en-AU" dirty="0"/>
          </a:p>
        </p:txBody>
      </p:sp>
      <p:sp>
        <p:nvSpPr>
          <p:cNvPr id="4" name="Slide Number Placeholder 3"/>
          <p:cNvSpPr>
            <a:spLocks noGrp="1"/>
          </p:cNvSpPr>
          <p:nvPr>
            <p:ph type="sldNum" sz="quarter" idx="5"/>
          </p:nvPr>
        </p:nvSpPr>
        <p:spPr/>
        <p:txBody>
          <a:bodyPr/>
          <a:lstStyle/>
          <a:p>
            <a:fld id="{85AE93E3-DF29-4ACB-A1DA-6F07570E9F8B}" type="slidenum">
              <a:rPr lang="en-AU" smtClean="0"/>
              <a:t>36</a:t>
            </a:fld>
            <a:endParaRPr lang="en-AU"/>
          </a:p>
        </p:txBody>
      </p:sp>
    </p:spTree>
    <p:extLst>
      <p:ext uri="{BB962C8B-B14F-4D97-AF65-F5344CB8AC3E}">
        <p14:creationId xmlns:p14="http://schemas.microsoft.com/office/powerpoint/2010/main" val="14787342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651">
              <a:defRPr/>
            </a:pPr>
            <a:r>
              <a:rPr lang="en-AU" b="0" dirty="0"/>
              <a:t>Doctors and nurses can talk about lots of important information that can be hard to understand or remember.</a:t>
            </a:r>
          </a:p>
          <a:p>
            <a:pPr defTabSz="910651">
              <a:defRPr/>
            </a:pPr>
            <a:endParaRPr lang="en-AU" b="1" dirty="0"/>
          </a:p>
          <a:p>
            <a:pPr defTabSz="910651">
              <a:defRPr/>
            </a:pPr>
            <a:r>
              <a:rPr lang="en-AU" b="1" dirty="0"/>
              <a:t>To help you understand what the doctor or nurse says, you can:</a:t>
            </a:r>
          </a:p>
          <a:p>
            <a:pPr marL="170747" indent="-170747" defTabSz="910651">
              <a:buFont typeface="Arial" panose="020B0604020202020204" pitchFamily="34" charset="0"/>
              <a:buChar char="•"/>
              <a:defRPr/>
            </a:pPr>
            <a:r>
              <a:rPr lang="en-AU" dirty="0"/>
              <a:t>take a notebook and write things down</a:t>
            </a:r>
          </a:p>
          <a:p>
            <a:pPr marL="170747" indent="-170747" defTabSz="910651">
              <a:buFont typeface="Arial" panose="020B0604020202020204" pitchFamily="34" charset="0"/>
              <a:buChar char="•"/>
              <a:defRPr/>
            </a:pPr>
            <a:r>
              <a:rPr lang="en-AU" dirty="0"/>
              <a:t>ask your doctor or nurse to write down important things, especially about medicines</a:t>
            </a:r>
          </a:p>
          <a:p>
            <a:pPr marL="170747" indent="-170747" defTabSz="910651">
              <a:buFont typeface="Arial" panose="020B0604020202020204" pitchFamily="34" charset="0"/>
              <a:buChar char="•"/>
              <a:defRPr/>
            </a:pPr>
            <a:r>
              <a:rPr lang="en-AU" dirty="0"/>
              <a:t>ask if there is printed information you can take home</a:t>
            </a:r>
          </a:p>
          <a:p>
            <a:pPr marL="170747" indent="-170747" defTabSz="910651">
              <a:buFont typeface="Arial" panose="020B0604020202020204" pitchFamily="34" charset="0"/>
              <a:buChar char="•"/>
              <a:defRPr/>
            </a:pPr>
            <a:r>
              <a:rPr lang="en-AU" dirty="0"/>
              <a:t>repeat what you need to do before you leave your appointment to make </a:t>
            </a:r>
            <a:r>
              <a:rPr lang="en-AU" u="none" dirty="0"/>
              <a:t>sure </a:t>
            </a:r>
            <a:r>
              <a:rPr lang="en-AU" dirty="0"/>
              <a:t>you understand and know what to do</a:t>
            </a:r>
          </a:p>
          <a:p>
            <a:pPr marL="170747" indent="-170747" defTabSz="910651">
              <a:buFont typeface="Arial" panose="020B0604020202020204" pitchFamily="34" charset="0"/>
              <a:buChar char="•"/>
              <a:defRPr/>
            </a:pPr>
            <a:r>
              <a:rPr lang="en-AU" dirty="0"/>
              <a:t>ask the doctor or nurse to explain things again.</a:t>
            </a:r>
          </a:p>
          <a:p>
            <a:pPr defTabSz="910651">
              <a:defRPr/>
            </a:pPr>
            <a:endParaRPr lang="en-AU" b="1" dirty="0"/>
          </a:p>
          <a:p>
            <a:pPr defTabSz="910651">
              <a:defRPr/>
            </a:pPr>
            <a:r>
              <a:rPr lang="en-AU" b="1" dirty="0"/>
              <a:t>What if I don’t like the treatment?</a:t>
            </a:r>
          </a:p>
          <a:p>
            <a:pPr defTabSz="910651">
              <a:defRPr/>
            </a:pPr>
            <a:r>
              <a:rPr lang="en-AU" dirty="0"/>
              <a:t>If you’re not comfortable with the treatment the doctor or nurse  gives you, ask if there are other </a:t>
            </a:r>
            <a:r>
              <a:rPr lang="en-AU" u="none" dirty="0"/>
              <a:t>treatments </a:t>
            </a:r>
            <a:r>
              <a:rPr lang="en-AU" dirty="0"/>
              <a:t>you could try. </a:t>
            </a:r>
          </a:p>
          <a:p>
            <a:pPr defTabSz="910651">
              <a:defRPr/>
            </a:pPr>
            <a:r>
              <a:rPr lang="en-AU" dirty="0"/>
              <a:t>Ask your doctor or nurse to explain all the good and not-so-good things about each treatment so you have all the information before you decide. </a:t>
            </a:r>
          </a:p>
          <a:p>
            <a:pPr defTabSz="910651">
              <a:defRPr/>
            </a:pPr>
            <a:endParaRPr lang="en-AU" dirty="0"/>
          </a:p>
          <a:p>
            <a:pPr defTabSz="910651">
              <a:defRPr/>
            </a:pPr>
            <a:r>
              <a:rPr lang="en-AU" b="1" dirty="0"/>
              <a:t>If you have problems with your treatment, remember: </a:t>
            </a:r>
          </a:p>
          <a:p>
            <a:pPr marL="169200" indent="-169200">
              <a:buFont typeface="Arial" panose="020B0604020202020204" pitchFamily="34" charset="0"/>
              <a:buChar char="•"/>
            </a:pPr>
            <a:r>
              <a:rPr lang="en-AU" dirty="0"/>
              <a:t>Don’t change the treatment without talking to your doctor or nurse first, or you could become sicker.</a:t>
            </a:r>
          </a:p>
          <a:p>
            <a:pPr marL="169200" indent="-169200">
              <a:buFont typeface="Arial" panose="020B0604020202020204" pitchFamily="34" charset="0"/>
              <a:buChar char="•"/>
            </a:pPr>
            <a:r>
              <a:rPr lang="en-AU" dirty="0"/>
              <a:t>Tell your doctor or nurse about all the problems you are having with your treatment.</a:t>
            </a:r>
          </a:p>
          <a:p>
            <a:pPr marL="169200" indent="-169200">
              <a:buFont typeface="Arial" panose="020B0604020202020204" pitchFamily="34" charset="0"/>
              <a:buChar char="•"/>
            </a:pPr>
            <a:r>
              <a:rPr lang="en-AU" dirty="0"/>
              <a:t>Work with your doctor or nurse to find a treatment that works best for you.</a:t>
            </a:r>
          </a:p>
          <a:p>
            <a:endParaRPr lang="en-AU" dirty="0"/>
          </a:p>
          <a:p>
            <a:endParaRPr lang="en-AU" dirty="0"/>
          </a:p>
        </p:txBody>
      </p:sp>
      <p:sp>
        <p:nvSpPr>
          <p:cNvPr id="4" name="Slide Number Placeholder 3"/>
          <p:cNvSpPr>
            <a:spLocks noGrp="1"/>
          </p:cNvSpPr>
          <p:nvPr>
            <p:ph type="sldNum" sz="quarter" idx="5"/>
          </p:nvPr>
        </p:nvSpPr>
        <p:spPr/>
        <p:txBody>
          <a:bodyPr/>
          <a:lstStyle/>
          <a:p>
            <a:fld id="{85AE93E3-DF29-4ACB-A1DA-6F07570E9F8B}" type="slidenum">
              <a:rPr lang="en-AU" smtClean="0"/>
              <a:t>37</a:t>
            </a:fld>
            <a:endParaRPr lang="en-AU"/>
          </a:p>
        </p:txBody>
      </p:sp>
    </p:spTree>
    <p:extLst>
      <p:ext uri="{BB962C8B-B14F-4D97-AF65-F5344CB8AC3E}">
        <p14:creationId xmlns:p14="http://schemas.microsoft.com/office/powerpoint/2010/main" val="1050010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How often do I need to have a health check?</a:t>
            </a:r>
          </a:p>
          <a:p>
            <a:r>
              <a:rPr lang="en-AU" dirty="0"/>
              <a:t>You need to have a health check with your doctor or nurse once a year. You should do this even if you feel healthy. When you have regular health checks, you can find out about health problems sooner, before they get worse. </a:t>
            </a:r>
          </a:p>
          <a:p>
            <a:endParaRPr lang="en-AU" b="1" dirty="0"/>
          </a:p>
          <a:p>
            <a:pPr defTabSz="910651">
              <a:defRPr/>
            </a:pPr>
            <a:r>
              <a:rPr lang="en-AU" b="1" dirty="0"/>
              <a:t>At a health check, the doctor or nurse will ask you about:</a:t>
            </a:r>
          </a:p>
          <a:p>
            <a:pPr marL="170747" indent="-170747">
              <a:buFont typeface="Arial" panose="020B0604020202020204" pitchFamily="34" charset="0"/>
              <a:buChar char="•"/>
            </a:pPr>
            <a:r>
              <a:rPr lang="en-AU" dirty="0"/>
              <a:t>any illness or treatment that you have or have had. This is called your medical history</a:t>
            </a:r>
          </a:p>
          <a:p>
            <a:pPr marL="170747" indent="-170747">
              <a:buFont typeface="Arial" panose="020B0604020202020204" pitchFamily="34" charset="0"/>
              <a:buChar char="•"/>
            </a:pPr>
            <a:r>
              <a:rPr lang="en-AU" dirty="0"/>
              <a:t>the medical history of your family – your mother, father, brothers and sisters. If other people in your family have certain diseases, these health checks are even more important</a:t>
            </a:r>
          </a:p>
          <a:p>
            <a:pPr marL="170747" indent="-170747">
              <a:buFont typeface="Arial" panose="020B0604020202020204" pitchFamily="34" charset="0"/>
              <a:buChar char="•"/>
            </a:pPr>
            <a:r>
              <a:rPr lang="en-AU" dirty="0"/>
              <a:t>what you eat, how much you exercise, and if you smoke or drink alcohol. </a:t>
            </a:r>
          </a:p>
          <a:p>
            <a:endParaRPr lang="en-AU" dirty="0"/>
          </a:p>
          <a:p>
            <a:r>
              <a:rPr lang="en-AU" b="1" dirty="0"/>
              <a:t>Does everyone get the same health check?</a:t>
            </a:r>
          </a:p>
          <a:p>
            <a:r>
              <a:rPr lang="en-AU" dirty="0"/>
              <a:t>No. You will need different health checks or tests at </a:t>
            </a:r>
            <a:r>
              <a:rPr lang="en-AU" b="0" dirty="0"/>
              <a:t>different times in your life. </a:t>
            </a:r>
            <a:r>
              <a:rPr lang="en-AU" dirty="0"/>
              <a:t>This is because different things can happen to the body at different ages.</a:t>
            </a:r>
            <a:endParaRPr lang="en-AU" b="1" dirty="0"/>
          </a:p>
          <a:p>
            <a:r>
              <a:rPr lang="en-AU" dirty="0"/>
              <a:t>Your doctor or nurse will tell you which tests you need. </a:t>
            </a:r>
          </a:p>
          <a:p>
            <a:endParaRPr lang="en-AU" dirty="0"/>
          </a:p>
        </p:txBody>
      </p:sp>
      <p:sp>
        <p:nvSpPr>
          <p:cNvPr id="4" name="Slide Number Placeholder 3"/>
          <p:cNvSpPr>
            <a:spLocks noGrp="1"/>
          </p:cNvSpPr>
          <p:nvPr>
            <p:ph type="sldNum" sz="quarter" idx="5"/>
          </p:nvPr>
        </p:nvSpPr>
        <p:spPr/>
        <p:txBody>
          <a:bodyPr/>
          <a:lstStyle/>
          <a:p>
            <a:fld id="{85AE93E3-DF29-4ACB-A1DA-6F07570E9F8B}" type="slidenum">
              <a:rPr lang="en-AU" smtClean="0"/>
              <a:t>6</a:t>
            </a:fld>
            <a:endParaRPr lang="en-AU"/>
          </a:p>
        </p:txBody>
      </p:sp>
    </p:spTree>
    <p:extLst>
      <p:ext uri="{BB962C8B-B14F-4D97-AF65-F5344CB8AC3E}">
        <p14:creationId xmlns:p14="http://schemas.microsoft.com/office/powerpoint/2010/main" val="10459157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u="none" dirty="0">
                <a:solidFill>
                  <a:srgbClr val="000000"/>
                </a:solidFill>
              </a:rPr>
              <a:t>Note to the facilitator</a:t>
            </a:r>
            <a:r>
              <a:rPr lang="en-AU" sz="1200" i="1" u="none" kern="1200" dirty="0">
                <a:solidFill>
                  <a:srgbClr val="000000"/>
                </a:solidFill>
                <a:latin typeface="+mn-lt"/>
                <a:ea typeface="+mn-ea"/>
                <a:cs typeface="+mn-cs"/>
              </a:rPr>
              <a:t>: provide details of local health services.</a:t>
            </a:r>
          </a:p>
          <a:p>
            <a:endParaRPr lang="en-AU" dirty="0"/>
          </a:p>
        </p:txBody>
      </p:sp>
      <p:sp>
        <p:nvSpPr>
          <p:cNvPr id="4" name="Slide Number Placeholder 3"/>
          <p:cNvSpPr>
            <a:spLocks noGrp="1"/>
          </p:cNvSpPr>
          <p:nvPr>
            <p:ph type="sldNum" sz="quarter" idx="5"/>
          </p:nvPr>
        </p:nvSpPr>
        <p:spPr/>
        <p:txBody>
          <a:bodyPr/>
          <a:lstStyle/>
          <a:p>
            <a:fld id="{85AE93E3-DF29-4ACB-A1DA-6F07570E9F8B}" type="slidenum">
              <a:rPr lang="en-AU" smtClean="0"/>
              <a:t>39</a:t>
            </a:fld>
            <a:endParaRPr lang="en-AU"/>
          </a:p>
        </p:txBody>
      </p:sp>
    </p:spTree>
    <p:extLst>
      <p:ext uri="{BB962C8B-B14F-4D97-AF65-F5344CB8AC3E}">
        <p14:creationId xmlns:p14="http://schemas.microsoft.com/office/powerpoint/2010/main" val="3628028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What can I talk to my doctor or nurse about when I go for my health check?</a:t>
            </a:r>
            <a:endParaRPr lang="en-AU" sz="1200" dirty="0"/>
          </a:p>
          <a:p>
            <a:pPr lvl="0"/>
            <a:r>
              <a:rPr lang="en-AU" sz="1200" dirty="0"/>
              <a:t>In Australia, your doctor or nurse expects you to talk about anything that is worrying you. Your doctor or nurse might not know if you have a health problem if you don’t say anything.</a:t>
            </a:r>
          </a:p>
          <a:p>
            <a:pPr lvl="0"/>
            <a:endParaRPr lang="en-AU" sz="1200" dirty="0"/>
          </a:p>
          <a:p>
            <a:pPr lvl="0"/>
            <a:r>
              <a:rPr lang="en-AU" sz="1200" dirty="0"/>
              <a:t>For example, you can talk to your doctor or nurse about:</a:t>
            </a:r>
          </a:p>
          <a:p>
            <a:pPr marL="169200" indent="-169200">
              <a:buFont typeface="Arial" panose="020B0604020202020204" pitchFamily="34" charset="0"/>
              <a:buChar char="•"/>
            </a:pPr>
            <a:r>
              <a:rPr lang="en-AU" sz="1200" dirty="0"/>
              <a:t>any pain you feel in your body</a:t>
            </a:r>
          </a:p>
          <a:p>
            <a:pPr marL="169200" indent="-169200">
              <a:buFont typeface="Arial" panose="020B0604020202020204" pitchFamily="34" charset="0"/>
              <a:buChar char="•"/>
            </a:pPr>
            <a:r>
              <a:rPr lang="en-AU" sz="1200" dirty="0"/>
              <a:t>any trouble you have going to the toilet </a:t>
            </a:r>
          </a:p>
          <a:p>
            <a:pPr marL="169200" indent="-169200">
              <a:buFont typeface="Arial" panose="020B0604020202020204" pitchFamily="34" charset="0"/>
              <a:buChar char="•"/>
            </a:pPr>
            <a:r>
              <a:rPr lang="en-AU" sz="1200" dirty="0"/>
              <a:t>how you are feeling; if you have been sad or worried for a long time, etc.</a:t>
            </a:r>
          </a:p>
          <a:p>
            <a:pPr lvl="0"/>
            <a:endParaRPr lang="en-AU" sz="1200" dirty="0"/>
          </a:p>
          <a:p>
            <a:pPr lvl="0"/>
            <a:r>
              <a:rPr lang="en-AU" sz="1200" dirty="0"/>
              <a:t>You should also talk to your doctor or nurse about </a:t>
            </a:r>
            <a:r>
              <a:rPr lang="en-AU" sz="1200" b="0" dirty="0"/>
              <a:t>what cancer screening tests </a:t>
            </a:r>
            <a:r>
              <a:rPr lang="en-AU" sz="1200" dirty="0"/>
              <a:t>you need to have. </a:t>
            </a:r>
          </a:p>
          <a:p>
            <a:endParaRPr lang="en-AU" dirty="0"/>
          </a:p>
        </p:txBody>
      </p:sp>
      <p:sp>
        <p:nvSpPr>
          <p:cNvPr id="4" name="Slide Number Placeholder 3"/>
          <p:cNvSpPr>
            <a:spLocks noGrp="1"/>
          </p:cNvSpPr>
          <p:nvPr>
            <p:ph type="sldNum" sz="quarter" idx="5"/>
          </p:nvPr>
        </p:nvSpPr>
        <p:spPr/>
        <p:txBody>
          <a:bodyPr/>
          <a:lstStyle/>
          <a:p>
            <a:fld id="{85AE93E3-DF29-4ACB-A1DA-6F07570E9F8B}" type="slidenum">
              <a:rPr lang="en-AU" smtClean="0"/>
              <a:t>7</a:t>
            </a:fld>
            <a:endParaRPr lang="en-AU"/>
          </a:p>
        </p:txBody>
      </p:sp>
    </p:spTree>
    <p:extLst>
      <p:ext uri="{BB962C8B-B14F-4D97-AF65-F5344CB8AC3E}">
        <p14:creationId xmlns:p14="http://schemas.microsoft.com/office/powerpoint/2010/main" val="4094442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What cancer screening tests are available in Australia?</a:t>
            </a:r>
          </a:p>
          <a:p>
            <a:pPr defTabSz="910651">
              <a:defRPr/>
            </a:pPr>
            <a:r>
              <a:rPr lang="en-AU" dirty="0"/>
              <a:t>There are 3 cancer screening tests for women:</a:t>
            </a:r>
          </a:p>
          <a:p>
            <a:pPr marL="169200" indent="-169200" defTabSz="910651">
              <a:buFontTx/>
              <a:buAutoNum type="arabicPeriod"/>
              <a:defRPr/>
            </a:pPr>
            <a:r>
              <a:rPr lang="en-AU" dirty="0"/>
              <a:t>cervical screening</a:t>
            </a:r>
          </a:p>
          <a:p>
            <a:pPr marL="169200" indent="-169200" defTabSz="910651">
              <a:buFontTx/>
              <a:buAutoNum type="arabicPeriod"/>
              <a:defRPr/>
            </a:pPr>
            <a:r>
              <a:rPr lang="en-AU" dirty="0"/>
              <a:t>breast screening</a:t>
            </a:r>
          </a:p>
          <a:p>
            <a:pPr marL="169200" indent="-169200" defTabSz="910651">
              <a:buFontTx/>
              <a:buAutoNum type="arabicPeriod"/>
              <a:defRPr/>
            </a:pPr>
            <a:r>
              <a:rPr lang="en-AU" dirty="0"/>
              <a:t>bowel screening. </a:t>
            </a:r>
          </a:p>
          <a:p>
            <a:r>
              <a:rPr lang="en-AU" dirty="0"/>
              <a:t>These tests help find cancer early.</a:t>
            </a:r>
          </a:p>
          <a:p>
            <a:endParaRPr lang="en-AU" dirty="0"/>
          </a:p>
          <a:p>
            <a:r>
              <a:rPr lang="en-AU" dirty="0"/>
              <a:t>If you can find out early that you are sick, you have a better chance of getting well.</a:t>
            </a:r>
          </a:p>
          <a:p>
            <a:endParaRPr lang="en-AU" dirty="0"/>
          </a:p>
        </p:txBody>
      </p:sp>
      <p:sp>
        <p:nvSpPr>
          <p:cNvPr id="4" name="Slide Number Placeholder 3"/>
          <p:cNvSpPr>
            <a:spLocks noGrp="1"/>
          </p:cNvSpPr>
          <p:nvPr>
            <p:ph type="sldNum" sz="quarter" idx="5"/>
          </p:nvPr>
        </p:nvSpPr>
        <p:spPr/>
        <p:txBody>
          <a:bodyPr/>
          <a:lstStyle/>
          <a:p>
            <a:fld id="{85AE93E3-DF29-4ACB-A1DA-6F07570E9F8B}" type="slidenum">
              <a:rPr lang="en-AU" smtClean="0"/>
              <a:t>8</a:t>
            </a:fld>
            <a:endParaRPr lang="en-AU"/>
          </a:p>
        </p:txBody>
      </p:sp>
    </p:spTree>
    <p:extLst>
      <p:ext uri="{BB962C8B-B14F-4D97-AF65-F5344CB8AC3E}">
        <p14:creationId xmlns:p14="http://schemas.microsoft.com/office/powerpoint/2010/main" val="593274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u="none" strike="noStrike" kern="1200" baseline="0" dirty="0">
                <a:solidFill>
                  <a:schemeClr val="tx1"/>
                </a:solidFill>
                <a:latin typeface="+mn-lt"/>
                <a:ea typeface="+mn-ea"/>
                <a:cs typeface="+mn-cs"/>
              </a:rPr>
              <a:t>What is the cervix?*</a:t>
            </a:r>
          </a:p>
          <a:p>
            <a:r>
              <a:rPr lang="en-AU" sz="1200" b="0" i="0" u="none" strike="noStrike" kern="1200" baseline="0" dirty="0">
                <a:solidFill>
                  <a:schemeClr val="tx1"/>
                </a:solidFill>
                <a:latin typeface="+mn-lt"/>
                <a:ea typeface="+mn-ea"/>
                <a:cs typeface="+mn-cs"/>
              </a:rPr>
              <a:t>The cervix is the entrance to the womb. It connects your vagina to your womb.</a:t>
            </a:r>
            <a:endParaRPr lang="en-AU" b="1" dirty="0"/>
          </a:p>
          <a:p>
            <a:pPr defTabSz="910651">
              <a:defRPr/>
            </a:pPr>
            <a:endParaRPr lang="en-AU" b="1" dirty="0"/>
          </a:p>
          <a:p>
            <a:pPr defTabSz="910651">
              <a:defRPr/>
            </a:pPr>
            <a:r>
              <a:rPr lang="en-AU" b="1" dirty="0"/>
              <a:t>What is cervical cancer?</a:t>
            </a:r>
          </a:p>
          <a:p>
            <a:pPr defTabSz="910651">
              <a:defRPr/>
            </a:pPr>
            <a:r>
              <a:rPr lang="en-AU" dirty="0"/>
              <a:t>Cervical cancer is cancer that grows in the cervix. Any woman can get this cancer. It’s one of the easiest types of cancer to prevent. </a:t>
            </a:r>
            <a:r>
              <a:rPr lang="en-AU" strike="noStrike" dirty="0"/>
              <a:t>It can also be easy to cure.</a:t>
            </a:r>
            <a:endParaRPr lang="en-AU" strike="sngStrike" dirty="0"/>
          </a:p>
          <a:p>
            <a:pPr defTabSz="910651">
              <a:defRPr/>
            </a:pPr>
            <a:endParaRPr lang="en-AU" dirty="0"/>
          </a:p>
          <a:p>
            <a:pPr defTabSz="910651">
              <a:defRPr/>
            </a:pPr>
            <a:r>
              <a:rPr lang="en-AU" b="1" dirty="0"/>
              <a:t>What causes cervical cancer?</a:t>
            </a:r>
          </a:p>
          <a:p>
            <a:pPr defTabSz="910651">
              <a:defRPr/>
            </a:pPr>
            <a:r>
              <a:rPr lang="en-AU" dirty="0"/>
              <a:t>Usually, this cancer is caused by a common virus called HPV. You can get HPV through </a:t>
            </a:r>
            <a:r>
              <a:rPr lang="en-AU" u="none" dirty="0"/>
              <a:t>contact with someone else’s private bits </a:t>
            </a:r>
            <a:r>
              <a:rPr lang="en-AU" u="none" strike="noStrike" dirty="0"/>
              <a:t>(</a:t>
            </a:r>
            <a:r>
              <a:rPr lang="en-AU" strike="noStrike" dirty="0"/>
              <a:t>genitals) </a:t>
            </a:r>
            <a:r>
              <a:rPr lang="en-AU" dirty="0"/>
              <a:t>during sex. Sometimes HPV can cause cancer.  </a:t>
            </a:r>
          </a:p>
          <a:p>
            <a:pPr marL="0" marR="0" lvl="0" indent="0" algn="l" defTabSz="910651" rtl="0" eaLnBrk="1" fontAlgn="auto" latinLnBrk="0" hangingPunct="1">
              <a:lnSpc>
                <a:spcPct val="100000"/>
              </a:lnSpc>
              <a:spcBef>
                <a:spcPts val="0"/>
              </a:spcBef>
              <a:spcAft>
                <a:spcPts val="0"/>
              </a:spcAft>
              <a:buClrTx/>
              <a:buSzTx/>
              <a:buFontTx/>
              <a:buNone/>
              <a:tabLst/>
              <a:defRPr/>
            </a:pPr>
            <a:r>
              <a:rPr lang="en-AU" sz="1200" dirty="0">
                <a:latin typeface="+mn-lt"/>
                <a:ea typeface="Calibri" panose="020F0502020204030204" pitchFamily="34" charset="0"/>
                <a:cs typeface="Times New Roman" panose="02020603050405020304" pitchFamily="18" charset="0"/>
              </a:rPr>
              <a:t>People should get the HPV vaccine before becoming sexually active. The HPV vaccine helps prevent cervical, genital, anal and throat cancers. Boys and girls between 9 and 19 years old can get a free HPV vaccine. Talk to a doctor or nurse for more information.</a:t>
            </a:r>
          </a:p>
          <a:p>
            <a:pPr marL="0" marR="0" lvl="0" indent="0" algn="l" defTabSz="910651" rtl="0" eaLnBrk="1" fontAlgn="auto" latinLnBrk="0" hangingPunct="1">
              <a:lnSpc>
                <a:spcPct val="100000"/>
              </a:lnSpc>
              <a:spcBef>
                <a:spcPts val="0"/>
              </a:spcBef>
              <a:spcAft>
                <a:spcPts val="0"/>
              </a:spcAft>
              <a:buClrTx/>
              <a:buSzTx/>
              <a:buFontTx/>
              <a:buNone/>
              <a:tabLst/>
              <a:defRPr/>
            </a:pPr>
            <a:r>
              <a:rPr lang="en-AU" sz="1200" dirty="0">
                <a:highlight>
                  <a:srgbClr val="FFFF00"/>
                </a:highlight>
                <a:latin typeface="+mn-lt"/>
                <a:cs typeface="Times New Roman" panose="02020603050405020304" pitchFamily="18" charset="0"/>
              </a:rPr>
              <a:t> </a:t>
            </a:r>
            <a:endParaRPr lang="en-AU" dirty="0"/>
          </a:p>
          <a:p>
            <a:pPr defTabSz="910651">
              <a:defRPr/>
            </a:pPr>
            <a:r>
              <a:rPr lang="en-AU" i="1" dirty="0"/>
              <a:t>*Note to the facilitator: </a:t>
            </a:r>
            <a:r>
              <a:rPr lang="en-AU" sz="1200" b="0" i="1" u="none" strike="noStrike" kern="1200" baseline="0" dirty="0">
                <a:solidFill>
                  <a:schemeClr val="tx1"/>
                </a:solidFill>
                <a:latin typeface="+mn-lt"/>
                <a:ea typeface="+mn-ea"/>
                <a:cs typeface="+mn-cs"/>
              </a:rPr>
              <a:t>refer to the image.</a:t>
            </a:r>
            <a:endParaRPr lang="en-AU" dirty="0"/>
          </a:p>
          <a:p>
            <a:endParaRPr lang="en-AU" dirty="0"/>
          </a:p>
        </p:txBody>
      </p:sp>
      <p:sp>
        <p:nvSpPr>
          <p:cNvPr id="4" name="Slide Number Placeholder 3"/>
          <p:cNvSpPr>
            <a:spLocks noGrp="1"/>
          </p:cNvSpPr>
          <p:nvPr>
            <p:ph type="sldNum" sz="quarter" idx="5"/>
          </p:nvPr>
        </p:nvSpPr>
        <p:spPr/>
        <p:txBody>
          <a:bodyPr/>
          <a:lstStyle/>
          <a:p>
            <a:fld id="{85AE93E3-DF29-4ACB-A1DA-6F07570E9F8B}" type="slidenum">
              <a:rPr lang="en-AU" smtClean="0"/>
              <a:t>10</a:t>
            </a:fld>
            <a:endParaRPr lang="en-AU"/>
          </a:p>
        </p:txBody>
      </p:sp>
    </p:spTree>
    <p:extLst>
      <p:ext uri="{BB962C8B-B14F-4D97-AF65-F5344CB8AC3E}">
        <p14:creationId xmlns:p14="http://schemas.microsoft.com/office/powerpoint/2010/main" val="1923921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What is the cervical screening test?</a:t>
            </a:r>
            <a:endParaRPr lang="en-AU" dirty="0"/>
          </a:p>
          <a:p>
            <a:pPr lvl="0"/>
            <a:r>
              <a:rPr lang="en-AU" dirty="0"/>
              <a:t>The cervical screening test is quick and easy. It checks if you have HPV, the virus that can cause cancer. </a:t>
            </a:r>
          </a:p>
          <a:p>
            <a:pPr lvl="0"/>
            <a:r>
              <a:rPr lang="en-AU" dirty="0"/>
              <a:t>A doctor or nurse will gently take a sample from your cervix.</a:t>
            </a:r>
            <a:r>
              <a:rPr lang="en-AU" strike="noStrike" dirty="0"/>
              <a:t> This </a:t>
            </a:r>
            <a:r>
              <a:rPr lang="en-AU" dirty="0"/>
              <a:t>should not hurt and only takes a few seconds.</a:t>
            </a:r>
          </a:p>
          <a:p>
            <a:r>
              <a:rPr lang="en-AU" dirty="0"/>
              <a:t>If you prefer, you</a:t>
            </a:r>
            <a:r>
              <a:rPr lang="en-AU" strike="noStrike" dirty="0"/>
              <a:t> can take a sample</a:t>
            </a:r>
            <a:r>
              <a:rPr lang="en-AU" dirty="0"/>
              <a:t> from your vagina yourself, in a private space. Ask your doctor or nurse about it. </a:t>
            </a:r>
          </a:p>
          <a:p>
            <a:pPr defTabSz="910651">
              <a:defRPr/>
            </a:pPr>
            <a:r>
              <a:rPr lang="en-AU" dirty="0"/>
              <a:t>If you have this test regularly, it’s your </a:t>
            </a:r>
            <a:r>
              <a:rPr lang="en-AU" b="0" dirty="0"/>
              <a:t>best protection </a:t>
            </a:r>
            <a:r>
              <a:rPr lang="en-AU" dirty="0"/>
              <a:t>against getting cervical cancer.</a:t>
            </a:r>
          </a:p>
          <a:p>
            <a:endParaRPr lang="en-AU" dirty="0"/>
          </a:p>
          <a:p>
            <a:endParaRPr lang="en-AU" dirty="0"/>
          </a:p>
        </p:txBody>
      </p:sp>
      <p:sp>
        <p:nvSpPr>
          <p:cNvPr id="4" name="Slide Number Placeholder 3"/>
          <p:cNvSpPr>
            <a:spLocks noGrp="1"/>
          </p:cNvSpPr>
          <p:nvPr>
            <p:ph type="sldNum" sz="quarter" idx="5"/>
          </p:nvPr>
        </p:nvSpPr>
        <p:spPr/>
        <p:txBody>
          <a:bodyPr/>
          <a:lstStyle/>
          <a:p>
            <a:fld id="{85AE93E3-DF29-4ACB-A1DA-6F07570E9F8B}" type="slidenum">
              <a:rPr lang="en-AU" smtClean="0"/>
              <a:t>11</a:t>
            </a:fld>
            <a:endParaRPr lang="en-AU"/>
          </a:p>
        </p:txBody>
      </p:sp>
    </p:spTree>
    <p:extLst>
      <p:ext uri="{BB962C8B-B14F-4D97-AF65-F5344CB8AC3E}">
        <p14:creationId xmlns:p14="http://schemas.microsoft.com/office/powerpoint/2010/main" val="3598787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When do I have this test?</a:t>
            </a:r>
            <a:endParaRPr lang="en-AU" dirty="0"/>
          </a:p>
          <a:p>
            <a:r>
              <a:rPr lang="en-AU" dirty="0"/>
              <a:t>If you are between 25 and 74 years of age, you need to have the cervical screening test every 5 years. If you don’t know when you need your next test, ask your doctor or nurse.</a:t>
            </a:r>
          </a:p>
          <a:p>
            <a:pPr lvl="0"/>
            <a:endParaRPr lang="en-AU" dirty="0"/>
          </a:p>
          <a:p>
            <a:r>
              <a:rPr lang="en-AU" b="1" dirty="0"/>
              <a:t>Where do I have this test?*</a:t>
            </a:r>
            <a:endParaRPr lang="en-AU" dirty="0"/>
          </a:p>
          <a:p>
            <a:pPr lvl="0"/>
            <a:r>
              <a:rPr lang="en-AU" dirty="0"/>
              <a:t>Here are </a:t>
            </a:r>
            <a:r>
              <a:rPr lang="en-AU" b="0" dirty="0"/>
              <a:t>p</a:t>
            </a:r>
            <a:r>
              <a:rPr lang="en-AU" dirty="0"/>
              <a:t>laces where you can have this test:</a:t>
            </a:r>
          </a:p>
          <a:p>
            <a:pPr marL="169200" indent="-169200">
              <a:buFont typeface="Arial" panose="020B0604020202020204" pitchFamily="34" charset="0"/>
              <a:buChar char="•"/>
            </a:pPr>
            <a:r>
              <a:rPr lang="en-AU" dirty="0"/>
              <a:t>a doctor’s clinic</a:t>
            </a:r>
          </a:p>
          <a:p>
            <a:pPr marL="169200" indent="-169200">
              <a:buFont typeface="Arial" panose="020B0604020202020204" pitchFamily="34" charset="0"/>
              <a:buChar char="•"/>
            </a:pPr>
            <a:r>
              <a:rPr lang="en-AU" dirty="0"/>
              <a:t>a community health centre</a:t>
            </a:r>
          </a:p>
          <a:p>
            <a:pPr marL="169200" indent="-169200">
              <a:buFont typeface="Arial" panose="020B0604020202020204" pitchFamily="34" charset="0"/>
              <a:buChar char="•"/>
            </a:pPr>
            <a:r>
              <a:rPr lang="en-AU" dirty="0"/>
              <a:t>a women’s health centre</a:t>
            </a:r>
          </a:p>
          <a:p>
            <a:pPr marL="169200" indent="-169200">
              <a:buFont typeface="Arial" panose="020B0604020202020204" pitchFamily="34" charset="0"/>
              <a:buChar char="•"/>
            </a:pPr>
            <a:r>
              <a:rPr lang="en-AU" dirty="0"/>
              <a:t>a family planning clinic</a:t>
            </a:r>
          </a:p>
          <a:p>
            <a:pPr marL="169200" indent="-169200">
              <a:buFont typeface="Arial" panose="020B0604020202020204" pitchFamily="34" charset="0"/>
              <a:buChar char="•"/>
            </a:pPr>
            <a:r>
              <a:rPr lang="en-AU" dirty="0"/>
              <a:t>a sexual health clinic.</a:t>
            </a:r>
          </a:p>
          <a:p>
            <a:endParaRPr lang="en-AU" dirty="0"/>
          </a:p>
          <a:p>
            <a:pPr defTabSz="910651">
              <a:defRPr/>
            </a:pPr>
            <a:r>
              <a:rPr lang="en-AU" b="0" dirty="0"/>
              <a:t>Having a cervical screening test every 5 years can save your life.</a:t>
            </a:r>
          </a:p>
          <a:p>
            <a:pPr defTabSz="910651">
              <a:defRPr/>
            </a:pPr>
            <a:endParaRPr lang="en-AU" b="0" dirty="0"/>
          </a:p>
          <a:p>
            <a:pPr marL="0" marR="0" lvl="0" indent="0" algn="l" defTabSz="910651" rtl="0" eaLnBrk="1" fontAlgn="auto" latinLnBrk="0" hangingPunct="1">
              <a:lnSpc>
                <a:spcPct val="100000"/>
              </a:lnSpc>
              <a:spcBef>
                <a:spcPts val="0"/>
              </a:spcBef>
              <a:spcAft>
                <a:spcPts val="0"/>
              </a:spcAft>
              <a:buClrTx/>
              <a:buSzTx/>
              <a:buFontTx/>
              <a:buNone/>
              <a:tabLst/>
              <a:defRPr/>
            </a:pPr>
            <a:r>
              <a:rPr lang="en-AU" i="1" dirty="0"/>
              <a:t>*Note to the facilitator: give examples of the local clinics and centres where women can have this test.</a:t>
            </a:r>
          </a:p>
          <a:p>
            <a:endParaRPr lang="en-AU" dirty="0"/>
          </a:p>
          <a:p>
            <a:endParaRPr lang="en-AU" dirty="0"/>
          </a:p>
        </p:txBody>
      </p:sp>
      <p:sp>
        <p:nvSpPr>
          <p:cNvPr id="4" name="Slide Number Placeholder 3"/>
          <p:cNvSpPr>
            <a:spLocks noGrp="1"/>
          </p:cNvSpPr>
          <p:nvPr>
            <p:ph type="sldNum" sz="quarter" idx="5"/>
          </p:nvPr>
        </p:nvSpPr>
        <p:spPr/>
        <p:txBody>
          <a:bodyPr/>
          <a:lstStyle/>
          <a:p>
            <a:fld id="{85AE93E3-DF29-4ACB-A1DA-6F07570E9F8B}" type="slidenum">
              <a:rPr lang="en-AU" smtClean="0"/>
              <a:t>12</a:t>
            </a:fld>
            <a:endParaRPr lang="en-AU"/>
          </a:p>
        </p:txBody>
      </p:sp>
    </p:spTree>
    <p:extLst>
      <p:ext uri="{BB962C8B-B14F-4D97-AF65-F5344CB8AC3E}">
        <p14:creationId xmlns:p14="http://schemas.microsoft.com/office/powerpoint/2010/main" val="369823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What if I think something is wrong?</a:t>
            </a:r>
          </a:p>
          <a:p>
            <a:r>
              <a:rPr lang="en-AU" dirty="0"/>
              <a:t>If something is happening with your body that is </a:t>
            </a:r>
            <a:r>
              <a:rPr lang="en-AU" b="0" dirty="0"/>
              <a:t>not normal for you</a:t>
            </a:r>
            <a:r>
              <a:rPr lang="en-AU" dirty="0"/>
              <a:t>, like:</a:t>
            </a:r>
          </a:p>
          <a:p>
            <a:pPr marL="170747" indent="-170747">
              <a:buFont typeface="Arial" panose="020B0604020202020204" pitchFamily="34" charset="0"/>
              <a:buChar char="•"/>
            </a:pPr>
            <a:r>
              <a:rPr lang="en-AU" dirty="0"/>
              <a:t>bleeding </a:t>
            </a:r>
          </a:p>
          <a:p>
            <a:pPr marL="170747" indent="-170747">
              <a:buFont typeface="Arial" panose="020B0604020202020204" pitchFamily="34" charset="0"/>
              <a:buChar char="•"/>
            </a:pPr>
            <a:r>
              <a:rPr lang="en-AU" dirty="0"/>
              <a:t>unusual liquid coming out of your vagina</a:t>
            </a:r>
          </a:p>
          <a:p>
            <a:pPr marL="170747" indent="-170747">
              <a:buFont typeface="Arial" panose="020B0604020202020204" pitchFamily="34" charset="0"/>
              <a:buChar char="•"/>
            </a:pPr>
            <a:r>
              <a:rPr lang="en-AU" dirty="0"/>
              <a:t>pain in your lower belly</a:t>
            </a:r>
          </a:p>
          <a:p>
            <a:pPr marL="170747" indent="-170747">
              <a:buFont typeface="Arial" panose="020B0604020202020204" pitchFamily="34" charset="0"/>
              <a:buChar char="•"/>
            </a:pPr>
            <a:r>
              <a:rPr lang="en-AU" dirty="0"/>
              <a:t>pain after having sex,</a:t>
            </a:r>
          </a:p>
          <a:p>
            <a:r>
              <a:rPr lang="en-AU" b="0" dirty="0"/>
              <a:t>you need to see a doctor or nurse as soon as you can.</a:t>
            </a:r>
          </a:p>
          <a:p>
            <a:r>
              <a:rPr lang="en-AU" dirty="0"/>
              <a:t> </a:t>
            </a:r>
          </a:p>
          <a:p>
            <a:r>
              <a:rPr lang="en-AU" dirty="0"/>
              <a:t>Don’t wait until your next cervical screening test.</a:t>
            </a:r>
          </a:p>
          <a:p>
            <a:endParaRPr lang="en-AU" dirty="0"/>
          </a:p>
          <a:p>
            <a:endParaRPr lang="en-AU" dirty="0"/>
          </a:p>
        </p:txBody>
      </p:sp>
      <p:sp>
        <p:nvSpPr>
          <p:cNvPr id="4" name="Slide Number Placeholder 3"/>
          <p:cNvSpPr>
            <a:spLocks noGrp="1"/>
          </p:cNvSpPr>
          <p:nvPr>
            <p:ph type="sldNum" sz="quarter" idx="5"/>
          </p:nvPr>
        </p:nvSpPr>
        <p:spPr/>
        <p:txBody>
          <a:bodyPr/>
          <a:lstStyle/>
          <a:p>
            <a:fld id="{85AE93E3-DF29-4ACB-A1DA-6F07570E9F8B}" type="slidenum">
              <a:rPr lang="en-AU" smtClean="0"/>
              <a:t>13</a:t>
            </a:fld>
            <a:endParaRPr lang="en-AU"/>
          </a:p>
        </p:txBody>
      </p:sp>
    </p:spTree>
    <p:extLst>
      <p:ext uri="{BB962C8B-B14F-4D97-AF65-F5344CB8AC3E}">
        <p14:creationId xmlns:p14="http://schemas.microsoft.com/office/powerpoint/2010/main" val="3166815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0D109-A975-1EE7-540E-D9CA30B2E145}"/>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9733C386-F09E-88EF-A6A8-529E55DA6EC0}"/>
              </a:ext>
            </a:extLst>
          </p:cNvPr>
          <p:cNvSpPr>
            <a:spLocks noGrp="1"/>
          </p:cNvSpPr>
          <p:nvPr>
            <p:ph type="dt" sz="half" idx="10"/>
          </p:nvPr>
        </p:nvSpPr>
        <p:spPr/>
        <p:txBody>
          <a:bodyPr/>
          <a:lstStyle/>
          <a:p>
            <a:fld id="{BBF3CABB-1951-4BF2-AA18-244602D63D92}" type="datetimeFigureOut">
              <a:rPr lang="en-AU" smtClean="0"/>
              <a:t>6/03/2024</a:t>
            </a:fld>
            <a:endParaRPr lang="en-AU"/>
          </a:p>
        </p:txBody>
      </p:sp>
      <p:sp>
        <p:nvSpPr>
          <p:cNvPr id="4" name="Footer Placeholder 3">
            <a:extLst>
              <a:ext uri="{FF2B5EF4-FFF2-40B4-BE49-F238E27FC236}">
                <a16:creationId xmlns:a16="http://schemas.microsoft.com/office/drawing/2014/main" id="{5929B34B-7EAF-2066-8918-6573435D92E1}"/>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39D754C0-CD01-059B-4003-8465DA7EF9F7}"/>
              </a:ext>
            </a:extLst>
          </p:cNvPr>
          <p:cNvSpPr>
            <a:spLocks noGrp="1"/>
          </p:cNvSpPr>
          <p:nvPr>
            <p:ph type="sldNum" sz="quarter" idx="12"/>
          </p:nvPr>
        </p:nvSpPr>
        <p:spPr/>
        <p:txBody>
          <a:bodyPr/>
          <a:lstStyle/>
          <a:p>
            <a:fld id="{7F4FAAEA-C958-44F4-BCCE-0372C4AE5896}" type="slidenum">
              <a:rPr lang="en-AU" smtClean="0"/>
              <a:t>‹#›</a:t>
            </a:fld>
            <a:endParaRPr lang="en-AU"/>
          </a:p>
        </p:txBody>
      </p:sp>
    </p:spTree>
    <p:extLst>
      <p:ext uri="{BB962C8B-B14F-4D97-AF65-F5344CB8AC3E}">
        <p14:creationId xmlns:p14="http://schemas.microsoft.com/office/powerpoint/2010/main" val="388934164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0ABFCC-2193-AF5A-94AB-0BCDCAD87A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614D334-DA1D-1402-1773-71561E1724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4AA6D2B-BE86-A469-AE7D-6596FA6057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BF3CABB-1951-4BF2-AA18-244602D63D92}" type="datetimeFigureOut">
              <a:rPr lang="en-AU" smtClean="0"/>
              <a:t>6/03/2024</a:t>
            </a:fld>
            <a:endParaRPr lang="en-AU"/>
          </a:p>
        </p:txBody>
      </p:sp>
      <p:sp>
        <p:nvSpPr>
          <p:cNvPr id="5" name="Footer Placeholder 4">
            <a:extLst>
              <a:ext uri="{FF2B5EF4-FFF2-40B4-BE49-F238E27FC236}">
                <a16:creationId xmlns:a16="http://schemas.microsoft.com/office/drawing/2014/main" id="{566C4F01-F9B7-A558-BD0A-8C0A66EB46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FB58AC8A-9D53-C2B3-656C-E4CBD39544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F4FAAEA-C958-44F4-BCCE-0372C4AE5896}" type="slidenum">
              <a:rPr lang="en-AU" smtClean="0"/>
              <a:t>‹#›</a:t>
            </a:fld>
            <a:endParaRPr lang="en-AU"/>
          </a:p>
        </p:txBody>
      </p:sp>
    </p:spTree>
    <p:extLst>
      <p:ext uri="{BB962C8B-B14F-4D97-AF65-F5344CB8AC3E}">
        <p14:creationId xmlns:p14="http://schemas.microsoft.com/office/powerpoint/2010/main" val="2070715944"/>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F83DD7F-8187-8802-4DD4-94E68D580159}"/>
              </a:ext>
            </a:extLst>
          </p:cNvPr>
          <p:cNvSpPr>
            <a:spLocks noGrp="1"/>
          </p:cNvSpPr>
          <p:nvPr>
            <p:ph type="title"/>
          </p:nvPr>
        </p:nvSpPr>
        <p:spPr/>
        <p:txBody>
          <a:bodyPr/>
          <a:lstStyle/>
          <a:p>
            <a:r>
              <a:rPr lang="en-AU" sz="4800"/>
              <a:t>Health checks </a:t>
            </a:r>
            <a:br>
              <a:rPr lang="en-AU" sz="4800"/>
            </a:br>
            <a:r>
              <a:rPr lang="en-AU" sz="4800"/>
              <a:t>for women</a:t>
            </a:r>
            <a:endParaRPr lang="en-AU" sz="4800" dirty="0"/>
          </a:p>
        </p:txBody>
      </p:sp>
      <p:pic>
        <p:nvPicPr>
          <p:cNvPr id="3" name="Picture 2">
            <a:extLst>
              <a:ext uri="{FF2B5EF4-FFF2-40B4-BE49-F238E27FC236}">
                <a16:creationId xmlns:a16="http://schemas.microsoft.com/office/drawing/2014/main" id="{3CECE652-FBF0-D7DD-185B-CE301AC6B9E8}"/>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32450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43667E7-8FF8-571F-3664-BCCE7A20B02C}"/>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4997A2A-6199-85D9-87BA-A50565D4119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48738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60CEB43-BEE4-7186-4B91-AD3037A4504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4D8AAB5-F413-7B90-9191-BEB6CDD9B99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90940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C1B6EC6-AD0B-C1E7-E7D1-DEFBC871727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7F2F9C7-DEFF-9614-080A-3878E1F13F5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67960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251044F-543C-0A21-1894-C2BFA38A732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871C321-C73F-3319-BCA9-7AFE53BA3C9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5867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880386C-3596-A0F2-D8E9-27A0CA4EDAA6}"/>
              </a:ext>
            </a:extLst>
          </p:cNvPr>
          <p:cNvSpPr>
            <a:spLocks noGrp="1"/>
          </p:cNvSpPr>
          <p:nvPr>
            <p:ph type="title"/>
          </p:nvPr>
        </p:nvSpPr>
        <p:spPr/>
        <p:txBody>
          <a:bodyPr/>
          <a:lstStyle/>
          <a:p>
            <a:r>
              <a:rPr lang="en-AU" sz="4000"/>
              <a:t>Breast screening test</a:t>
            </a:r>
            <a:endParaRPr lang="en-AU" sz="4000" dirty="0"/>
          </a:p>
        </p:txBody>
      </p:sp>
      <p:pic>
        <p:nvPicPr>
          <p:cNvPr id="3" name="Picture 2">
            <a:extLst>
              <a:ext uri="{FF2B5EF4-FFF2-40B4-BE49-F238E27FC236}">
                <a16:creationId xmlns:a16="http://schemas.microsoft.com/office/drawing/2014/main" id="{04FE8013-DF28-BFEC-C643-FD7F956348D3}"/>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64600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1DD2891-5E75-3E49-9A02-1A710003F1E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907A9A6-3E61-54EC-DAF4-9108DA1EE63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51532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72821B5-2DED-146C-41A2-A7664A8AA2F0}"/>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9BC5620-DC37-AAA9-896C-3AA09D9D5B6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24133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AE85FB5-A6AB-20C7-965F-64916818C54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9E8BF06-300C-1DAD-CFFB-9BAFE9F031D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92180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F3E3549-0018-783E-BE3B-D434D424BF7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F76FA3A-2EE1-CAAE-2578-6923E41EC9F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36205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0158FB7-A919-FA98-7617-1F676ED80EB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FEF20B7-8984-1D80-6504-F863CED38C5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50465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F74C47D-5509-7883-1F55-A972C7360CE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CD0A377-622C-67BF-56AD-86BBDAF10EF3}"/>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33799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3E99459-82DB-EBC7-B629-3BE6D42E0B75}"/>
              </a:ext>
            </a:extLst>
          </p:cNvPr>
          <p:cNvSpPr>
            <a:spLocks noGrp="1"/>
          </p:cNvSpPr>
          <p:nvPr>
            <p:ph type="title"/>
          </p:nvPr>
        </p:nvSpPr>
        <p:spPr/>
        <p:txBody>
          <a:bodyPr/>
          <a:lstStyle/>
          <a:p>
            <a:r>
              <a:rPr lang="en-AU" sz="4000"/>
              <a:t>Bowel cancer screening test</a:t>
            </a:r>
            <a:endParaRPr lang="en-AU" sz="4000" dirty="0"/>
          </a:p>
        </p:txBody>
      </p:sp>
      <p:pic>
        <p:nvPicPr>
          <p:cNvPr id="3" name="Picture 2">
            <a:extLst>
              <a:ext uri="{FF2B5EF4-FFF2-40B4-BE49-F238E27FC236}">
                <a16:creationId xmlns:a16="http://schemas.microsoft.com/office/drawing/2014/main" id="{59B688DB-1643-0EC9-0B5D-641DAA4DF30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21765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F41B9A0-9051-2B59-D9E9-3A181706E75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6F0CBA1-9C1C-9F19-0C65-AD3B578BB3C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96601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0FCBBE5-D177-5F61-CE83-4E56A93E1C3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C4C6B5B-4773-7155-EC22-BF3EFE57E28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06004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F1367BF-15CD-2926-F4BA-245EBA8BF20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6BCCF18-E0CF-EE10-BE20-FBFE56EC856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90316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6B811E0-3E85-1014-9CC2-21A03CA4D2FC}"/>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9CC7804-89C1-FD6B-DB85-53ED73CE756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58688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935BBAD-2D4E-7E0B-213B-1687B297DC0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68379DB-51C7-AE55-2E1A-455090C210F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09572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4E6B088-E6BC-BB51-5488-B87056628A50}"/>
              </a:ext>
            </a:extLst>
          </p:cNvPr>
          <p:cNvSpPr>
            <a:spLocks noGrp="1"/>
          </p:cNvSpPr>
          <p:nvPr>
            <p:ph type="title"/>
          </p:nvPr>
        </p:nvSpPr>
        <p:spPr/>
        <p:txBody>
          <a:bodyPr/>
          <a:lstStyle/>
          <a:p>
            <a:r>
              <a:rPr lang="en-AU" sz="4000"/>
              <a:t>Sexual health checks</a:t>
            </a:r>
            <a:endParaRPr lang="en-AU" sz="4000" dirty="0"/>
          </a:p>
        </p:txBody>
      </p:sp>
      <p:pic>
        <p:nvPicPr>
          <p:cNvPr id="3" name="Picture 2">
            <a:extLst>
              <a:ext uri="{FF2B5EF4-FFF2-40B4-BE49-F238E27FC236}">
                <a16:creationId xmlns:a16="http://schemas.microsoft.com/office/drawing/2014/main" id="{FA0D96CA-D3DB-057E-104C-C23B05ABFFD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44514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D9ADE98-2E91-F062-974C-07545F8A78A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B7AAF21-E3D7-6913-B682-8AD407D3334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90125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543BAEB-0FF1-C71F-3C11-1CB1A793834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A99F2ED-C971-651A-5126-36E1E438DDB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60234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67C4B35-FB69-4E6B-02F9-A04A08EBFED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A7E0937-3F77-5C66-9484-E351F7E888B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20308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8360744-93DF-DFE1-97F0-123AE0047F2A}"/>
              </a:ext>
            </a:extLst>
          </p:cNvPr>
          <p:cNvSpPr>
            <a:spLocks noGrp="1"/>
          </p:cNvSpPr>
          <p:nvPr>
            <p:ph type="title"/>
          </p:nvPr>
        </p:nvSpPr>
        <p:spPr/>
        <p:txBody>
          <a:bodyPr/>
          <a:lstStyle/>
          <a:p>
            <a:r>
              <a:rPr lang="en-AU" sz="4000" b="1"/>
              <a:t>My body. My health.</a:t>
            </a:r>
            <a:br>
              <a:rPr lang="en-AU" sz="4000"/>
            </a:br>
            <a:r>
              <a:rPr lang="en-AU" sz="3600"/>
              <a:t>A health education toolkit</a:t>
            </a:r>
            <a:endParaRPr lang="en-AU" dirty="0"/>
          </a:p>
        </p:txBody>
      </p:sp>
      <p:pic>
        <p:nvPicPr>
          <p:cNvPr id="3" name="Picture 2">
            <a:extLst>
              <a:ext uri="{FF2B5EF4-FFF2-40B4-BE49-F238E27FC236}">
                <a16:creationId xmlns:a16="http://schemas.microsoft.com/office/drawing/2014/main" id="{A64CA84B-969A-C59B-450A-5D81E61B4B6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40891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FF546EA-CE97-D9BC-1018-48CC63CCD94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C3E7AFB-26BE-48C3-3E60-E0E4F3EC01E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3983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13E7859-DE75-60EF-ACEB-DCDA461D698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7CFBD53-54E2-5868-B89D-62CD2579050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095478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C38858B-6DD3-58D7-1A3A-9C82E8B66368}"/>
              </a:ext>
            </a:extLst>
          </p:cNvPr>
          <p:cNvSpPr>
            <a:spLocks noGrp="1"/>
          </p:cNvSpPr>
          <p:nvPr>
            <p:ph type="title"/>
          </p:nvPr>
        </p:nvSpPr>
        <p:spPr/>
        <p:txBody>
          <a:bodyPr/>
          <a:lstStyle/>
          <a:p>
            <a:r>
              <a:rPr lang="en-AU" sz="4000"/>
              <a:t>Making an appointment and                  seeing your doctor</a:t>
            </a:r>
            <a:endParaRPr lang="en-AU" sz="4000" dirty="0"/>
          </a:p>
        </p:txBody>
      </p:sp>
      <p:pic>
        <p:nvPicPr>
          <p:cNvPr id="3" name="Picture 2">
            <a:extLst>
              <a:ext uri="{FF2B5EF4-FFF2-40B4-BE49-F238E27FC236}">
                <a16:creationId xmlns:a16="http://schemas.microsoft.com/office/drawing/2014/main" id="{203B20A4-13A0-6410-A870-933F263C20C0}"/>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603973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A82963D-9231-C821-D59D-3A3A0CA308C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F051F23-A837-50DC-2CF7-C03C0502982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212884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7D85A24-E5B6-497E-54A8-6FC7C32E57E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35ECCAB-C1C1-68D1-85CA-9423153BADE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114814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086802C-5ACE-EBF0-40AE-11ACC2EA4C1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3BFB7CC-B040-C395-1073-42B84EB9548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52923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4FDBA0E-FAA9-0ED1-3974-ED7F53D369F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3D786B5-CFDF-8C57-D165-8AFE8FEF6D3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314175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BF1CD0A-019F-8F3B-791C-6F0688CC01C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0607F09-708D-1537-8EB1-E1A1FC3B27E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143316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0D2622D-FA5E-CE16-3492-BE24908BEE39}"/>
              </a:ext>
            </a:extLst>
          </p:cNvPr>
          <p:cNvSpPr>
            <a:spLocks noGrp="1"/>
          </p:cNvSpPr>
          <p:nvPr>
            <p:ph type="title"/>
          </p:nvPr>
        </p:nvSpPr>
        <p:spPr/>
        <p:txBody>
          <a:bodyPr/>
          <a:lstStyle/>
          <a:p>
            <a:r>
              <a:rPr lang="en-AU" b="1"/>
              <a:t>Remember…	</a:t>
            </a:r>
            <a:endParaRPr lang="en-AU" b="1" dirty="0"/>
          </a:p>
        </p:txBody>
      </p:sp>
      <p:pic>
        <p:nvPicPr>
          <p:cNvPr id="3" name="Picture 2">
            <a:extLst>
              <a:ext uri="{FF2B5EF4-FFF2-40B4-BE49-F238E27FC236}">
                <a16:creationId xmlns:a16="http://schemas.microsoft.com/office/drawing/2014/main" id="{4C224D6D-BF54-5C0A-0321-6869BE39544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884018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860A853-CF72-7820-5611-B10CF465294A}"/>
              </a:ext>
            </a:extLst>
          </p:cNvPr>
          <p:cNvSpPr>
            <a:spLocks noGrp="1"/>
          </p:cNvSpPr>
          <p:nvPr>
            <p:ph type="title"/>
          </p:nvPr>
        </p:nvSpPr>
        <p:spPr/>
        <p:txBody>
          <a:bodyPr/>
          <a:lstStyle/>
          <a:p>
            <a:r>
              <a:rPr lang="en-AU" b="1">
                <a:solidFill>
                  <a:schemeClr val="tx1"/>
                </a:solidFill>
              </a:rPr>
              <a:t>Local services</a:t>
            </a:r>
            <a:endParaRPr lang="en-AU" b="1" dirty="0">
              <a:solidFill>
                <a:schemeClr val="tx1"/>
              </a:solidFill>
            </a:endParaRPr>
          </a:p>
        </p:txBody>
      </p:sp>
      <p:pic>
        <p:nvPicPr>
          <p:cNvPr id="3" name="Picture 2">
            <a:extLst>
              <a:ext uri="{FF2B5EF4-FFF2-40B4-BE49-F238E27FC236}">
                <a16:creationId xmlns:a16="http://schemas.microsoft.com/office/drawing/2014/main" id="{D609C341-79C9-7183-74E4-EAA6D6CD103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02725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11A5A18-E68D-FD49-F7B0-490E8283E784}"/>
              </a:ext>
            </a:extLst>
          </p:cNvPr>
          <p:cNvSpPr>
            <a:spLocks noGrp="1"/>
          </p:cNvSpPr>
          <p:nvPr>
            <p:ph type="title"/>
          </p:nvPr>
        </p:nvSpPr>
        <p:spPr/>
        <p:txBody>
          <a:bodyPr/>
          <a:lstStyle/>
          <a:p>
            <a:pPr algn="ctr"/>
            <a:r>
              <a:rPr lang="en-US" sz="4800" b="1" kern="1200">
                <a:solidFill>
                  <a:schemeClr val="tx1"/>
                </a:solidFill>
                <a:latin typeface="Lucida Handwriting" panose="03010101010101010101" pitchFamily="66" charset="0"/>
              </a:rPr>
              <a:t>Let’s</a:t>
            </a:r>
            <a:endParaRPr lang="en-US" sz="4800" b="1" kern="1200" dirty="0">
              <a:solidFill>
                <a:schemeClr val="tx1"/>
              </a:solidFill>
              <a:latin typeface="Lucida Handwriting" panose="03010101010101010101" pitchFamily="66" charset="0"/>
            </a:endParaRPr>
          </a:p>
        </p:txBody>
      </p:sp>
      <p:pic>
        <p:nvPicPr>
          <p:cNvPr id="3" name="Picture 2">
            <a:extLst>
              <a:ext uri="{FF2B5EF4-FFF2-40B4-BE49-F238E27FC236}">
                <a16:creationId xmlns:a16="http://schemas.microsoft.com/office/drawing/2014/main" id="{25D857EE-4A68-718B-F805-7C854313901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68702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C230190-5754-B912-1A38-9860C7DDAB7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18DCE10-4CB8-A821-DA0A-EC7C3C47F4F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16530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7FE6370-2C42-8564-1C1A-E087342070B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8E2FA8D-B050-6F65-F843-2B474A1AB36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69743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ABA9597-293D-819B-F8CC-211B65918A1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C565463-9455-DCA7-6C52-CC19CB36F38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69675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90409EF-1C09-33D3-6A9E-59FB1D5381B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6458D92-2C06-13CF-35CE-9D397FE43CF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86671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A6218EB-9E39-68E2-203B-345C435886B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E1E6598-7675-8BD3-4CFA-A87DC9961C8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52000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4626943-C9CD-F8A5-B250-F30EC2DE508C}"/>
              </a:ext>
            </a:extLst>
          </p:cNvPr>
          <p:cNvSpPr>
            <a:spLocks noGrp="1"/>
          </p:cNvSpPr>
          <p:nvPr>
            <p:ph type="title"/>
          </p:nvPr>
        </p:nvSpPr>
        <p:spPr/>
        <p:txBody>
          <a:bodyPr/>
          <a:lstStyle/>
          <a:p>
            <a:r>
              <a:rPr lang="en-AU" sz="4000"/>
              <a:t>Cervical screening test</a:t>
            </a:r>
            <a:endParaRPr lang="en-AU" sz="4000" dirty="0"/>
          </a:p>
        </p:txBody>
      </p:sp>
      <p:pic>
        <p:nvPicPr>
          <p:cNvPr id="3" name="Picture 2">
            <a:extLst>
              <a:ext uri="{FF2B5EF4-FFF2-40B4-BE49-F238E27FC236}">
                <a16:creationId xmlns:a16="http://schemas.microsoft.com/office/drawing/2014/main" id="{E285985B-AF1E-DF7A-5781-D25CB7EA662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743730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TotalTime>
  <Words>3877</Words>
  <Application>Microsoft Office PowerPoint</Application>
  <PresentationFormat>Widescreen</PresentationFormat>
  <Paragraphs>368</Paragraphs>
  <Slides>40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Aptos</vt:lpstr>
      <vt:lpstr>Aptos Display</vt:lpstr>
      <vt:lpstr>Arial</vt:lpstr>
      <vt:lpstr>Calibri</vt:lpstr>
      <vt:lpstr>Lucida Handwriting</vt:lpstr>
      <vt:lpstr>Office Theme</vt:lpstr>
      <vt:lpstr>Health checks  for women</vt:lpstr>
      <vt:lpstr>PowerPoint Presentation</vt:lpstr>
      <vt:lpstr>My body. My health. A health education toolkit</vt:lpstr>
      <vt:lpstr>Let’s</vt:lpstr>
      <vt:lpstr>PowerPoint Presentation</vt:lpstr>
      <vt:lpstr>PowerPoint Presentation</vt:lpstr>
      <vt:lpstr>PowerPoint Presentation</vt:lpstr>
      <vt:lpstr>PowerPoint Presentation</vt:lpstr>
      <vt:lpstr>Cervical screening test</vt:lpstr>
      <vt:lpstr>PowerPoint Presentation</vt:lpstr>
      <vt:lpstr>PowerPoint Presentation</vt:lpstr>
      <vt:lpstr>PowerPoint Presentation</vt:lpstr>
      <vt:lpstr>PowerPoint Presentation</vt:lpstr>
      <vt:lpstr>Breast screening test</vt:lpstr>
      <vt:lpstr>PowerPoint Presentation</vt:lpstr>
      <vt:lpstr>PowerPoint Presentation</vt:lpstr>
      <vt:lpstr>PowerPoint Presentation</vt:lpstr>
      <vt:lpstr>PowerPoint Presentation</vt:lpstr>
      <vt:lpstr>PowerPoint Presentation</vt:lpstr>
      <vt:lpstr>Bowel cancer screening test</vt:lpstr>
      <vt:lpstr>PowerPoint Presentation</vt:lpstr>
      <vt:lpstr>PowerPoint Presentation</vt:lpstr>
      <vt:lpstr>PowerPoint Presentation</vt:lpstr>
      <vt:lpstr>PowerPoint Presentation</vt:lpstr>
      <vt:lpstr>PowerPoint Presentation</vt:lpstr>
      <vt:lpstr>Sexual health checks</vt:lpstr>
      <vt:lpstr>PowerPoint Presentation</vt:lpstr>
      <vt:lpstr>PowerPoint Presentation</vt:lpstr>
      <vt:lpstr>PowerPoint Presentation</vt:lpstr>
      <vt:lpstr>PowerPoint Presentation</vt:lpstr>
      <vt:lpstr>PowerPoint Presentation</vt:lpstr>
      <vt:lpstr>Making an appointment and                  seeing your doctor</vt:lpstr>
      <vt:lpstr>PowerPoint Presentation</vt:lpstr>
      <vt:lpstr>PowerPoint Presentation</vt:lpstr>
      <vt:lpstr>PowerPoint Presentation</vt:lpstr>
      <vt:lpstr>PowerPoint Presentation</vt:lpstr>
      <vt:lpstr>PowerPoint Presentation</vt:lpstr>
      <vt:lpstr>Remember… </vt:lpstr>
      <vt:lpstr>Local services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checks  for women</dc:title>
  <dc:creator>Ewa Sosidko</dc:creator>
  <cp:lastModifiedBy>Ewa Sosidko</cp:lastModifiedBy>
  <cp:revision>4</cp:revision>
  <dcterms:created xsi:type="dcterms:W3CDTF">2024-03-05T22:17:34Z</dcterms:created>
  <dcterms:modified xsi:type="dcterms:W3CDTF">2024-03-05T22:30:35Z</dcterms:modified>
</cp:coreProperties>
</file>