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727" autoAdjust="0"/>
  </p:normalViewPr>
  <p:slideViewPr>
    <p:cSldViewPr snapToGrid="0">
      <p:cViewPr varScale="1">
        <p:scale>
          <a:sx n="126" d="100"/>
          <a:sy n="126" d="100"/>
        </p:scale>
        <p:origin x="161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A3099E8C-3524-4E62-BACD-59195F841E25}" type="datetimeFigureOut">
              <a:rPr lang="en-AU" smtClean="0"/>
              <a:t>1/08/2024</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CFE3E181-16EF-4BBA-AD0F-D8B4A4F30B4D}" type="slidenum">
              <a:rPr lang="en-AU" smtClean="0"/>
              <a:t>‹#›</a:t>
            </a:fld>
            <a:endParaRPr lang="en-AU"/>
          </a:p>
        </p:txBody>
      </p:sp>
    </p:spTree>
    <p:extLst>
      <p:ext uri="{BB962C8B-B14F-4D97-AF65-F5344CB8AC3E}">
        <p14:creationId xmlns:p14="http://schemas.microsoft.com/office/powerpoint/2010/main" val="881544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1" dirty="0"/>
              <a:t>Note to the facilitator:</a:t>
            </a:r>
          </a:p>
          <a:p>
            <a:r>
              <a:rPr lang="en-AU" sz="1200" i="1" dirty="0"/>
              <a:t>This presentation is a collection of different topics and messages related to sexual health. It’s intended as a tool to help facilitators – bilingual support workers, health professionals, educators, and community leaders – talk about sexual health with women from refugee and migrant communities. </a:t>
            </a:r>
          </a:p>
          <a:p>
            <a:endParaRPr lang="en-AU" sz="1200" i="1" dirty="0"/>
          </a:p>
          <a:p>
            <a:r>
              <a:rPr lang="en-AU" sz="1200" i="1" dirty="0"/>
              <a:t>You don’t have to deliver the whole presentation. </a:t>
            </a:r>
            <a:r>
              <a:rPr lang="en-AU" sz="1200" b="1" i="1" dirty="0"/>
              <a:t>Choose topics and messages that are relevant to your audience. </a:t>
            </a:r>
            <a:r>
              <a:rPr lang="en-AU" sz="1200" i="1" dirty="0"/>
              <a:t>We appreciate that certain messages might not be appropriate for some cultures or that participants may find certain messages or topics confronting, such as contraception or abortion. If a message is important to your audience but you wish to deliver it in a different way, feel free to use words that are more suitable for your audience.</a:t>
            </a:r>
          </a:p>
          <a:p>
            <a:endParaRPr lang="en-AU" sz="1200" dirty="0"/>
          </a:p>
          <a:p>
            <a:r>
              <a:rPr lang="en-AU" sz="1200" i="1" dirty="0"/>
              <a:t>We are using the pronouns ‘you’ and ‘your’ in this presentation, as we do in the other presentations in the toolkit. We believe that this form of talking directly to the audience works well and makes the messages clear and relatable. If this direct form is too confronting for your audience, you can use pronouns ‘we’, ‘our’ or ‘she’, ‘her’ instead.</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a:t>
            </a:fld>
            <a:endParaRPr lang="en-AU"/>
          </a:p>
        </p:txBody>
      </p:sp>
    </p:spTree>
    <p:extLst>
      <p:ext uri="{BB962C8B-B14F-4D97-AF65-F5344CB8AC3E}">
        <p14:creationId xmlns:p14="http://schemas.microsoft.com/office/powerpoint/2010/main" val="408935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buFont typeface="Arial" panose="020B0604020202020204" pitchFamily="34" charset="0"/>
              <a:buChar char="•"/>
            </a:pPr>
            <a:r>
              <a:rPr lang="en-AU" dirty="0"/>
              <a:t>Even though for some people sex is mainly about trying to have children, it should also feel nice.</a:t>
            </a:r>
          </a:p>
          <a:p>
            <a:pPr marL="181218" indent="-181218">
              <a:buFont typeface="Arial" panose="020B0604020202020204" pitchFamily="34" charset="0"/>
              <a:buChar char="•"/>
            </a:pPr>
            <a:r>
              <a:rPr lang="en-AU" dirty="0"/>
              <a:t>Women have the same right to feel sexual pleasure as men. It’s good for a woman to enjoy sex and feel pleasure. It’s good for a woman to know her body, to know what feels nice to her, to know where she likes to be touched but also what she doesn’t like.</a:t>
            </a:r>
          </a:p>
          <a:p>
            <a:pPr marL="191564" indent="-191564" defTabSz="1021679">
              <a:buFont typeface="Arial" panose="020B0604020202020204" pitchFamily="34" charset="0"/>
              <a:buChar char="•"/>
              <a:defRPr/>
            </a:pPr>
            <a:r>
              <a:rPr lang="en-AU" dirty="0"/>
              <a:t>Having pleasurable sexual experiences is also good for your health. It can help you to: sleep better, reduce stress, lower blood pressure and improve your heart health. </a:t>
            </a:r>
          </a:p>
          <a:p>
            <a:pPr marL="191564" indent="-191564" defTabSz="1021679">
              <a:buFont typeface="Arial" panose="020B0604020202020204" pitchFamily="34" charset="0"/>
              <a:buChar char="•"/>
              <a:defRPr/>
            </a:pPr>
            <a:r>
              <a:rPr lang="en-AU" dirty="0"/>
              <a:t>In Australia, it’s OK to talk about sex, sexuality and sexual pleasure.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12</a:t>
            </a:fld>
            <a:endParaRPr lang="en-AU"/>
          </a:p>
        </p:txBody>
      </p:sp>
    </p:spTree>
    <p:extLst>
      <p:ext uri="{BB962C8B-B14F-4D97-AF65-F5344CB8AC3E}">
        <p14:creationId xmlns:p14="http://schemas.microsoft.com/office/powerpoint/2010/main" val="2672537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things you can do to help you feel pleasure and have a better sex life. </a:t>
            </a:r>
          </a:p>
          <a:p>
            <a:r>
              <a:rPr lang="en-AU" dirty="0"/>
              <a:t>You can try to:</a:t>
            </a:r>
          </a:p>
          <a:p>
            <a:pPr marL="219159" indent="-191564">
              <a:buFont typeface="Arial" panose="020B0604020202020204" pitchFamily="34" charset="0"/>
              <a:buChar char="•"/>
            </a:pPr>
            <a:r>
              <a:rPr lang="en-AU" dirty="0"/>
              <a:t>discover your sexuality by getting to know your body – by exploring what feels good through your partner’s or your own touch</a:t>
            </a:r>
          </a:p>
          <a:p>
            <a:pPr marL="219159" indent="-191564">
              <a:buFont typeface="Arial" panose="020B0604020202020204" pitchFamily="34" charset="0"/>
              <a:buChar char="•"/>
            </a:pPr>
            <a:r>
              <a:rPr lang="en-AU" dirty="0"/>
              <a:t>talk with your sexual partner</a:t>
            </a:r>
            <a:r>
              <a:rPr lang="en-AU" strike="noStrike" dirty="0"/>
              <a:t> </a:t>
            </a:r>
            <a:r>
              <a:rPr lang="en-AU" dirty="0"/>
              <a:t>– it’s important to try to talk about what feels right and what doesn’t. If you and your partner feel respected and happy with your sex life, your relationship can be better and stronger</a:t>
            </a:r>
          </a:p>
          <a:p>
            <a:pPr marL="219159" indent="-191564">
              <a:buFont typeface="Arial" panose="020B0604020202020204" pitchFamily="34" charset="0"/>
              <a:buChar char="•"/>
            </a:pPr>
            <a:r>
              <a:rPr lang="en-AU" dirty="0"/>
              <a:t>make time for sex – we live busy lives, but it’s good to have sex when you and your partner feel like it</a:t>
            </a:r>
          </a:p>
          <a:p>
            <a:pPr marL="219159" indent="-191564">
              <a:buFont typeface="Arial" panose="020B0604020202020204" pitchFamily="34" charset="0"/>
              <a:buChar char="•"/>
            </a:pPr>
            <a:r>
              <a:rPr lang="en-AU" dirty="0"/>
              <a:t>talk to a doctor, nurse or a trusted person if you have sexual problems.</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13</a:t>
            </a:fld>
            <a:endParaRPr lang="en-AU"/>
          </a:p>
        </p:txBody>
      </p:sp>
    </p:spTree>
    <p:extLst>
      <p:ext uri="{BB962C8B-B14F-4D97-AF65-F5344CB8AC3E}">
        <p14:creationId xmlns:p14="http://schemas.microsoft.com/office/powerpoint/2010/main" val="3544113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dirty="0"/>
              <a:t>It’s normal for your sex life to change throughout your life. </a:t>
            </a:r>
          </a:p>
          <a:p>
            <a:pPr marL="191564" indent="-191564">
              <a:buFont typeface="Arial" panose="020B0604020202020204" pitchFamily="34" charset="0"/>
              <a:buChar char="•"/>
            </a:pPr>
            <a:r>
              <a:rPr lang="en-AU" dirty="0"/>
              <a:t>Many things can influence your sex life, like:</a:t>
            </a:r>
          </a:p>
          <a:p>
            <a:pPr marL="665891" lvl="1" indent="-182645">
              <a:buFont typeface="Calibri" panose="020F0502020204030204" pitchFamily="34" charset="0"/>
              <a:buChar char="-"/>
            </a:pPr>
            <a:r>
              <a:rPr lang="en-AU" dirty="0"/>
              <a:t>changes in your body at different times in your life. For example, after childbirth or when you get older, you may not feel like having sex or sex may be painful</a:t>
            </a:r>
          </a:p>
          <a:p>
            <a:pPr marL="665891" lvl="1" indent="-182645">
              <a:buFont typeface="Calibri" panose="020F0502020204030204" pitchFamily="34" charset="0"/>
              <a:buChar char="-"/>
            </a:pPr>
            <a:r>
              <a:rPr lang="en-AU" dirty="0"/>
              <a:t>your health and your partner’s health</a:t>
            </a:r>
          </a:p>
          <a:p>
            <a:pPr marL="665891" lvl="1" indent="-182645">
              <a:buFont typeface="Calibri" panose="020F0502020204030204" pitchFamily="34" charset="0"/>
              <a:buChar char="-"/>
            </a:pPr>
            <a:r>
              <a:rPr lang="en-AU" dirty="0"/>
              <a:t>your mood - how you feel, if you’re stressed</a:t>
            </a:r>
          </a:p>
          <a:p>
            <a:pPr marL="665891" lvl="1" indent="-182645">
              <a:buFont typeface="Calibri" panose="020F0502020204030204" pitchFamily="34" charset="0"/>
              <a:buChar char="-"/>
            </a:pPr>
            <a:r>
              <a:rPr lang="en-AU" dirty="0"/>
              <a:t>whether you are happy in your relationship</a:t>
            </a:r>
          </a:p>
          <a:p>
            <a:pPr marL="665891" lvl="1" indent="-182645">
              <a:buFont typeface="Calibri" panose="020F0502020204030204" pitchFamily="34" charset="0"/>
              <a:buChar char="-"/>
            </a:pPr>
            <a:r>
              <a:rPr lang="en-AU" dirty="0"/>
              <a:t>your responsibilities at home, such as caring for young children, elderly parents or others.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14</a:t>
            </a:fld>
            <a:endParaRPr lang="en-AU"/>
          </a:p>
        </p:txBody>
      </p:sp>
    </p:spTree>
    <p:extLst>
      <p:ext uri="{BB962C8B-B14F-4D97-AF65-F5344CB8AC3E}">
        <p14:creationId xmlns:p14="http://schemas.microsoft.com/office/powerpoint/2010/main" val="1478817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some common sexual problems.</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15</a:t>
            </a:fld>
            <a:endParaRPr lang="en-AU"/>
          </a:p>
        </p:txBody>
      </p:sp>
    </p:spTree>
    <p:extLst>
      <p:ext uri="{BB962C8B-B14F-4D97-AF65-F5344CB8AC3E}">
        <p14:creationId xmlns:p14="http://schemas.microsoft.com/office/powerpoint/2010/main" val="248793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a:buFont typeface="Arial" panose="020B0604020202020204" pitchFamily="34" charset="0"/>
              <a:buChar char="•"/>
              <a:defRPr/>
            </a:pPr>
            <a:r>
              <a:rPr lang="en-AU" dirty="0"/>
              <a:t>Many women worry about sex</a:t>
            </a:r>
            <a:r>
              <a:rPr lang="en-AU" dirty="0">
                <a:solidFill>
                  <a:srgbClr val="000000"/>
                </a:solidFill>
              </a:rPr>
              <a:t>. </a:t>
            </a:r>
            <a:r>
              <a:rPr lang="en-AU" b="0" dirty="0">
                <a:solidFill>
                  <a:srgbClr val="000000"/>
                </a:solidFill>
              </a:rPr>
              <a:t>For example, you might find sex painful, or you might worry that you don’t feel like having sex.</a:t>
            </a:r>
          </a:p>
          <a:p>
            <a:pPr marL="191564" indent="-191564">
              <a:buFont typeface="Arial" panose="020B0604020202020204" pitchFamily="34" charset="0"/>
              <a:buChar char="•"/>
            </a:pPr>
            <a:r>
              <a:rPr lang="en-AU" dirty="0">
                <a:solidFill>
                  <a:srgbClr val="000000"/>
                </a:solidFill>
              </a:rPr>
              <a:t>You can talk to your doctor or nurse if you have any concerns.</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16</a:t>
            </a:fld>
            <a:endParaRPr lang="en-AU"/>
          </a:p>
        </p:txBody>
      </p:sp>
    </p:spTree>
    <p:extLst>
      <p:ext uri="{BB962C8B-B14F-4D97-AF65-F5344CB8AC3E}">
        <p14:creationId xmlns:p14="http://schemas.microsoft.com/office/powerpoint/2010/main" val="2480355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dirty="0"/>
              <a:t>Some women worry about painful sex.</a:t>
            </a:r>
          </a:p>
          <a:p>
            <a:pPr marL="191564" indent="-191564">
              <a:buFont typeface="Arial" panose="020B0604020202020204" pitchFamily="34" charset="0"/>
              <a:buChar char="•"/>
            </a:pPr>
            <a:r>
              <a:rPr lang="en-AU" dirty="0"/>
              <a:t>Painful sex is when a woman feels pain just before, during, or after having vaginal sex. </a:t>
            </a:r>
          </a:p>
          <a:p>
            <a:pPr marL="191564" indent="-191564">
              <a:buFont typeface="Arial" panose="020B0604020202020204" pitchFamily="34" charset="0"/>
              <a:buChar char="•"/>
            </a:pPr>
            <a:r>
              <a:rPr lang="en-AU" dirty="0"/>
              <a:t>Painful sex can affect anyone, but is more common in:</a:t>
            </a:r>
          </a:p>
          <a:p>
            <a:pPr marL="665891" lvl="1" indent="-182645">
              <a:buFont typeface="Calibri" panose="020F0502020204030204" pitchFamily="34" charset="0"/>
              <a:buChar char="-"/>
            </a:pPr>
            <a:r>
              <a:rPr lang="en-AU" dirty="0"/>
              <a:t>young women</a:t>
            </a:r>
          </a:p>
          <a:p>
            <a:pPr marL="665891" lvl="1" indent="-182645">
              <a:buFont typeface="Calibri" panose="020F0502020204030204" pitchFamily="34" charset="0"/>
              <a:buChar char="-"/>
            </a:pPr>
            <a:r>
              <a:rPr lang="en-AU" dirty="0"/>
              <a:t>women who have recently given birth or who are breastfeeding</a:t>
            </a:r>
          </a:p>
          <a:p>
            <a:pPr marL="665891" lvl="1" indent="-182645">
              <a:buFont typeface="Calibri" panose="020F0502020204030204" pitchFamily="34" charset="0"/>
              <a:buChar char="-"/>
            </a:pPr>
            <a:r>
              <a:rPr lang="en-AU" dirty="0"/>
              <a:t>older women who don’t have periods anymore.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17</a:t>
            </a:fld>
            <a:endParaRPr lang="en-AU"/>
          </a:p>
        </p:txBody>
      </p:sp>
    </p:spTree>
    <p:extLst>
      <p:ext uri="{BB962C8B-B14F-4D97-AF65-F5344CB8AC3E}">
        <p14:creationId xmlns:p14="http://schemas.microsoft.com/office/powerpoint/2010/main" val="3092714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966493">
              <a:buFont typeface="Arial" panose="020B0604020202020204" pitchFamily="34" charset="0"/>
              <a:buChar char="•"/>
              <a:defRPr/>
            </a:pPr>
            <a:r>
              <a:rPr lang="en-AU" sz="1200" dirty="0">
                <a:latin typeface="+mn-lt"/>
              </a:rPr>
              <a:t>Painful sex can be caused by different things. </a:t>
            </a:r>
          </a:p>
          <a:p>
            <a:pPr marL="191564" indent="-191564">
              <a:buFont typeface="Arial" panose="020B0604020202020204" pitchFamily="34" charset="0"/>
              <a:buChar char="•"/>
            </a:pPr>
            <a:r>
              <a:rPr lang="en-AU" sz="1200" dirty="0">
                <a:latin typeface="+mn-lt"/>
              </a:rPr>
              <a:t>If you experience painful sex, you can talk to your doctor or nurse. </a:t>
            </a:r>
          </a:p>
          <a:p>
            <a:pPr marL="191564" indent="-191564">
              <a:buFont typeface="Arial" panose="020B0604020202020204" pitchFamily="34" charset="0"/>
              <a:buChar char="•"/>
            </a:pPr>
            <a:r>
              <a:rPr lang="en-AU" sz="1200" dirty="0">
                <a:latin typeface="+mn-lt"/>
              </a:rPr>
              <a:t>They can help you find out why sex is painful and recommend the right treatment. </a:t>
            </a:r>
          </a:p>
          <a:p>
            <a:pPr marL="191564" indent="-191564">
              <a:buFont typeface="Arial" panose="020B0604020202020204" pitchFamily="34" charset="0"/>
              <a:buChar char="•"/>
            </a:pPr>
            <a:r>
              <a:rPr lang="en-AU" sz="1200" dirty="0">
                <a:latin typeface="+mn-lt"/>
              </a:rPr>
              <a:t>They might:</a:t>
            </a:r>
          </a:p>
          <a:p>
            <a:pPr marL="665891" lvl="1" indent="-182645" defTabSz="966612">
              <a:buFont typeface="Calibri" panose="020F0502020204030204" pitchFamily="34" charset="0"/>
              <a:buChar char="-"/>
            </a:pPr>
            <a:r>
              <a:rPr lang="en-AU" sz="1200" dirty="0"/>
              <a:t>treat the cause of the pain</a:t>
            </a:r>
          </a:p>
          <a:p>
            <a:pPr marL="665891" lvl="1" indent="-182645" defTabSz="966612">
              <a:buFont typeface="Calibri" panose="020F0502020204030204" pitchFamily="34" charset="0"/>
              <a:buChar char="-"/>
            </a:pPr>
            <a:r>
              <a:rPr lang="en-AU" sz="1200" dirty="0"/>
              <a:t>recommend using lubricants - lubricants are special gels, liquids and oils that you can apply inside your vagina and on your partner's penis to make your vagina moist and avoid pain during sex </a:t>
            </a:r>
          </a:p>
          <a:p>
            <a:pPr marL="665891" lvl="1" indent="-182645" defTabSz="966612">
              <a:buFont typeface="Calibri" panose="020F0502020204030204" pitchFamily="34" charset="0"/>
              <a:buChar char="-"/>
            </a:pPr>
            <a:r>
              <a:rPr lang="en-AU" sz="1200" dirty="0"/>
              <a:t>recommend using special cream for your vagina if you’ve recently given birth or if you’re at a later stage in life - around the time when your periods stop coming</a:t>
            </a:r>
          </a:p>
          <a:p>
            <a:pPr marL="665891" lvl="1" indent="-182645" defTabSz="966612">
              <a:buFont typeface="Calibri" panose="020F0502020204030204" pitchFamily="34" charset="0"/>
              <a:buChar char="-"/>
            </a:pPr>
            <a:r>
              <a:rPr lang="en-AU" sz="1200" dirty="0"/>
              <a:t>suggest ways to </a:t>
            </a:r>
            <a:r>
              <a:rPr lang="en-AU" sz="1200" dirty="0">
                <a:latin typeface="+mn-lt"/>
              </a:rPr>
              <a:t>relax during sex</a:t>
            </a:r>
          </a:p>
          <a:p>
            <a:pPr marL="665891" lvl="1" indent="-182645" defTabSz="966612">
              <a:buFont typeface="Calibri" panose="020F0502020204030204" pitchFamily="34" charset="0"/>
              <a:buChar char="-"/>
            </a:pPr>
            <a:r>
              <a:rPr lang="en-AU" sz="1200" dirty="0">
                <a:latin typeface="+mn-lt"/>
              </a:rPr>
              <a:t>refer you to a specialist, for example a physiotherapist that specialises in women’s health.</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18</a:t>
            </a:fld>
            <a:endParaRPr lang="en-AU"/>
          </a:p>
        </p:txBody>
      </p:sp>
    </p:spTree>
    <p:extLst>
      <p:ext uri="{BB962C8B-B14F-4D97-AF65-F5344CB8AC3E}">
        <p14:creationId xmlns:p14="http://schemas.microsoft.com/office/powerpoint/2010/main" val="3883490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buFont typeface="Arial" panose="020B0604020202020204" pitchFamily="34" charset="0"/>
              <a:buChar char="•"/>
            </a:pPr>
            <a:r>
              <a:rPr lang="en-AU" dirty="0"/>
              <a:t>For some women not feeling like having sex could also be a worry. Having little or no interest in having sex is called low libido. Libido is how much you feel like having sex, with a partner or by yourself. </a:t>
            </a:r>
          </a:p>
          <a:p>
            <a:pPr marL="191564" indent="-191564">
              <a:buFont typeface="Arial" panose="020B0604020202020204" pitchFamily="34" charset="0"/>
              <a:buChar char="•"/>
            </a:pPr>
            <a:r>
              <a:rPr lang="en-AU" dirty="0"/>
              <a:t>Anyone can experience low libido. It can happen at any age, but it becomes more common the older we get.  </a:t>
            </a:r>
          </a:p>
          <a:p>
            <a:pPr marL="191564" indent="-191564">
              <a:buFont typeface="Arial" panose="020B0604020202020204" pitchFamily="34" charset="0"/>
              <a:buChar char="•"/>
            </a:pPr>
            <a:r>
              <a:rPr lang="en-AU" dirty="0"/>
              <a:t>If low libido doesn’t bother you, it’s not a problem. Low libido is only a problem if it worries you or makes you feel unhappy. </a:t>
            </a:r>
          </a:p>
          <a:p>
            <a:endParaRPr lang="en-AU" dirty="0"/>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19</a:t>
            </a:fld>
            <a:endParaRPr lang="en-AU"/>
          </a:p>
        </p:txBody>
      </p:sp>
    </p:spTree>
    <p:extLst>
      <p:ext uri="{BB962C8B-B14F-4D97-AF65-F5344CB8AC3E}">
        <p14:creationId xmlns:p14="http://schemas.microsoft.com/office/powerpoint/2010/main" val="850273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dirty="0"/>
              <a:t>If you have low libido and it worries you or makes you feel unhappy, there are treatments available. </a:t>
            </a:r>
          </a:p>
          <a:p>
            <a:pPr marL="191564" indent="-191564">
              <a:buFont typeface="Arial" panose="020B0604020202020204" pitchFamily="34" charset="0"/>
              <a:buChar char="•"/>
            </a:pPr>
            <a:r>
              <a:rPr lang="en-AU" dirty="0"/>
              <a:t>Your doctor can help your find out why you have low libido and recommend the right treatment. For example, if your low libido is because of some problems in your relationship, your doctor may recommend relationship therapy.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20</a:t>
            </a:fld>
            <a:endParaRPr lang="en-AU"/>
          </a:p>
        </p:txBody>
      </p:sp>
    </p:spTree>
    <p:extLst>
      <p:ext uri="{BB962C8B-B14F-4D97-AF65-F5344CB8AC3E}">
        <p14:creationId xmlns:p14="http://schemas.microsoft.com/office/powerpoint/2010/main" val="2452168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respectful relationships and consent.</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21</a:t>
            </a:fld>
            <a:endParaRPr lang="en-AU"/>
          </a:p>
        </p:txBody>
      </p:sp>
    </p:spTree>
    <p:extLst>
      <p:ext uri="{BB962C8B-B14F-4D97-AF65-F5344CB8AC3E}">
        <p14:creationId xmlns:p14="http://schemas.microsoft.com/office/powerpoint/2010/main" val="581012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sexual health.</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a:t>
            </a:fld>
            <a:endParaRPr lang="en-AU"/>
          </a:p>
        </p:txBody>
      </p:sp>
    </p:spTree>
    <p:extLst>
      <p:ext uri="{BB962C8B-B14F-4D97-AF65-F5344CB8AC3E}">
        <p14:creationId xmlns:p14="http://schemas.microsoft.com/office/powerpoint/2010/main" val="294606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sz="1200" dirty="0"/>
              <a:t>Having a respectful, honest and safe relationship is important for your health and wellbeing.</a:t>
            </a:r>
          </a:p>
          <a:p>
            <a:pPr marL="191564" indent="-191564">
              <a:buFont typeface="Arial" panose="020B0604020202020204" pitchFamily="34" charset="0"/>
              <a:buChar char="•"/>
            </a:pPr>
            <a:r>
              <a:rPr lang="en-AU" sz="1200" dirty="0"/>
              <a:t>The most important things in every relationship are:</a:t>
            </a:r>
          </a:p>
          <a:p>
            <a:pPr marL="665891" lvl="1" indent="-182645" defTabSz="966612">
              <a:buFont typeface="Calibri" panose="020F0502020204030204" pitchFamily="34" charset="0"/>
              <a:buChar char="-"/>
            </a:pPr>
            <a:r>
              <a:rPr lang="en-AU" sz="1200" dirty="0"/>
              <a:t>respect – when both partners accept each other the way they are, including their likes, dislikes, and boundaries</a:t>
            </a:r>
          </a:p>
          <a:p>
            <a:pPr marL="665891" lvl="1" indent="-182645" defTabSz="966612">
              <a:buFont typeface="Calibri" panose="020F0502020204030204" pitchFamily="34" charset="0"/>
              <a:buChar char="-"/>
            </a:pPr>
            <a:r>
              <a:rPr lang="en-AU" sz="1200" dirty="0"/>
              <a:t>open communication – when you can speak freely with your partner about your thoughts, feelings, needs, what you like and don’t like </a:t>
            </a:r>
          </a:p>
          <a:p>
            <a:pPr marL="665891" lvl="1" indent="-182645" defTabSz="966612">
              <a:buFont typeface="Calibri" panose="020F0502020204030204" pitchFamily="34" charset="0"/>
              <a:buChar char="-"/>
            </a:pPr>
            <a:r>
              <a:rPr lang="en-AU" sz="1200" dirty="0"/>
              <a:t>safety – you should never feel scared of your partner or make your partner feel scared.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22</a:t>
            </a:fld>
            <a:endParaRPr lang="en-AU"/>
          </a:p>
        </p:txBody>
      </p:sp>
    </p:spTree>
    <p:extLst>
      <p:ext uri="{BB962C8B-B14F-4D97-AF65-F5344CB8AC3E}">
        <p14:creationId xmlns:p14="http://schemas.microsoft.com/office/powerpoint/2010/main" val="2828853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buFont typeface="Arial" panose="020B0604020202020204" pitchFamily="34" charset="0"/>
              <a:buChar char="•"/>
            </a:pPr>
            <a:r>
              <a:rPr lang="en-AU" dirty="0"/>
              <a:t>A healthy sexual relationship includes consent.</a:t>
            </a:r>
          </a:p>
          <a:p>
            <a:pPr marL="191564" indent="-191564">
              <a:buFont typeface="Arial" panose="020B0604020202020204" pitchFamily="34" charset="0"/>
              <a:buChar char="•"/>
            </a:pPr>
            <a:r>
              <a:rPr lang="en-AU" dirty="0"/>
              <a:t>When talking about sex, consent means that you freely and happily agree to have sex or do sexual things with another person because you want to at that time. It includes any type of sex: vaginal, oral or anal sex, or any sexual things that you enjoy doing, as long as you both want to do them.</a:t>
            </a:r>
          </a:p>
          <a:p>
            <a:pPr marL="191564" indent="-191564">
              <a:buFont typeface="Arial" panose="020B0604020202020204" pitchFamily="34" charset="0"/>
              <a:buChar char="•"/>
            </a:pPr>
            <a:r>
              <a:rPr lang="en-AU" dirty="0"/>
              <a:t>Consent must be mutual, which means that both partners agree.</a:t>
            </a:r>
          </a:p>
          <a:p>
            <a:pPr marL="191564" indent="-191564" defTabSz="966612">
              <a:buFont typeface="Arial" panose="020B0604020202020204" pitchFamily="34" charset="0"/>
              <a:buChar char="•"/>
              <a:defRPr/>
            </a:pPr>
            <a:r>
              <a:rPr lang="en-AU" dirty="0"/>
              <a:t>It doesn’t matter if it’s the first time you’re having sex or doing sexual things with someone or the 100</a:t>
            </a:r>
            <a:r>
              <a:rPr lang="en-AU" baseline="30000" dirty="0"/>
              <a:t>th</a:t>
            </a:r>
            <a:r>
              <a:rPr lang="en-AU" dirty="0"/>
              <a:t> time, consent is always important. </a:t>
            </a:r>
          </a:p>
          <a:p>
            <a:pPr marL="191564" indent="-191564">
              <a:buFont typeface="Arial" panose="020B0604020202020204" pitchFamily="34" charset="0"/>
              <a:buChar char="•"/>
            </a:pPr>
            <a:r>
              <a:rPr lang="en-AU" dirty="0"/>
              <a:t>You have the right to say ‘no’, even if they’re your husband or long-term partner. You might not be in the mood for sex, you might not like the sexual things your partner suggests, or it might be painful for you.</a:t>
            </a:r>
          </a:p>
          <a:p>
            <a:pPr marL="191564" indent="-191564">
              <a:buFont typeface="Arial" panose="020B0604020202020204" pitchFamily="34" charset="0"/>
              <a:buChar char="•"/>
            </a:pPr>
            <a:r>
              <a:rPr lang="en-AU" dirty="0"/>
              <a:t>Even if you agreed to have sex with someone but have changed your mind, you can say ‘stop’ at any time, even while having sex.</a:t>
            </a:r>
          </a:p>
          <a:p>
            <a:pPr marL="191564" indent="-191564" defTabSz="1021679">
              <a:buFont typeface="Arial" panose="020B0604020202020204" pitchFamily="34" charset="0"/>
              <a:buChar char="•"/>
              <a:defRPr/>
            </a:pPr>
            <a:r>
              <a:rPr lang="en-AU" dirty="0"/>
              <a:t>Sex without consent is sexual violence and is not OK.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23</a:t>
            </a:fld>
            <a:endParaRPr lang="en-AU"/>
          </a:p>
        </p:txBody>
      </p:sp>
    </p:spTree>
    <p:extLst>
      <p:ext uri="{BB962C8B-B14F-4D97-AF65-F5344CB8AC3E}">
        <p14:creationId xmlns:p14="http://schemas.microsoft.com/office/powerpoint/2010/main" val="2578402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a:buFont typeface="Arial" panose="020B0604020202020204" pitchFamily="34" charset="0"/>
              <a:buChar char="•"/>
              <a:defRPr/>
            </a:pPr>
            <a:r>
              <a:rPr lang="en-AU" dirty="0"/>
              <a:t>If you are worried that someone has had sex or done sexual things to you without your consent, or if you are concerned about your sexual relationship, you can call 1800RESPECT. </a:t>
            </a:r>
          </a:p>
          <a:p>
            <a:pPr marL="191564" indent="-191564" defTabSz="1021679">
              <a:buFont typeface="Arial" panose="020B0604020202020204" pitchFamily="34" charset="0"/>
              <a:buChar char="•"/>
              <a:defRPr/>
            </a:pPr>
            <a:r>
              <a:rPr lang="en-AU" dirty="0"/>
              <a:t>1800RESPECT is the national sexual assault and domestic family violence counselling service. </a:t>
            </a:r>
          </a:p>
          <a:p>
            <a:pPr marL="191564" indent="-191564" defTabSz="1021679">
              <a:buFont typeface="Arial" panose="020B0604020202020204" pitchFamily="34" charset="0"/>
              <a:buChar char="•"/>
              <a:defRPr/>
            </a:pPr>
            <a:r>
              <a:rPr lang="en-AU" dirty="0"/>
              <a:t>You can call this service at any time - 24 hours a day, 7 days a week.  </a:t>
            </a:r>
          </a:p>
          <a:p>
            <a:pPr marL="191564" indent="-191564" defTabSz="1021679">
              <a:buFont typeface="Arial" panose="020B0604020202020204" pitchFamily="34" charset="0"/>
              <a:buChar char="•"/>
              <a:defRPr/>
            </a:pPr>
            <a:r>
              <a:rPr lang="en-AU" dirty="0"/>
              <a:t>If English is not your first language and you prefer speaking in your language, you can ask for an interpreter. </a:t>
            </a:r>
          </a:p>
          <a:p>
            <a:pPr marL="191564" indent="-191564" defTabSz="1021679">
              <a:buFont typeface="Arial" panose="020B0604020202020204" pitchFamily="34" charset="0"/>
              <a:buChar char="•"/>
              <a:defRPr/>
            </a:pPr>
            <a:r>
              <a:rPr lang="en-AU" dirty="0"/>
              <a:t>The counsellors will listen to your story and provide support that is right for you and your situation. </a:t>
            </a:r>
          </a:p>
          <a:p>
            <a:pPr marL="191564" indent="-191564" defTabSz="1021679">
              <a:buFont typeface="Arial" panose="020B0604020202020204" pitchFamily="34" charset="0"/>
              <a:buChar char="•"/>
              <a:defRPr/>
            </a:pPr>
            <a:r>
              <a:rPr lang="en-AU" dirty="0"/>
              <a:t>You can also visit their website 1800respect.org.au for information in different languages and to find support services in your state or territory.</a:t>
            </a:r>
          </a:p>
          <a:p>
            <a:pPr marL="191564" indent="-191564" defTabSz="1021679">
              <a:buFont typeface="Arial" panose="020B0604020202020204" pitchFamily="34" charset="0"/>
              <a:buChar char="•"/>
              <a:defRPr/>
            </a:pPr>
            <a:r>
              <a:rPr lang="en-AU" dirty="0"/>
              <a:t>You might also have a friend, family member, community elder or health worker that you trust and ask them for their advice or support.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24</a:t>
            </a:fld>
            <a:endParaRPr lang="en-AU"/>
          </a:p>
        </p:txBody>
      </p:sp>
    </p:spTree>
    <p:extLst>
      <p:ext uri="{BB962C8B-B14F-4D97-AF65-F5344CB8AC3E}">
        <p14:creationId xmlns:p14="http://schemas.microsoft.com/office/powerpoint/2010/main" val="1512971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sexually transmissible infections, or STIs, and what you should do if you get them.</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25</a:t>
            </a:fld>
            <a:endParaRPr lang="en-AU"/>
          </a:p>
        </p:txBody>
      </p:sp>
    </p:spTree>
    <p:extLst>
      <p:ext uri="{BB962C8B-B14F-4D97-AF65-F5344CB8AC3E}">
        <p14:creationId xmlns:p14="http://schemas.microsoft.com/office/powerpoint/2010/main" val="27570728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dirty="0"/>
              <a:t>STIs are sexually transmissible infections that can pass from one person, the infected one, to another person during sex. There are different types of STIs, for example chlamydia, genital herpes, hepatitis B, or syphilis.</a:t>
            </a:r>
          </a:p>
          <a:p>
            <a:pPr marL="191564" indent="-191564" defTabSz="966493">
              <a:buFont typeface="Arial" panose="020B0604020202020204" pitchFamily="34" charset="0"/>
              <a:buChar char="•"/>
              <a:defRPr/>
            </a:pPr>
            <a:r>
              <a:rPr lang="en-AU" dirty="0"/>
              <a:t>Anyone can get an STI – if you have sex with different people, or your partner has sex with other people, you can get an STI.</a:t>
            </a:r>
          </a:p>
          <a:p>
            <a:pPr marL="191564" indent="-191564">
              <a:buFont typeface="Arial" panose="020B0604020202020204" pitchFamily="34" charset="0"/>
              <a:buChar char="•"/>
            </a:pPr>
            <a:r>
              <a:rPr lang="en-AU" dirty="0"/>
              <a:t>Most STIs can either be cured or controlled with medicine.  </a:t>
            </a:r>
          </a:p>
          <a:p>
            <a:pPr marL="191564" indent="-191564">
              <a:buFont typeface="Arial" panose="020B0604020202020204" pitchFamily="34" charset="0"/>
              <a:buChar char="•"/>
            </a:pPr>
            <a:r>
              <a:rPr lang="en-AU" dirty="0"/>
              <a:t>STIs can cause health problems if they’re not treated.  </a:t>
            </a:r>
          </a:p>
          <a:p>
            <a:pPr marL="191564" indent="-191564" defTabSz="1012139">
              <a:buFont typeface="Arial" panose="020B0604020202020204" pitchFamily="34" charset="0"/>
              <a:buChar char="•"/>
              <a:defRPr/>
            </a:pPr>
            <a:r>
              <a:rPr lang="en-AU" dirty="0"/>
              <a:t>The best way to protect yourself from getting STIs or passing them to other people is to use a condom when having sex. Condoms stop the exchange of body fluids that can transmit STIs.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26</a:t>
            </a:fld>
            <a:endParaRPr lang="en-AU"/>
          </a:p>
        </p:txBody>
      </p:sp>
    </p:spTree>
    <p:extLst>
      <p:ext uri="{BB962C8B-B14F-4D97-AF65-F5344CB8AC3E}">
        <p14:creationId xmlns:p14="http://schemas.microsoft.com/office/powerpoint/2010/main" val="3675638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buFont typeface="Arial" panose="020B0604020202020204" pitchFamily="34" charset="0"/>
              <a:buChar char="•"/>
            </a:pPr>
            <a:r>
              <a:rPr lang="en-AU" sz="1200" dirty="0"/>
              <a:t>Common symptoms of STIs include:</a:t>
            </a:r>
          </a:p>
          <a:p>
            <a:pPr marL="665891" lvl="1" indent="-182645" defTabSz="966612">
              <a:buFont typeface="Calibri" panose="020F0502020204030204" pitchFamily="34" charset="0"/>
              <a:buChar char="-"/>
            </a:pPr>
            <a:r>
              <a:rPr lang="en-AU" sz="1200" dirty="0"/>
              <a:t>itchiness, irritation, blister, sores or ulcers around private parts: vulva, penis or anus </a:t>
            </a:r>
          </a:p>
          <a:p>
            <a:pPr marL="665891" lvl="1" indent="-182645" defTabSz="966612">
              <a:buFont typeface="Calibri" panose="020F0502020204030204" pitchFamily="34" charset="0"/>
              <a:buChar char="-"/>
            </a:pPr>
            <a:r>
              <a:rPr lang="en-AU" sz="1200" dirty="0"/>
              <a:t>pain when weeing</a:t>
            </a:r>
          </a:p>
          <a:p>
            <a:pPr marL="665891" lvl="1" indent="-182645" defTabSz="966612">
              <a:buFont typeface="Calibri" panose="020F0502020204030204" pitchFamily="34" charset="0"/>
              <a:buChar char="-"/>
            </a:pPr>
            <a:r>
              <a:rPr lang="en-AU" sz="1200" dirty="0"/>
              <a:t>unusual liquid or discharge coming out of private parts: vagina, penis or anus</a:t>
            </a:r>
          </a:p>
          <a:p>
            <a:pPr marL="665891" lvl="1" indent="-182645" defTabSz="966612">
              <a:buFont typeface="Calibri" panose="020F0502020204030204" pitchFamily="34" charset="0"/>
              <a:buChar char="-"/>
            </a:pPr>
            <a:r>
              <a:rPr lang="en-AU" sz="1200" dirty="0"/>
              <a:t>pain or bleeding during sex.</a:t>
            </a:r>
          </a:p>
          <a:p>
            <a:pPr marL="191564" indent="-191564">
              <a:buFont typeface="Arial" panose="020B0604020202020204" pitchFamily="34" charset="0"/>
              <a:buChar char="•"/>
            </a:pPr>
            <a:r>
              <a:rPr lang="en-AU" sz="1200" dirty="0"/>
              <a:t>But not all STIs cause symptoms.</a:t>
            </a:r>
          </a:p>
          <a:p>
            <a:pPr marL="191564" indent="-191564" defTabSz="1021679">
              <a:buFont typeface="Arial" panose="020B0604020202020204" pitchFamily="34" charset="0"/>
              <a:buChar char="•"/>
              <a:defRPr/>
            </a:pPr>
            <a:r>
              <a:rPr lang="en-AU" sz="1200" dirty="0"/>
              <a:t>STI checks are the only way to know if you have an STI. </a:t>
            </a:r>
          </a:p>
          <a:p>
            <a:pPr marL="191564" indent="-191564" defTabSz="1021679">
              <a:buFont typeface="Arial" panose="020B0604020202020204" pitchFamily="34" charset="0"/>
              <a:buChar char="•"/>
              <a:defRPr/>
            </a:pPr>
            <a:r>
              <a:rPr lang="en-AU" sz="1200" dirty="0"/>
              <a:t>If you are worried you might have an STI, ask a doctor or nurse for an STI check.</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27</a:t>
            </a:fld>
            <a:endParaRPr lang="en-AU"/>
          </a:p>
        </p:txBody>
      </p:sp>
    </p:spTree>
    <p:extLst>
      <p:ext uri="{BB962C8B-B14F-4D97-AF65-F5344CB8AC3E}">
        <p14:creationId xmlns:p14="http://schemas.microsoft.com/office/powerpoint/2010/main" val="66894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have sex, you should have an STI check if:</a:t>
            </a:r>
          </a:p>
          <a:p>
            <a:pPr marL="190278" indent="-191564">
              <a:buFont typeface="Arial" panose="020B0604020202020204" pitchFamily="34" charset="0"/>
              <a:buChar char="•"/>
            </a:pPr>
            <a:r>
              <a:rPr lang="en-AU" dirty="0"/>
              <a:t>you have any symptoms</a:t>
            </a:r>
          </a:p>
          <a:p>
            <a:pPr marL="190278" indent="-191564">
              <a:buFont typeface="Arial" panose="020B0604020202020204" pitchFamily="34" charset="0"/>
              <a:buChar char="•"/>
            </a:pPr>
            <a:r>
              <a:rPr lang="en-AU" dirty="0"/>
              <a:t>you have a new sexual partner</a:t>
            </a:r>
          </a:p>
          <a:p>
            <a:pPr marL="190278" indent="-191564">
              <a:buFont typeface="Arial" panose="020B0604020202020204" pitchFamily="34" charset="0"/>
              <a:buChar char="•"/>
            </a:pPr>
            <a:r>
              <a:rPr lang="en-AU" dirty="0"/>
              <a:t>your partner has an STI or symptoms of an STI</a:t>
            </a:r>
          </a:p>
          <a:p>
            <a:pPr marL="190278" indent="-191564" defTabSz="1021679">
              <a:buFont typeface="Arial" panose="020B0604020202020204" pitchFamily="34" charset="0"/>
              <a:buChar char="•"/>
              <a:defRPr/>
            </a:pPr>
            <a:r>
              <a:rPr lang="en-AU" dirty="0"/>
              <a:t>you or your partner has sex with other people.</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28</a:t>
            </a:fld>
            <a:endParaRPr lang="en-AU"/>
          </a:p>
        </p:txBody>
      </p:sp>
    </p:spTree>
    <p:extLst>
      <p:ext uri="{BB962C8B-B14F-4D97-AF65-F5344CB8AC3E}">
        <p14:creationId xmlns:p14="http://schemas.microsoft.com/office/powerpoint/2010/main" val="275570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sz="1200" dirty="0"/>
              <a:t>Knowing what will happen when you go for an STI check can help you feel more comfortable.</a:t>
            </a:r>
          </a:p>
          <a:p>
            <a:pPr marL="191564" indent="-191564">
              <a:buFont typeface="Arial" panose="020B0604020202020204" pitchFamily="34" charset="0"/>
              <a:buChar char="•"/>
            </a:pPr>
            <a:r>
              <a:rPr lang="en-AU" sz="1200" dirty="0"/>
              <a:t>A doctor or nurse will ask you questions about your health, sex life and if you have any symptoms. For example:</a:t>
            </a:r>
          </a:p>
          <a:p>
            <a:pPr marL="665891" lvl="1" indent="-182645" defTabSz="966612">
              <a:buFont typeface="Calibri" panose="020F0502020204030204" pitchFamily="34" charset="0"/>
              <a:buChar char="-"/>
            </a:pPr>
            <a:r>
              <a:rPr lang="en-AU" sz="1200" dirty="0"/>
              <a:t>Have you had an STI check in the past? When was your last STI check?</a:t>
            </a:r>
          </a:p>
          <a:p>
            <a:pPr marL="665891" lvl="1" indent="-182645" defTabSz="966612">
              <a:buFont typeface="Calibri" panose="020F0502020204030204" pitchFamily="34" charset="0"/>
              <a:buChar char="-"/>
            </a:pPr>
            <a:r>
              <a:rPr lang="en-AU" sz="1200" dirty="0"/>
              <a:t>Do you have vaginal sex? Do you have oral sex? Do you have anal sex?</a:t>
            </a:r>
          </a:p>
          <a:p>
            <a:pPr marL="665891" lvl="1" indent="-182645" defTabSz="966612">
              <a:buFont typeface="Calibri" panose="020F0502020204030204" pitchFamily="34" charset="0"/>
              <a:buChar char="-"/>
            </a:pPr>
            <a:r>
              <a:rPr lang="en-AU" sz="1200" dirty="0"/>
              <a:t>Do you have any symptoms? </a:t>
            </a:r>
          </a:p>
          <a:p>
            <a:pPr marL="181240" indent="-181240" defTabSz="966612">
              <a:buFont typeface="Arial" panose="020B0604020202020204" pitchFamily="34" charset="0"/>
              <a:buChar char="•"/>
            </a:pPr>
            <a:r>
              <a:rPr lang="en-AU" sz="1200" dirty="0"/>
              <a:t>Many STIs don't cause symptoms – but some women may experience pain when having sex, pain when weeing, unusual liquid or discharge from their vagina, or bleeding.</a:t>
            </a:r>
          </a:p>
          <a:p>
            <a:pPr marL="191564" indent="-191564">
              <a:buFont typeface="Arial" panose="020B0604020202020204" pitchFamily="34" charset="0"/>
              <a:buChar char="•"/>
            </a:pPr>
            <a:r>
              <a:rPr lang="en-AU" sz="1200" dirty="0"/>
              <a:t>It’s important to answer these questions honestly and not hide anything. Doctors and nurses won’t talk about your health issues with anyone else. </a:t>
            </a:r>
          </a:p>
          <a:p>
            <a:pPr marL="191564" indent="-191564">
              <a:buFont typeface="Arial" panose="020B0604020202020204" pitchFamily="34" charset="0"/>
              <a:buChar char="•"/>
            </a:pPr>
            <a:r>
              <a:rPr lang="en-AU" sz="1200" dirty="0"/>
              <a:t>Your doctor or nurse will do some tests. They may:</a:t>
            </a:r>
          </a:p>
          <a:p>
            <a:pPr marL="665891" lvl="1" indent="-182645" defTabSz="966612">
              <a:buFont typeface="Calibri" panose="020F0502020204030204" pitchFamily="34" charset="0"/>
              <a:buChar char="-"/>
            </a:pPr>
            <a:r>
              <a:rPr lang="en-AU" sz="1200" dirty="0"/>
              <a:t>take your blood or wee samples</a:t>
            </a:r>
          </a:p>
          <a:p>
            <a:pPr marL="665891" lvl="1" indent="-182645" defTabSz="966612">
              <a:buFont typeface="Calibri" panose="020F0502020204030204" pitchFamily="34" charset="0"/>
              <a:buChar char="-"/>
            </a:pPr>
            <a:r>
              <a:rPr lang="en-AU" sz="1200" dirty="0"/>
              <a:t>take a swab from your throat, vagina or anus</a:t>
            </a:r>
          </a:p>
          <a:p>
            <a:pPr marL="665891" lvl="1" indent="-182645" defTabSz="966612">
              <a:buFont typeface="Calibri" panose="020F0502020204030204" pitchFamily="34" charset="0"/>
              <a:buChar char="-"/>
            </a:pPr>
            <a:r>
              <a:rPr lang="en-AU" sz="1200" dirty="0"/>
              <a:t>do a vaginal examination (look at your vulva and vagina). </a:t>
            </a:r>
          </a:p>
          <a:p>
            <a:pPr marL="191564" indent="-191564">
              <a:buFont typeface="Arial" panose="020B0604020202020204" pitchFamily="34" charset="0"/>
              <a:buChar char="•"/>
            </a:pPr>
            <a:r>
              <a:rPr lang="en-AU" sz="1200" dirty="0"/>
              <a:t>It usually takes 1–2 weeks to get the test results. Then, the doctor or nurse may send you a text, call you, or ask you to come in for another appointment. </a:t>
            </a:r>
          </a:p>
          <a:p>
            <a:pPr marL="191564" indent="-191564" defTabSz="1021679">
              <a:buFont typeface="Arial" panose="020B0604020202020204" pitchFamily="34" charset="0"/>
              <a:buChar char="•"/>
              <a:defRPr/>
            </a:pPr>
            <a:r>
              <a:rPr lang="en-AU" sz="1200" dirty="0"/>
              <a:t>An STI check is also a good opportunity to get more information or ask questions about anything that worries you.</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29</a:t>
            </a:fld>
            <a:endParaRPr lang="en-AU"/>
          </a:p>
        </p:txBody>
      </p:sp>
    </p:spTree>
    <p:extLst>
      <p:ext uri="{BB962C8B-B14F-4D97-AF65-F5344CB8AC3E}">
        <p14:creationId xmlns:p14="http://schemas.microsoft.com/office/powerpoint/2010/main" val="20365179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a:buFont typeface="Arial" panose="020B0604020202020204" pitchFamily="34" charset="0"/>
              <a:buChar char="•"/>
            </a:pPr>
            <a:r>
              <a:rPr lang="en-AU" dirty="0"/>
              <a:t>You can talk to a doctor, nurse or health worker about getting an STI check. </a:t>
            </a:r>
          </a:p>
          <a:p>
            <a:pPr marL="190278" indent="-190278">
              <a:buFont typeface="Arial" panose="020B0604020202020204" pitchFamily="34" charset="0"/>
              <a:buChar char="•"/>
            </a:pPr>
            <a:r>
              <a:rPr lang="en-AU" dirty="0"/>
              <a:t>You can go to a women’s health clinic, or a sexual health centre. These clinics specialise in sexual health and STI checks. They are a good option, if you feel embarrassed or uncomfortable going to your regular doctor or nurse.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30</a:t>
            </a:fld>
            <a:endParaRPr lang="en-AU"/>
          </a:p>
        </p:txBody>
      </p:sp>
    </p:spTree>
    <p:extLst>
      <p:ext uri="{BB962C8B-B14F-4D97-AF65-F5344CB8AC3E}">
        <p14:creationId xmlns:p14="http://schemas.microsoft.com/office/powerpoint/2010/main" val="1026366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talk about different types of contraception.</a:t>
            </a:r>
          </a:p>
          <a:p>
            <a:endParaRPr lang="en-AU" dirty="0"/>
          </a:p>
          <a:p>
            <a:r>
              <a:rPr lang="en-AU" i="1" dirty="0"/>
              <a:t>Note to the facilitator: if messages in this section are inappropriate for your audience, you can skip them or change the wording to better suit your audience.</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31</a:t>
            </a:fld>
            <a:endParaRPr lang="en-AU"/>
          </a:p>
        </p:txBody>
      </p:sp>
    </p:spTree>
    <p:extLst>
      <p:ext uri="{BB962C8B-B14F-4D97-AF65-F5344CB8AC3E}">
        <p14:creationId xmlns:p14="http://schemas.microsoft.com/office/powerpoint/2010/main" val="219188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buFont typeface="Arial" panose="020B0604020202020204" pitchFamily="34" charset="0"/>
              <a:buChar char="•"/>
            </a:pPr>
            <a:r>
              <a:rPr lang="en-AU" sz="1200" b="0" i="0" dirty="0">
                <a:solidFill>
                  <a:srgbClr val="222222"/>
                </a:solidFill>
                <a:effectLst/>
                <a:latin typeface="+mn-lt"/>
                <a:cs typeface="Arial" panose="020B0604020202020204" pitchFamily="34" charset="0"/>
              </a:rPr>
              <a:t>Good sexual health is important. </a:t>
            </a:r>
          </a:p>
          <a:p>
            <a:pPr marL="181218" indent="-181218">
              <a:buFont typeface="Arial" panose="020B0604020202020204" pitchFamily="34" charset="0"/>
              <a:buChar char="•"/>
            </a:pPr>
            <a:r>
              <a:rPr lang="en-AU" sz="1200" b="0" i="0" dirty="0">
                <a:solidFill>
                  <a:srgbClr val="222222"/>
                </a:solidFill>
                <a:effectLst/>
                <a:latin typeface="+mn-lt"/>
                <a:cs typeface="Arial" panose="020B0604020202020204" pitchFamily="34" charset="0"/>
              </a:rPr>
              <a:t>Good sexual health means you:</a:t>
            </a:r>
          </a:p>
          <a:p>
            <a:pPr marL="664463" lvl="1" indent="-181218">
              <a:buFont typeface="Calibri" panose="020F0502020204030204" pitchFamily="34" charset="0"/>
              <a:buChar char="-"/>
            </a:pPr>
            <a:r>
              <a:rPr lang="en-AU" sz="1200" b="0" i="0" dirty="0">
                <a:solidFill>
                  <a:srgbClr val="222222"/>
                </a:solidFill>
                <a:effectLst/>
                <a:latin typeface="+mn-lt"/>
                <a:cs typeface="Arial" panose="020B0604020202020204" pitchFamily="34" charset="0"/>
              </a:rPr>
              <a:t>have respectful relationships</a:t>
            </a:r>
          </a:p>
          <a:p>
            <a:pPr marL="664463" lvl="1" indent="-181218">
              <a:buFont typeface="Calibri" panose="020F0502020204030204" pitchFamily="34" charset="0"/>
              <a:buChar char="-"/>
            </a:pPr>
            <a:r>
              <a:rPr lang="en-AU" sz="1200" b="0" i="0" dirty="0">
                <a:solidFill>
                  <a:srgbClr val="3C4245"/>
                </a:solidFill>
                <a:effectLst/>
                <a:latin typeface="+mn-lt"/>
              </a:rPr>
              <a:t>have pleasurable and safe sexual experiences</a:t>
            </a:r>
            <a:r>
              <a:rPr lang="en-AU" sz="1200" b="0" i="0" dirty="0">
                <a:solidFill>
                  <a:srgbClr val="222222"/>
                </a:solidFill>
                <a:effectLst/>
                <a:latin typeface="+mn-lt"/>
                <a:cs typeface="Arial" panose="020B0604020202020204" pitchFamily="34" charset="0"/>
              </a:rPr>
              <a:t> </a:t>
            </a:r>
          </a:p>
          <a:p>
            <a:pPr marL="664463" lvl="1" indent="-181218">
              <a:buFont typeface="Calibri" panose="020F0502020204030204" pitchFamily="34" charset="0"/>
              <a:buChar char="-"/>
            </a:pPr>
            <a:r>
              <a:rPr lang="en-AU" sz="1200" b="0" i="0" dirty="0">
                <a:solidFill>
                  <a:srgbClr val="222222"/>
                </a:solidFill>
                <a:effectLst/>
                <a:latin typeface="+mn-lt"/>
                <a:cs typeface="Arial" panose="020B0604020202020204" pitchFamily="34" charset="0"/>
              </a:rPr>
              <a:t>feel safe and don’t have to worry about violence or coercion - coercion is when someone uses force or threats to make you do something</a:t>
            </a:r>
          </a:p>
          <a:p>
            <a:pPr marL="664463" lvl="1" indent="-181218">
              <a:buFont typeface="Calibri" panose="020F0502020204030204" pitchFamily="34" charset="0"/>
              <a:buChar char="-"/>
            </a:pPr>
            <a:r>
              <a:rPr lang="en-AU" sz="1200" dirty="0">
                <a:solidFill>
                  <a:srgbClr val="222222"/>
                </a:solidFill>
                <a:cs typeface="Arial" panose="020B0604020202020204" pitchFamily="34" charset="0"/>
              </a:rPr>
              <a:t>can access sexual health care and information. You should be able to seek and get help for any sexual problems, for example, how to avoid</a:t>
            </a:r>
            <a:r>
              <a:rPr lang="en-AU" sz="1200" b="0" i="0" dirty="0">
                <a:solidFill>
                  <a:srgbClr val="222222"/>
                </a:solidFill>
                <a:effectLst/>
                <a:latin typeface="+mn-lt"/>
                <a:cs typeface="Arial" panose="020B0604020202020204" pitchFamily="34" charset="0"/>
              </a:rPr>
              <a:t> sexually transmissible infections (STIs).</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5</a:t>
            </a:fld>
            <a:endParaRPr lang="en-AU"/>
          </a:p>
        </p:txBody>
      </p:sp>
    </p:spTree>
    <p:extLst>
      <p:ext uri="{BB962C8B-B14F-4D97-AF65-F5344CB8AC3E}">
        <p14:creationId xmlns:p14="http://schemas.microsoft.com/office/powerpoint/2010/main" val="2015645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sz="1200" dirty="0"/>
              <a:t>Contraception is something you do, take or use if you have sex but don’t want to get pregnant. </a:t>
            </a:r>
          </a:p>
          <a:p>
            <a:pPr marL="181240" indent="-181240" defTabSz="966612">
              <a:buFont typeface="Arial" panose="020B0604020202020204" pitchFamily="34" charset="0"/>
              <a:buChar char="•"/>
            </a:pPr>
            <a:r>
              <a:rPr lang="en-AU" sz="1200" dirty="0"/>
              <a:t>There are different types of contraception. </a:t>
            </a:r>
          </a:p>
          <a:p>
            <a:pPr marL="191564" indent="-191564">
              <a:buFont typeface="Arial" panose="020B0604020202020204" pitchFamily="34" charset="0"/>
              <a:buChar char="•"/>
            </a:pPr>
            <a:r>
              <a:rPr lang="en-AU" sz="1200" dirty="0"/>
              <a:t>Most contraception can be stopped or removed at any time so you can get pregnant again if you want to.</a:t>
            </a:r>
          </a:p>
          <a:p>
            <a:pPr marL="191564" indent="-191564">
              <a:buFont typeface="Arial" panose="020B0604020202020204" pitchFamily="34" charset="0"/>
              <a:buChar char="•"/>
            </a:pPr>
            <a:r>
              <a:rPr lang="en-AU" sz="1200" dirty="0"/>
              <a:t>Your doctor or nurse can help decide which contraception is right for you.</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32</a:t>
            </a:fld>
            <a:endParaRPr lang="en-AU"/>
          </a:p>
        </p:txBody>
      </p:sp>
    </p:spTree>
    <p:extLst>
      <p:ext uri="{BB962C8B-B14F-4D97-AF65-F5344CB8AC3E}">
        <p14:creationId xmlns:p14="http://schemas.microsoft.com/office/powerpoint/2010/main" val="1573892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sz="1200" dirty="0">
                <a:latin typeface="+mn-lt"/>
              </a:rPr>
              <a:t>You can use long-acting contraception that is convenient, cost effective and prevents pregnancies for up to 10 years. </a:t>
            </a:r>
          </a:p>
          <a:p>
            <a:pPr marL="191564" indent="-191564">
              <a:buFont typeface="Arial" panose="020B0604020202020204" pitchFamily="34" charset="0"/>
              <a:buChar char="•"/>
            </a:pPr>
            <a:r>
              <a:rPr lang="en-AU" sz="1200" dirty="0">
                <a:latin typeface="+mn-lt"/>
              </a:rPr>
              <a:t>The common types are:</a:t>
            </a:r>
          </a:p>
          <a:p>
            <a:pPr marL="665891" lvl="1" indent="-182645" defTabSz="966612">
              <a:buFont typeface="Calibri" panose="020F0502020204030204" pitchFamily="34" charset="0"/>
              <a:buChar char="-"/>
            </a:pPr>
            <a:r>
              <a:rPr lang="en-AU" sz="1200" dirty="0">
                <a:latin typeface="+mn-lt"/>
              </a:rPr>
              <a:t>an implant – a thin, flexible, plastic rod, the size of a matchstick, that is inserted under your skin on your arm. It prevents pregnancy for up to 3 years</a:t>
            </a:r>
          </a:p>
          <a:p>
            <a:pPr marL="665891" lvl="1" indent="-182645" defTabSz="966612">
              <a:buFont typeface="Calibri" panose="020F0502020204030204" pitchFamily="34" charset="0"/>
              <a:buChar char="-"/>
            </a:pPr>
            <a:r>
              <a:rPr lang="en-AU" sz="1200" dirty="0">
                <a:latin typeface="+mn-lt"/>
              </a:rPr>
              <a:t>an intrauterine device (IUD) – a small, plastic or metal device that is inserted into your womb. It prevents pregnancy for 5 to 10 years</a:t>
            </a:r>
          </a:p>
          <a:p>
            <a:pPr marL="665891" lvl="1" indent="-182645" defTabSz="966612">
              <a:buFont typeface="Calibri" panose="020F0502020204030204" pitchFamily="34" charset="0"/>
              <a:buChar char="-"/>
            </a:pPr>
            <a:r>
              <a:rPr lang="en-AU" sz="1200" dirty="0">
                <a:latin typeface="+mn-lt"/>
              </a:rPr>
              <a:t>an injection – an i</a:t>
            </a:r>
            <a:r>
              <a:rPr lang="en-AU" sz="1200" dirty="0">
                <a:latin typeface="+mn-lt"/>
                <a:cs typeface="Times New Roman" panose="02020603050405020304" pitchFamily="18" charset="0"/>
              </a:rPr>
              <a:t>njection given to you every three months by your doctor to prevent pregnancy</a:t>
            </a:r>
            <a:r>
              <a:rPr lang="en-AU" sz="1200" dirty="0">
                <a:latin typeface="+mn-lt"/>
              </a:rPr>
              <a:t>.</a:t>
            </a:r>
          </a:p>
          <a:p>
            <a:pPr marL="196334" indent="-191564">
              <a:buFont typeface="Arial" panose="020B0604020202020204" pitchFamily="34" charset="0"/>
              <a:buChar char="•"/>
            </a:pPr>
            <a:r>
              <a:rPr lang="en-AU" sz="1200" b="0" i="0" dirty="0">
                <a:solidFill>
                  <a:srgbClr val="333333"/>
                </a:solidFill>
                <a:effectLst/>
                <a:latin typeface="+mn-lt"/>
              </a:rPr>
              <a:t>Specially trained doctors and nurses insert implants and IUDs at places like family planning clinics, your doctor’s or gynaecologist’s rooms or women's health clinics.</a:t>
            </a:r>
            <a:endParaRPr lang="en-AU" sz="1200" dirty="0">
              <a:latin typeface="+mn-lt"/>
            </a:endParaRPr>
          </a:p>
          <a:p>
            <a:pPr marL="191564" indent="-191564">
              <a:buFont typeface="Arial" panose="020B0604020202020204" pitchFamily="34" charset="0"/>
              <a:buChar char="•"/>
            </a:pPr>
            <a:r>
              <a:rPr lang="en-AU" sz="1200" dirty="0">
                <a:latin typeface="+mn-lt"/>
              </a:rPr>
              <a:t>They can also remove your implant or IUD at any time if you don’t want it anymore. Once removed, you’ll be able to get pregnant again.</a:t>
            </a:r>
          </a:p>
          <a:p>
            <a:pPr marL="191564" indent="-191564">
              <a:buFont typeface="Arial" panose="020B0604020202020204" pitchFamily="34" charset="0"/>
              <a:buChar char="•"/>
            </a:pPr>
            <a:r>
              <a:rPr lang="en-AU" sz="1200" dirty="0">
                <a:latin typeface="+mn-lt"/>
              </a:rPr>
              <a:t>No one can tell if you use these types of contraception.</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33</a:t>
            </a:fld>
            <a:endParaRPr lang="en-AU"/>
          </a:p>
        </p:txBody>
      </p:sp>
    </p:spTree>
    <p:extLst>
      <p:ext uri="{BB962C8B-B14F-4D97-AF65-F5344CB8AC3E}">
        <p14:creationId xmlns:p14="http://schemas.microsoft.com/office/powerpoint/2010/main" val="3818471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There are other common types of contraception, but they are not as good at preventing pregnancy as long-acting contraception, so there is a small chance you might get pregnant when using them.</a:t>
            </a:r>
          </a:p>
          <a:p>
            <a:pPr marL="191564" indent="-191564">
              <a:buFont typeface="Arial" panose="020B0604020202020204" pitchFamily="34" charset="0"/>
              <a:buChar char="•"/>
            </a:pPr>
            <a:r>
              <a:rPr lang="en-AU" sz="1200" dirty="0"/>
              <a:t>Condoms:</a:t>
            </a:r>
          </a:p>
          <a:p>
            <a:pPr marL="665891" lvl="1" indent="-182645" defTabSz="966612">
              <a:buFont typeface="Calibri" panose="020F0502020204030204" pitchFamily="34" charset="0"/>
              <a:buChar char="-"/>
            </a:pPr>
            <a:r>
              <a:rPr lang="en-AU" sz="1200" dirty="0"/>
              <a:t>A male condom is a plastic or rubber sheath that your partner puts on his erect penis before sex.</a:t>
            </a:r>
          </a:p>
          <a:p>
            <a:pPr marL="665891" lvl="1" indent="-182645" defTabSz="966612">
              <a:buFont typeface="Calibri" panose="020F0502020204030204" pitchFamily="34" charset="0"/>
              <a:buChar char="-"/>
            </a:pPr>
            <a:r>
              <a:rPr lang="en-AU" sz="1200" dirty="0"/>
              <a:t>A female condom is a plastic or rubber sheath that you put into your vagina before sex. </a:t>
            </a:r>
          </a:p>
          <a:p>
            <a:pPr marL="665891" lvl="1" indent="-182645" defTabSz="966612">
              <a:buFont typeface="Calibri" panose="020F0502020204030204" pitchFamily="34" charset="0"/>
              <a:buChar char="-"/>
            </a:pPr>
            <a:r>
              <a:rPr lang="en-AU" sz="1200" dirty="0"/>
              <a:t>Condoms are the only type of contraception that protects against STIs. </a:t>
            </a:r>
          </a:p>
          <a:p>
            <a:pPr marL="191564" indent="-191564">
              <a:buFont typeface="Arial" panose="020B0604020202020204" pitchFamily="34" charset="0"/>
              <a:buChar char="•"/>
            </a:pPr>
            <a:r>
              <a:rPr lang="en-AU" sz="1200" dirty="0"/>
              <a:t>Contraceptive pills are pills that prevent pregnancy. You need to take a pill every day if you don’t want to get pregnant. Once you stop taking the pill, you’ll be able to get pregnant.</a:t>
            </a:r>
          </a:p>
          <a:p>
            <a:pPr marL="191564" indent="-191564">
              <a:buFont typeface="Arial" panose="020B0604020202020204" pitchFamily="34" charset="0"/>
              <a:buChar char="•"/>
            </a:pPr>
            <a:r>
              <a:rPr lang="en-AU" sz="1200" dirty="0"/>
              <a:t>A diaphragm is a small cap that you put into your vagina (at the entrance of the womb) before sex. </a:t>
            </a:r>
          </a:p>
          <a:p>
            <a:pPr marL="191564" indent="-191564">
              <a:buFont typeface="Arial" panose="020B0604020202020204" pitchFamily="34" charset="0"/>
              <a:buChar char="•"/>
            </a:pPr>
            <a:r>
              <a:rPr lang="en-AU" sz="1200" dirty="0"/>
              <a:t>A vaginal ring is a soft plastic ring that you put into your vagina for 3 weeks of every month.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34</a:t>
            </a:fld>
            <a:endParaRPr lang="en-AU"/>
          </a:p>
        </p:txBody>
      </p:sp>
    </p:spTree>
    <p:extLst>
      <p:ext uri="{BB962C8B-B14F-4D97-AF65-F5344CB8AC3E}">
        <p14:creationId xmlns:p14="http://schemas.microsoft.com/office/powerpoint/2010/main" val="42234445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latin typeface="+mn-lt"/>
              </a:rPr>
              <a:t>Other types of contraception:</a:t>
            </a:r>
          </a:p>
          <a:p>
            <a:pPr marL="191564" indent="-191564">
              <a:buFont typeface="Arial" panose="020B0604020202020204" pitchFamily="34" charset="0"/>
              <a:buChar char="•"/>
            </a:pPr>
            <a:r>
              <a:rPr lang="en-AU" sz="1200" dirty="0">
                <a:latin typeface="+mn-lt"/>
              </a:rPr>
              <a:t>Fertility awareness method – when you monitor your ‘fertile window’ and don’t have sex during that time. Your ‘fertile window’ is around the time when an egg is released, sometime between your periods. This is one of the least effective types of contraception as it’s hard to know exactly when your ’fertile window’ happens every month.</a:t>
            </a:r>
          </a:p>
          <a:p>
            <a:pPr marL="191564" indent="-191564">
              <a:buFont typeface="Arial" panose="020B0604020202020204" pitchFamily="34" charset="0"/>
              <a:buChar char="•"/>
            </a:pPr>
            <a:r>
              <a:rPr lang="en-AU" sz="1200" dirty="0">
                <a:latin typeface="+mn-lt"/>
              </a:rPr>
              <a:t>The </a:t>
            </a:r>
            <a:r>
              <a:rPr lang="en-AU" sz="1200" dirty="0"/>
              <a:t>withdrawal method means your partner takes his penis out of your vagina before ejaculating. The withdrawal method is the least effective method of contraception. </a:t>
            </a:r>
          </a:p>
          <a:p>
            <a:pPr marL="191564" indent="-191564">
              <a:buFont typeface="Arial" panose="020B0604020202020204" pitchFamily="34" charset="0"/>
              <a:buChar char="•"/>
            </a:pPr>
            <a:r>
              <a:rPr lang="en-AU" sz="1200" dirty="0">
                <a:latin typeface="+mn-lt"/>
              </a:rPr>
              <a:t>Emergency contraception is a pill that you can take up to 3 days after having unprotected sex to prevent pregnancy.</a:t>
            </a:r>
          </a:p>
          <a:p>
            <a:pPr marL="191564" indent="-191564">
              <a:buFont typeface="Arial" panose="020B0604020202020204" pitchFamily="34" charset="0"/>
              <a:buChar char="•"/>
            </a:pPr>
            <a:r>
              <a:rPr lang="en-AU" sz="1200" dirty="0">
                <a:latin typeface="+mn-lt"/>
              </a:rPr>
              <a:t>Permanent contraception means an operation to prevent pregnancy permanently. Men and women can have this operation.</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35</a:t>
            </a:fld>
            <a:endParaRPr lang="en-AU"/>
          </a:p>
        </p:txBody>
      </p:sp>
    </p:spTree>
    <p:extLst>
      <p:ext uri="{BB962C8B-B14F-4D97-AF65-F5344CB8AC3E}">
        <p14:creationId xmlns:p14="http://schemas.microsoft.com/office/powerpoint/2010/main" val="1997876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Remember:</a:t>
            </a:r>
          </a:p>
          <a:p>
            <a:pPr marL="190278" lvl="1" indent="-190278">
              <a:spcBef>
                <a:spcPts val="634"/>
              </a:spcBef>
              <a:buFont typeface="Arial" panose="020B0604020202020204" pitchFamily="34" charset="0"/>
              <a:buChar char="•"/>
            </a:pPr>
            <a:r>
              <a:rPr lang="en-AU" sz="1200" dirty="0"/>
              <a:t>If you have sex but don’t want to get pregnant, use contraception.</a:t>
            </a:r>
          </a:p>
          <a:p>
            <a:pPr marL="190278" lvl="1" indent="-190278">
              <a:spcBef>
                <a:spcPts val="634"/>
              </a:spcBef>
              <a:buFont typeface="Arial" panose="020B0604020202020204" pitchFamily="34" charset="0"/>
              <a:buChar char="•"/>
            </a:pPr>
            <a:r>
              <a:rPr lang="en-AU" sz="1200" dirty="0"/>
              <a:t>Long-acting contraception is the most effective method.</a:t>
            </a:r>
          </a:p>
          <a:p>
            <a:pPr marL="190278" lvl="1" indent="-190278">
              <a:spcBef>
                <a:spcPts val="634"/>
              </a:spcBef>
              <a:buFont typeface="Arial" panose="020B0604020202020204" pitchFamily="34" charset="0"/>
              <a:buChar char="•"/>
            </a:pPr>
            <a:r>
              <a:rPr lang="en-AU" sz="1200" dirty="0"/>
              <a:t>Condoms protect against STIs.</a:t>
            </a:r>
          </a:p>
          <a:p>
            <a:pPr marL="190278" lvl="1" indent="-190278">
              <a:spcBef>
                <a:spcPts val="634"/>
              </a:spcBef>
              <a:buFont typeface="Arial" panose="020B0604020202020204" pitchFamily="34" charset="0"/>
              <a:buChar char="•"/>
            </a:pPr>
            <a:r>
              <a:rPr lang="en-AU" sz="1200" dirty="0"/>
              <a:t>You can talk to your doctor or nurse about different types of contraception.</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36</a:t>
            </a:fld>
            <a:endParaRPr lang="en-AU"/>
          </a:p>
        </p:txBody>
      </p:sp>
    </p:spTree>
    <p:extLst>
      <p:ext uri="{BB962C8B-B14F-4D97-AF65-F5344CB8AC3E}">
        <p14:creationId xmlns:p14="http://schemas.microsoft.com/office/powerpoint/2010/main" val="39025529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Let’s talk about pregnancies that are unplanned and unwanted and what you can do about them.</a:t>
            </a:r>
          </a:p>
          <a:p>
            <a:endParaRPr lang="en-AU" dirty="0"/>
          </a:p>
          <a:p>
            <a:r>
              <a:rPr lang="en-AU" i="1" dirty="0"/>
              <a:t>Note to the facilitator: if messages in this section are inappropriate for your audience, you may choose to skip them or change the wording to better suit your audience.</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37</a:t>
            </a:fld>
            <a:endParaRPr lang="en-AU"/>
          </a:p>
        </p:txBody>
      </p:sp>
    </p:spTree>
    <p:extLst>
      <p:ext uri="{BB962C8B-B14F-4D97-AF65-F5344CB8AC3E}">
        <p14:creationId xmlns:p14="http://schemas.microsoft.com/office/powerpoint/2010/main" val="2445983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sz="1200" dirty="0"/>
              <a:t>In Australia, many pregnancies are unplanned. Unplanned pregnancy means you don’t want to get pregnant when having sex.</a:t>
            </a:r>
          </a:p>
          <a:p>
            <a:pPr marL="191564" indent="-191564">
              <a:buFont typeface="Arial" panose="020B0604020202020204" pitchFamily="34" charset="0"/>
              <a:buChar char="•"/>
            </a:pPr>
            <a:r>
              <a:rPr lang="en-AU" sz="1200" dirty="0"/>
              <a:t>This might happen because:</a:t>
            </a:r>
          </a:p>
          <a:p>
            <a:pPr marL="665891" lvl="1" indent="-182645" defTabSz="966612">
              <a:buFont typeface="Calibri" panose="020F0502020204030204" pitchFamily="34" charset="0"/>
              <a:buChar char="-"/>
            </a:pPr>
            <a:r>
              <a:rPr lang="en-AU" sz="1200" dirty="0"/>
              <a:t>you forget to use contraception</a:t>
            </a:r>
          </a:p>
          <a:p>
            <a:pPr marL="665891" lvl="1" indent="-182645" defTabSz="966612">
              <a:buFont typeface="Calibri" panose="020F0502020204030204" pitchFamily="34" charset="0"/>
              <a:buChar char="-"/>
            </a:pPr>
            <a:r>
              <a:rPr lang="en-AU" sz="1200" dirty="0"/>
              <a:t>your contraception doesn’t work properly </a:t>
            </a:r>
          </a:p>
          <a:p>
            <a:pPr marL="665891" lvl="1" indent="-182645" defTabSz="966612">
              <a:buFont typeface="Calibri" panose="020F0502020204030204" pitchFamily="34" charset="0"/>
              <a:buChar char="-"/>
            </a:pPr>
            <a:r>
              <a:rPr lang="en-AU" sz="1200" dirty="0"/>
              <a:t>your pregnancy is a result of rape. Rape is when someone forces you to have sex without your consent and against your will.</a:t>
            </a:r>
          </a:p>
          <a:p>
            <a:pPr marL="1213244" lvl="2" indent="-191564">
              <a:buFont typeface="Courier New" panose="02070309020205020404" pitchFamily="49" charset="0"/>
              <a:buChar char="o"/>
            </a:pPr>
            <a:r>
              <a:rPr lang="en-AU" sz="1200" dirty="0"/>
              <a:t>Rape is a crime. </a:t>
            </a:r>
          </a:p>
          <a:p>
            <a:pPr marL="1213244" lvl="2" indent="-191564">
              <a:buFont typeface="Courier New" panose="02070309020205020404" pitchFamily="49" charset="0"/>
              <a:buChar char="o"/>
            </a:pPr>
            <a:r>
              <a:rPr lang="en-AU" sz="1200" dirty="0"/>
              <a:t>Rape can happen in a relationship. </a:t>
            </a:r>
          </a:p>
          <a:p>
            <a:pPr marL="1213244" lvl="2" indent="-191564" defTabSz="1021679">
              <a:buFont typeface="Courier New" panose="02070309020205020404" pitchFamily="49" charset="0"/>
              <a:buChar char="o"/>
              <a:defRPr/>
            </a:pPr>
            <a:r>
              <a:rPr lang="en-AU" sz="1200" dirty="0"/>
              <a:t>If you have been raped or sexual assaulted and need help, you can call 1800RESPECT (1800 737 732). You can call this service at any time - 24 hours a day, 7 days a week. Their counsellors will listen to your story and give you the help you need. You can ask for an interpreter if you prefer to speak in your language.</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38</a:t>
            </a:fld>
            <a:endParaRPr lang="en-AU"/>
          </a:p>
        </p:txBody>
      </p:sp>
    </p:spTree>
    <p:extLst>
      <p:ext uri="{BB962C8B-B14F-4D97-AF65-F5344CB8AC3E}">
        <p14:creationId xmlns:p14="http://schemas.microsoft.com/office/powerpoint/2010/main" val="19113039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If you get pregnant without planning it, you can choose to:</a:t>
            </a:r>
          </a:p>
          <a:p>
            <a:pPr marL="189776" indent="-189776">
              <a:buFont typeface="Arial" panose="020B0604020202020204" pitchFamily="34" charset="0"/>
              <a:buChar char="•"/>
            </a:pPr>
            <a:r>
              <a:rPr lang="en-AU" dirty="0"/>
              <a:t>keep the baby </a:t>
            </a:r>
          </a:p>
          <a:p>
            <a:pPr marL="189776" indent="-189776">
              <a:buFont typeface="Arial" panose="020B0604020202020204" pitchFamily="34" charset="0"/>
              <a:buChar char="•"/>
            </a:pPr>
            <a:r>
              <a:rPr lang="en-AU" dirty="0"/>
              <a:t>place the baby for adoption – which means you continue the pregnancy and have the baby, then legally give the baby to someone else to raise it</a:t>
            </a:r>
          </a:p>
          <a:p>
            <a:pPr marL="189776" indent="-189776">
              <a:buFont typeface="Arial" panose="020B0604020202020204" pitchFamily="34" charset="0"/>
              <a:buChar char="•"/>
            </a:pPr>
            <a:r>
              <a:rPr lang="en-AU" dirty="0"/>
              <a:t>have an abortion – which means you take medicine or have surgery to end the pregnancy. You can only have an abortion up until halfway through your pregnancy (around 20 weeks).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39</a:t>
            </a:fld>
            <a:endParaRPr lang="en-AU"/>
          </a:p>
        </p:txBody>
      </p:sp>
    </p:spTree>
    <p:extLst>
      <p:ext uri="{BB962C8B-B14F-4D97-AF65-F5344CB8AC3E}">
        <p14:creationId xmlns:p14="http://schemas.microsoft.com/office/powerpoint/2010/main" val="1118125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dirty="0"/>
              <a:t>It is important to know that abortion is legal in Australia. This means that abortion is not a crime.</a:t>
            </a:r>
          </a:p>
          <a:p>
            <a:pPr marL="191564" indent="-191564" defTabSz="1012139">
              <a:buFont typeface="Arial" panose="020B0604020202020204" pitchFamily="34" charset="0"/>
              <a:buChar char="•"/>
              <a:defRPr/>
            </a:pPr>
            <a:r>
              <a:rPr lang="en-AU" dirty="0"/>
              <a:t>In Australia, you have the right to end your pregnancy if you want. </a:t>
            </a:r>
          </a:p>
          <a:p>
            <a:pPr marL="191564" indent="-191564" defTabSz="1012139">
              <a:buFont typeface="Arial" panose="020B0604020202020204" pitchFamily="34" charset="0"/>
              <a:buChar char="•"/>
              <a:defRPr/>
            </a:pPr>
            <a:r>
              <a:rPr lang="en-AU" dirty="0"/>
              <a:t>Abortion is quite common in Australia. </a:t>
            </a:r>
          </a:p>
          <a:p>
            <a:pPr marL="191564" indent="-191564" defTabSz="1021679">
              <a:buFont typeface="Arial" panose="020B0604020202020204" pitchFamily="34" charset="0"/>
              <a:buChar char="•"/>
              <a:defRPr/>
            </a:pPr>
            <a:r>
              <a:rPr lang="en-AU" dirty="0"/>
              <a:t>Talk to your doctor, nurse or local sexual health centre for more information about how to get an abortion in your state or territory. </a:t>
            </a:r>
          </a:p>
          <a:p>
            <a:pPr marL="0" indent="0">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40</a:t>
            </a:fld>
            <a:endParaRPr lang="en-AU"/>
          </a:p>
        </p:txBody>
      </p:sp>
    </p:spTree>
    <p:extLst>
      <p:ext uri="{BB962C8B-B14F-4D97-AF65-F5344CB8AC3E}">
        <p14:creationId xmlns:p14="http://schemas.microsoft.com/office/powerpoint/2010/main" val="7165673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reproductive coercion.</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41</a:t>
            </a:fld>
            <a:endParaRPr lang="en-AU"/>
          </a:p>
        </p:txBody>
      </p:sp>
    </p:spTree>
    <p:extLst>
      <p:ext uri="{BB962C8B-B14F-4D97-AF65-F5344CB8AC3E}">
        <p14:creationId xmlns:p14="http://schemas.microsoft.com/office/powerpoint/2010/main" val="188329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buFont typeface="Arial" panose="020B0604020202020204" pitchFamily="34" charset="0"/>
              <a:buChar char="•"/>
            </a:pPr>
            <a:r>
              <a:rPr lang="en-AU" dirty="0">
                <a:solidFill>
                  <a:srgbClr val="222222"/>
                </a:solidFill>
                <a:latin typeface="+mn-lt"/>
                <a:cs typeface="Arial" panose="020B0604020202020204" pitchFamily="34" charset="0"/>
              </a:rPr>
              <a:t>It’s important to take care of your sexual health.</a:t>
            </a:r>
          </a:p>
          <a:p>
            <a:pPr marL="181218" indent="-181218">
              <a:buFont typeface="Arial" panose="020B0604020202020204" pitchFamily="34" charset="0"/>
              <a:buChar char="•"/>
            </a:pPr>
            <a:r>
              <a:rPr lang="en-AU" dirty="0">
                <a:solidFill>
                  <a:srgbClr val="222222"/>
                </a:solidFill>
                <a:latin typeface="+mn-lt"/>
                <a:cs typeface="Arial" panose="020B0604020202020204" pitchFamily="34" charset="0"/>
              </a:rPr>
              <a:t>It’s good to learn to talk about sexual health with:</a:t>
            </a:r>
          </a:p>
          <a:p>
            <a:pPr marL="664463" lvl="1" indent="-181218">
              <a:buFont typeface="Arial" panose="020B0604020202020204" pitchFamily="34" charset="0"/>
              <a:buChar char="-"/>
            </a:pPr>
            <a:r>
              <a:rPr lang="en-AU" dirty="0">
                <a:solidFill>
                  <a:srgbClr val="222222"/>
                </a:solidFill>
                <a:latin typeface="+mn-lt"/>
                <a:cs typeface="Arial" panose="020B0604020202020204" pitchFamily="34" charset="0"/>
              </a:rPr>
              <a:t>your partners, to have a respectful relationship </a:t>
            </a:r>
          </a:p>
          <a:p>
            <a:pPr marL="664463" lvl="1" indent="-181218">
              <a:buFont typeface="Arial" panose="020B0604020202020204" pitchFamily="34" charset="0"/>
              <a:buChar char="-"/>
            </a:pPr>
            <a:r>
              <a:rPr lang="en-AU" dirty="0">
                <a:solidFill>
                  <a:srgbClr val="222222"/>
                </a:solidFill>
                <a:latin typeface="+mn-lt"/>
                <a:cs typeface="Arial" panose="020B0604020202020204" pitchFamily="34" charset="0"/>
              </a:rPr>
              <a:t>your children, to </a:t>
            </a:r>
            <a:r>
              <a:rPr lang="en-AU" u="none" dirty="0">
                <a:solidFill>
                  <a:srgbClr val="222222"/>
                </a:solidFill>
                <a:latin typeface="+mn-lt"/>
                <a:cs typeface="Arial" panose="020B0604020202020204" pitchFamily="34" charset="0"/>
              </a:rPr>
              <a:t>make sexual health less awkward to talk about </a:t>
            </a:r>
            <a:r>
              <a:rPr lang="en-AU" dirty="0">
                <a:solidFill>
                  <a:srgbClr val="222222"/>
                </a:solidFill>
                <a:latin typeface="+mn-lt"/>
                <a:cs typeface="Arial" panose="020B0604020202020204" pitchFamily="34" charset="0"/>
              </a:rPr>
              <a:t>and to help them make good decisions about their own sexual health.</a:t>
            </a:r>
          </a:p>
          <a:p>
            <a:pPr marL="181218" indent="-181218">
              <a:buFont typeface="Arial" panose="020B0604020202020204" pitchFamily="34" charset="0"/>
              <a:buChar char="•"/>
            </a:pPr>
            <a:r>
              <a:rPr lang="en-AU" b="0" i="0" dirty="0">
                <a:solidFill>
                  <a:srgbClr val="222222"/>
                </a:solidFill>
                <a:effectLst/>
                <a:latin typeface="+mn-lt"/>
              </a:rPr>
              <a:t>In Australia, it’s OK to talk about sexual health. Children learn about sexual health at public schools.</a:t>
            </a:r>
          </a:p>
          <a:p>
            <a:pPr marL="181218" indent="-181218">
              <a:buFont typeface="Arial" panose="020B0604020202020204" pitchFamily="34" charset="0"/>
              <a:buChar char="•"/>
            </a:pPr>
            <a:r>
              <a:rPr lang="en-AU" b="0" i="0" dirty="0">
                <a:solidFill>
                  <a:srgbClr val="222222"/>
                </a:solidFill>
                <a:effectLst/>
                <a:latin typeface="+mn-lt"/>
              </a:rPr>
              <a:t>You can go to special clinics and talk to doctors or nurses who can help if you have problems with your sexual health.</a:t>
            </a:r>
          </a:p>
          <a:p>
            <a:pPr marL="181218" indent="-181218" defTabSz="966493">
              <a:buFont typeface="Arial" panose="020B0604020202020204" pitchFamily="34" charset="0"/>
              <a:buChar char="•"/>
              <a:defRPr/>
            </a:pPr>
            <a:r>
              <a:rPr lang="en-AU" dirty="0">
                <a:solidFill>
                  <a:srgbClr val="222222"/>
                </a:solidFill>
                <a:latin typeface="+mn-lt"/>
                <a:cs typeface="Arial" panose="020B0604020202020204" pitchFamily="34" charset="0"/>
              </a:rPr>
              <a:t>It’s important to </a:t>
            </a:r>
            <a:r>
              <a:rPr lang="en-AU" b="0" i="0" dirty="0">
                <a:solidFill>
                  <a:srgbClr val="222222"/>
                </a:solidFill>
                <a:effectLst/>
                <a:latin typeface="+mn-lt"/>
                <a:cs typeface="Arial" panose="020B0604020202020204" pitchFamily="34" charset="0"/>
              </a:rPr>
              <a:t>see a doctor or nurse if you have a problem with your health</a:t>
            </a:r>
            <a:r>
              <a:rPr lang="en-AU" b="0" i="0" dirty="0">
                <a:solidFill>
                  <a:srgbClr val="222222"/>
                </a:solidFill>
                <a:effectLst/>
                <a:latin typeface="+mn-lt"/>
              </a:rPr>
              <a:t>.</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6</a:t>
            </a:fld>
            <a:endParaRPr lang="en-AU"/>
          </a:p>
        </p:txBody>
      </p:sp>
    </p:spTree>
    <p:extLst>
      <p:ext uri="{BB962C8B-B14F-4D97-AF65-F5344CB8AC3E}">
        <p14:creationId xmlns:p14="http://schemas.microsoft.com/office/powerpoint/2010/main" val="38557241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278" indent="-190278" defTabSz="966612">
              <a:buFont typeface="Arial" panose="020B0604020202020204" pitchFamily="34" charset="0"/>
              <a:buChar char="•"/>
              <a:defRPr/>
            </a:pPr>
            <a:r>
              <a:rPr lang="en-AU" sz="1200" dirty="0">
                <a:latin typeface="+mn-lt"/>
                <a:cs typeface="Arial" panose="020B0604020202020204" pitchFamily="34" charset="0"/>
              </a:rPr>
              <a:t>In Australia, y</a:t>
            </a:r>
            <a:r>
              <a:rPr lang="en-AU" sz="1200" dirty="0">
                <a:cs typeface="Arial" panose="020B0604020202020204" pitchFamily="34" charset="0"/>
              </a:rPr>
              <a:t>ou have the right to choose what happens to your body. </a:t>
            </a:r>
            <a:r>
              <a:rPr lang="en-AU" sz="1200" dirty="0">
                <a:latin typeface="+mn-lt"/>
                <a:cs typeface="Arial" panose="020B0604020202020204" pitchFamily="34" charset="0"/>
              </a:rPr>
              <a:t>This includes your reproductive choices, which means that you can choose to use contraception to prevent pregnancy, get pregnant and have a baby, or have an abortion.</a:t>
            </a:r>
          </a:p>
          <a:p>
            <a:pPr marL="190278" indent="-190278">
              <a:buFont typeface="Arial" panose="020B0604020202020204" pitchFamily="34" charset="0"/>
              <a:buChar char="•"/>
            </a:pPr>
            <a:r>
              <a:rPr lang="en-AU" sz="1200" b="0" i="0" dirty="0">
                <a:solidFill>
                  <a:srgbClr val="121212"/>
                </a:solidFill>
                <a:effectLst/>
                <a:latin typeface="+mn-lt"/>
              </a:rPr>
              <a:t>When someone else, like your partner or family member, controls your reproductive choices, it’s called reproductive coercion. </a:t>
            </a:r>
          </a:p>
          <a:p>
            <a:pPr marL="190278" indent="-190278">
              <a:buFont typeface="Arial" panose="020B0604020202020204" pitchFamily="34" charset="0"/>
              <a:buChar char="•"/>
            </a:pPr>
            <a:r>
              <a:rPr lang="en-AU" sz="1200" dirty="0">
                <a:latin typeface="+mn-lt"/>
              </a:rPr>
              <a:t>Reproductive coercion is </a:t>
            </a:r>
            <a:r>
              <a:rPr lang="en-AU" sz="1200" b="0" dirty="0">
                <a:latin typeface="+mn-lt"/>
              </a:rPr>
              <a:t>not OK</a:t>
            </a:r>
            <a:r>
              <a:rPr lang="en-AU" sz="1200" dirty="0">
                <a:latin typeface="+mn-lt"/>
              </a:rPr>
              <a:t>.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42</a:t>
            </a:fld>
            <a:endParaRPr lang="en-AU"/>
          </a:p>
        </p:txBody>
      </p:sp>
    </p:spTree>
    <p:extLst>
      <p:ext uri="{BB962C8B-B14F-4D97-AF65-F5344CB8AC3E}">
        <p14:creationId xmlns:p14="http://schemas.microsoft.com/office/powerpoint/2010/main" val="3064963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9776" indent="-189776">
              <a:buFont typeface="Arial" panose="020B0604020202020204" pitchFamily="34" charset="0"/>
              <a:buChar char="•"/>
            </a:pPr>
            <a:r>
              <a:rPr lang="en-AU" sz="1200" dirty="0">
                <a:cs typeface="Arial" panose="020B0604020202020204" pitchFamily="34" charset="0"/>
              </a:rPr>
              <a:t>No-one should pressure you to use contraception. </a:t>
            </a:r>
          </a:p>
          <a:p>
            <a:pPr marL="189776" indent="-189776">
              <a:buFont typeface="Arial" panose="020B0604020202020204" pitchFamily="34" charset="0"/>
              <a:buChar char="•"/>
            </a:pPr>
            <a:r>
              <a:rPr lang="en-AU" sz="1200" dirty="0">
                <a:cs typeface="Arial" panose="020B0604020202020204" pitchFamily="34" charset="0"/>
              </a:rPr>
              <a:t>No-one should pressure you to choose one contraception method over any other one. </a:t>
            </a:r>
          </a:p>
          <a:p>
            <a:pPr marL="189776" indent="-189776">
              <a:buFont typeface="Arial" panose="020B0604020202020204" pitchFamily="34" charset="0"/>
              <a:buChar char="•"/>
            </a:pPr>
            <a:r>
              <a:rPr lang="en-AU" sz="1200" dirty="0">
                <a:cs typeface="Arial" panose="020B0604020202020204" pitchFamily="34" charset="0"/>
              </a:rPr>
              <a:t>No-one should pressure you not to use contraception at all. </a:t>
            </a:r>
          </a:p>
          <a:p>
            <a:pPr marL="189776" indent="-189776">
              <a:buFont typeface="Arial" panose="020B0604020202020204" pitchFamily="34" charset="0"/>
              <a:buChar char="•"/>
            </a:pPr>
            <a:r>
              <a:rPr lang="en-AU" sz="1200" dirty="0">
                <a:cs typeface="Arial" panose="020B0604020202020204" pitchFamily="34" charset="0"/>
              </a:rPr>
              <a:t>No-one should pressure you to continue the pregnancy.</a:t>
            </a:r>
          </a:p>
          <a:p>
            <a:pPr marL="189776" indent="-189776">
              <a:buFont typeface="Arial" panose="020B0604020202020204" pitchFamily="34" charset="0"/>
              <a:buChar char="•"/>
            </a:pPr>
            <a:r>
              <a:rPr lang="en-AU" sz="1200" dirty="0">
                <a:cs typeface="Arial" panose="020B0604020202020204" pitchFamily="34" charset="0"/>
              </a:rPr>
              <a:t>No-one should pressure you to have an abortion.</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43</a:t>
            </a:fld>
            <a:endParaRPr lang="en-AU"/>
          </a:p>
        </p:txBody>
      </p:sp>
    </p:spTree>
    <p:extLst>
      <p:ext uri="{BB962C8B-B14F-4D97-AF65-F5344CB8AC3E}">
        <p14:creationId xmlns:p14="http://schemas.microsoft.com/office/powerpoint/2010/main" val="40587631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defTabSz="1021679">
              <a:buFont typeface="Arial" panose="020B0604020202020204" pitchFamily="34" charset="0"/>
              <a:buChar char="•"/>
              <a:defRPr/>
            </a:pPr>
            <a:r>
              <a:rPr lang="en-AU" dirty="0"/>
              <a:t>If you’re experiencing reproductive coercion, or if you’re concerned about your sexual relationship, you can call 1800RESPECT. </a:t>
            </a:r>
          </a:p>
          <a:p>
            <a:pPr marL="191564" indent="-191564" defTabSz="1021679">
              <a:buFont typeface="Arial" panose="020B0604020202020204" pitchFamily="34" charset="0"/>
              <a:buChar char="•"/>
              <a:defRPr/>
            </a:pPr>
            <a:r>
              <a:rPr lang="en-AU" dirty="0"/>
              <a:t>1800RESPECT is the national sexual assault and domestic family violence counselling service. </a:t>
            </a:r>
          </a:p>
          <a:p>
            <a:pPr marL="191564" indent="-191564" defTabSz="1021679">
              <a:buFont typeface="Arial" panose="020B0604020202020204" pitchFamily="34" charset="0"/>
              <a:buChar char="•"/>
              <a:defRPr/>
            </a:pPr>
            <a:r>
              <a:rPr lang="en-AU" dirty="0"/>
              <a:t>You can call this service at any time - 24 hours a day, 7 days a week.  </a:t>
            </a:r>
          </a:p>
          <a:p>
            <a:pPr marL="191564" indent="-191564" defTabSz="1021679">
              <a:buFont typeface="Arial" panose="020B0604020202020204" pitchFamily="34" charset="0"/>
              <a:buChar char="•"/>
              <a:defRPr/>
            </a:pPr>
            <a:r>
              <a:rPr lang="en-AU" dirty="0"/>
              <a:t>If English is not your first language and you prefer speaking in your language, you can ask for an interpreter. </a:t>
            </a:r>
          </a:p>
          <a:p>
            <a:pPr marL="191564" indent="-191564" defTabSz="1021679">
              <a:buFont typeface="Arial" panose="020B0604020202020204" pitchFamily="34" charset="0"/>
              <a:buChar char="•"/>
              <a:defRPr/>
            </a:pPr>
            <a:r>
              <a:rPr lang="en-AU" dirty="0"/>
              <a:t>The counsellors will listen to your story and provide support that is right for you and your situation. </a:t>
            </a:r>
          </a:p>
          <a:p>
            <a:pPr marL="191564" indent="-191564" defTabSz="1021679">
              <a:buFont typeface="Arial" panose="020B0604020202020204" pitchFamily="34" charset="0"/>
              <a:buChar char="•"/>
              <a:defRPr/>
            </a:pPr>
            <a:r>
              <a:rPr lang="en-AU" dirty="0"/>
              <a:t>You can also visit their website 1800respect.org.au for information in different languages and to find support services in your state or territory.</a:t>
            </a:r>
          </a:p>
          <a:p>
            <a:pPr marL="191564" indent="-191564" defTabSz="1021679">
              <a:buFont typeface="Arial" panose="020B0604020202020204" pitchFamily="34" charset="0"/>
              <a:buChar char="•"/>
              <a:defRPr/>
            </a:pPr>
            <a:r>
              <a:rPr lang="en-AU" dirty="0"/>
              <a:t>You might also have a friend, family member, community elder or health worker that you trust and ask them for their advice or support.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44</a:t>
            </a:fld>
            <a:endParaRPr lang="en-AU"/>
          </a:p>
        </p:txBody>
      </p:sp>
    </p:spTree>
    <p:extLst>
      <p:ext uri="{BB962C8B-B14F-4D97-AF65-F5344CB8AC3E}">
        <p14:creationId xmlns:p14="http://schemas.microsoft.com/office/powerpoint/2010/main" val="16192092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i="0" dirty="0">
                <a:solidFill>
                  <a:srgbClr val="000000"/>
                </a:solidFill>
                <a:latin typeface="+mn-lt"/>
              </a:rPr>
              <a:t>Here are websites with more information on topics covered in this presentation:</a:t>
            </a:r>
          </a:p>
          <a:p>
            <a:pPr marL="181240" indent="-181240">
              <a:buFont typeface="Arial" panose="020B0604020202020204" pitchFamily="34" charset="0"/>
              <a:buChar char="•"/>
            </a:pPr>
            <a:r>
              <a:rPr lang="en-AU" sz="1200" i="0" dirty="0">
                <a:solidFill>
                  <a:srgbClr val="000000"/>
                </a:solidFill>
                <a:latin typeface="+mn-lt"/>
              </a:rPr>
              <a:t>Health Translations – healthtranslations.vic.gov.au – a free online library of translated health and wellbeing information and resources. You can search information by language and by topic.</a:t>
            </a:r>
          </a:p>
          <a:p>
            <a:pPr marL="181240" indent="-181240">
              <a:buFont typeface="Arial" panose="020B0604020202020204" pitchFamily="34" charset="0"/>
              <a:buChar char="•"/>
            </a:pPr>
            <a:r>
              <a:rPr lang="en-AU" sz="1200" i="0" dirty="0">
                <a:solidFill>
                  <a:srgbClr val="000000"/>
                </a:solidFill>
                <a:latin typeface="+mn-lt"/>
              </a:rPr>
              <a:t>Multicultural Centre for Women’s Health – mcwh.com.au – </a:t>
            </a:r>
            <a:r>
              <a:rPr lang="en-AU" sz="1200" dirty="0">
                <a:solidFill>
                  <a:srgbClr val="000000"/>
                </a:solidFill>
                <a:latin typeface="+mn-lt"/>
              </a:rPr>
              <a:t>a national, community-based organisation, led by and for women from migrant and refugee backgrounds. They have Multilingual Library Catalogue with thousands of resources about women’s health in over 70 languages.</a:t>
            </a:r>
            <a:endParaRPr lang="en-AU" sz="1200" i="0" dirty="0">
              <a:solidFill>
                <a:srgbClr val="000000"/>
              </a:solidFill>
              <a:latin typeface="+mn-lt"/>
            </a:endParaRPr>
          </a:p>
          <a:p>
            <a:pPr marL="181240" indent="-181240">
              <a:buFont typeface="Arial" panose="020B0604020202020204" pitchFamily="34" charset="0"/>
              <a:buChar char="•"/>
            </a:pPr>
            <a:r>
              <a:rPr lang="en-AU" sz="1200" i="0" dirty="0">
                <a:solidFill>
                  <a:srgbClr val="000000"/>
                </a:solidFill>
                <a:latin typeface="+mn-lt"/>
              </a:rPr>
              <a:t>Family Planning Alliance Australia – familyplanningallianceaustralia.org.au – peak body in reproductive and sexual health with services in every state and territory. State-based websites offer information on various topics of sexual and reproductive health, like contraception, unplanned pregnancy, abortion, or respectful relationships.</a:t>
            </a:r>
          </a:p>
          <a:p>
            <a:pPr marL="181240" indent="-181240" defTabSz="966612">
              <a:buFont typeface="Arial" panose="020B0604020202020204" pitchFamily="34" charset="0"/>
              <a:buChar char="•"/>
              <a:defRPr/>
            </a:pPr>
            <a:r>
              <a:rPr lang="en-AU" sz="1200" i="0" dirty="0">
                <a:solidFill>
                  <a:srgbClr val="000000"/>
                </a:solidFill>
                <a:latin typeface="+mn-lt"/>
              </a:rPr>
              <a:t>Contraception – contraception.org.au – a website in English with information on different methods of contraception.</a:t>
            </a:r>
          </a:p>
          <a:p>
            <a:pPr marL="181240" indent="-181240" defTabSz="966612">
              <a:buFont typeface="Arial" panose="020B0604020202020204" pitchFamily="34" charset="0"/>
              <a:buChar char="•"/>
              <a:defRPr/>
            </a:pPr>
            <a:r>
              <a:rPr lang="en-AU" sz="1200" dirty="0">
                <a:solidFill>
                  <a:srgbClr val="000000"/>
                </a:solidFill>
                <a:latin typeface="+mn-lt"/>
              </a:rPr>
              <a:t>healthdirect – healthdirect.gov.au – Australian Government website with health information on various topics and </a:t>
            </a:r>
            <a:r>
              <a:rPr lang="en-AU" sz="1200" b="0" i="0" dirty="0">
                <a:solidFill>
                  <a:srgbClr val="000000"/>
                </a:solidFill>
                <a:effectLst/>
                <a:latin typeface="+mn-lt"/>
              </a:rPr>
              <a:t>24-hours-a-day, 7-days-a-week </a:t>
            </a:r>
            <a:r>
              <a:rPr lang="en-AU" sz="1200" dirty="0">
                <a:solidFill>
                  <a:srgbClr val="000000"/>
                </a:solidFill>
                <a:latin typeface="+mn-lt"/>
              </a:rPr>
              <a:t>helpline </a:t>
            </a:r>
            <a:r>
              <a:rPr lang="en-AU" sz="1200" b="0" i="0" dirty="0">
                <a:solidFill>
                  <a:srgbClr val="000000"/>
                </a:solidFill>
                <a:effectLst/>
                <a:latin typeface="+mn-lt"/>
              </a:rPr>
              <a:t>1800 022 222.</a:t>
            </a:r>
          </a:p>
          <a:p>
            <a:pPr marL="181240" indent="-181240" algn="l" defTabSz="966612">
              <a:buFont typeface="Arial" panose="020B0604020202020204" pitchFamily="34" charset="0"/>
              <a:buChar char="•"/>
              <a:defRPr/>
            </a:pPr>
            <a:r>
              <a:rPr lang="en-AU" sz="1200" dirty="0">
                <a:solidFill>
                  <a:srgbClr val="000000"/>
                </a:solidFill>
                <a:latin typeface="+mn-lt"/>
              </a:rPr>
              <a:t>Australian Women’s Health Network </a:t>
            </a:r>
            <a:r>
              <a:rPr lang="en-AU" sz="1200" i="0" dirty="0">
                <a:solidFill>
                  <a:srgbClr val="000000"/>
                </a:solidFill>
                <a:latin typeface="+mn-lt"/>
              </a:rPr>
              <a:t>–</a:t>
            </a:r>
            <a:r>
              <a:rPr lang="en-AU" sz="1200" dirty="0">
                <a:solidFill>
                  <a:srgbClr val="000000"/>
                </a:solidFill>
                <a:latin typeface="+mn-lt"/>
              </a:rPr>
              <a:t> awhn.org.au/organisations </a:t>
            </a:r>
            <a:r>
              <a:rPr lang="en-AU" sz="1200" i="0" dirty="0">
                <a:solidFill>
                  <a:srgbClr val="000000"/>
                </a:solidFill>
                <a:latin typeface="+mn-lt"/>
              </a:rPr>
              <a:t>–</a:t>
            </a:r>
            <a:r>
              <a:rPr lang="en-AU" sz="1200" dirty="0">
                <a:solidFill>
                  <a:srgbClr val="000000"/>
                </a:solidFill>
                <a:latin typeface="+mn-lt"/>
              </a:rPr>
              <a:t> a website in English with a list of organisations in all states and territories that provide accessible women’s health services.</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45</a:t>
            </a:fld>
            <a:endParaRPr lang="en-AU"/>
          </a:p>
        </p:txBody>
      </p:sp>
    </p:spTree>
    <p:extLst>
      <p:ext uri="{BB962C8B-B14F-4D97-AF65-F5344CB8AC3E}">
        <p14:creationId xmlns:p14="http://schemas.microsoft.com/office/powerpoint/2010/main" val="27781995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u="none" dirty="0">
                <a:solidFill>
                  <a:srgbClr val="000000"/>
                </a:solidFill>
              </a:rPr>
              <a:t>Note to the facilitator</a:t>
            </a:r>
            <a:r>
              <a:rPr lang="en-AU" sz="1200" i="1" u="none" kern="1200" dirty="0">
                <a:solidFill>
                  <a:srgbClr val="000000"/>
                </a:solidFill>
                <a:latin typeface="+mn-lt"/>
                <a:ea typeface="+mn-ea"/>
                <a:cs typeface="+mn-cs"/>
              </a:rPr>
              <a:t>: provide details of local health services and sexual health centres.</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46</a:t>
            </a:fld>
            <a:endParaRPr lang="en-AU"/>
          </a:p>
        </p:txBody>
      </p:sp>
    </p:spTree>
    <p:extLst>
      <p:ext uri="{BB962C8B-B14F-4D97-AF65-F5344CB8AC3E}">
        <p14:creationId xmlns:p14="http://schemas.microsoft.com/office/powerpoint/2010/main" val="4095262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sexuality.</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7</a:t>
            </a:fld>
            <a:endParaRPr lang="en-AU"/>
          </a:p>
        </p:txBody>
      </p:sp>
    </p:spTree>
    <p:extLst>
      <p:ext uri="{BB962C8B-B14F-4D97-AF65-F5344CB8AC3E}">
        <p14:creationId xmlns:p14="http://schemas.microsoft.com/office/powerpoint/2010/main" val="423466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1564" indent="-191564">
              <a:buFont typeface="Arial" panose="020B0604020202020204" pitchFamily="34" charset="0"/>
              <a:buChar char="•"/>
            </a:pPr>
            <a:r>
              <a:rPr lang="en-AU" dirty="0">
                <a:solidFill>
                  <a:schemeClr val="tx1"/>
                </a:solidFill>
                <a:latin typeface="+mn-lt"/>
              </a:rPr>
              <a:t>Sexuality </a:t>
            </a:r>
            <a:r>
              <a:rPr lang="en-AU" dirty="0">
                <a:solidFill>
                  <a:schemeClr val="tx1"/>
                </a:solidFill>
              </a:rPr>
              <a:t>is an important part of your health and wellbeing </a:t>
            </a:r>
            <a:r>
              <a:rPr lang="en-AU" b="0" i="0" dirty="0">
                <a:solidFill>
                  <a:schemeClr val="tx1"/>
                </a:solidFill>
                <a:effectLst/>
                <a:latin typeface="+mn-lt"/>
              </a:rPr>
              <a:t>throughout your life</a:t>
            </a:r>
            <a:r>
              <a:rPr lang="en-AU" dirty="0">
                <a:solidFill>
                  <a:schemeClr val="tx1"/>
                </a:solidFill>
                <a:latin typeface="+mn-lt"/>
              </a:rPr>
              <a:t>. It’s complex and personal.</a:t>
            </a:r>
          </a:p>
          <a:p>
            <a:pPr marL="191564" indent="-191564">
              <a:buFont typeface="Arial" panose="020B0604020202020204" pitchFamily="34" charset="0"/>
              <a:buChar char="•"/>
            </a:pPr>
            <a:r>
              <a:rPr lang="en-AU" b="0" i="0" dirty="0">
                <a:solidFill>
                  <a:srgbClr val="202124"/>
                </a:solidFill>
                <a:effectLst/>
                <a:latin typeface="+mn-lt"/>
              </a:rPr>
              <a:t>It’s about your sexual feelings, thoughts, attractions and behaviours towards other people</a:t>
            </a:r>
            <a:r>
              <a:rPr lang="en-AU" b="0" dirty="0">
                <a:latin typeface="+mn-lt"/>
              </a:rPr>
              <a:t>. These feelings and thoughts are normal and natural.</a:t>
            </a:r>
          </a:p>
          <a:p>
            <a:pPr marL="191564" indent="-191564" defTabSz="1021679">
              <a:buFont typeface="Arial" panose="020B0604020202020204" pitchFamily="34" charset="0"/>
              <a:buChar char="•"/>
              <a:defRPr/>
            </a:pPr>
            <a:r>
              <a:rPr lang="en-AU" dirty="0">
                <a:latin typeface="+mn-lt"/>
              </a:rPr>
              <a:t>Sexuality is also influenced by: </a:t>
            </a:r>
          </a:p>
          <a:p>
            <a:pPr marL="665891" lvl="1" indent="-182645" defTabSz="1021679">
              <a:buFont typeface="Calibri" panose="020F0502020204030204" pitchFamily="34" charset="0"/>
              <a:buChar char="-"/>
              <a:defRPr/>
            </a:pPr>
            <a:r>
              <a:rPr lang="en-AU" dirty="0">
                <a:latin typeface="+mn-lt"/>
              </a:rPr>
              <a:t>your biological sex – whether you were born a woman, man or other</a:t>
            </a:r>
          </a:p>
          <a:p>
            <a:pPr marL="665891" lvl="1" indent="-182645" defTabSz="1021679">
              <a:buFont typeface="Calibri" panose="020F0502020204030204" pitchFamily="34" charset="0"/>
              <a:buChar char="-"/>
              <a:defRPr/>
            </a:pPr>
            <a:r>
              <a:rPr lang="en-AU" dirty="0">
                <a:latin typeface="+mn-lt"/>
              </a:rPr>
              <a:t>the gender you feel you are – a woman, man or other</a:t>
            </a:r>
          </a:p>
          <a:p>
            <a:pPr marL="665891" lvl="1" indent="-182645" defTabSz="1021679">
              <a:buFont typeface="Calibri" panose="020F0502020204030204" pitchFamily="34" charset="0"/>
              <a:buChar char="-"/>
              <a:defRPr/>
            </a:pPr>
            <a:r>
              <a:rPr lang="en-AU" dirty="0">
                <a:latin typeface="+mn-lt"/>
              </a:rPr>
              <a:t>who you are attracted to</a:t>
            </a:r>
          </a:p>
          <a:p>
            <a:pPr marL="665891" lvl="1" indent="-182645" defTabSz="1021679">
              <a:buFont typeface="Calibri" panose="020F0502020204030204" pitchFamily="34" charset="0"/>
              <a:buChar char="-"/>
              <a:defRPr/>
            </a:pPr>
            <a:r>
              <a:rPr lang="en-AU" dirty="0">
                <a:latin typeface="+mn-lt"/>
              </a:rPr>
              <a:t>eroticism, pleasure, intimacy</a:t>
            </a:r>
          </a:p>
          <a:p>
            <a:pPr marL="665891" lvl="1" indent="-182645" defTabSz="1021679">
              <a:buFont typeface="Calibri" panose="020F0502020204030204" pitchFamily="34" charset="0"/>
              <a:buChar char="-"/>
              <a:defRPr/>
            </a:pPr>
            <a:r>
              <a:rPr lang="en-AU" dirty="0">
                <a:latin typeface="+mn-lt"/>
              </a:rPr>
              <a:t>reproduction (having children).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8</a:t>
            </a:fld>
            <a:endParaRPr lang="en-AU"/>
          </a:p>
        </p:txBody>
      </p:sp>
    </p:spTree>
    <p:extLst>
      <p:ext uri="{BB962C8B-B14F-4D97-AF65-F5344CB8AC3E}">
        <p14:creationId xmlns:p14="http://schemas.microsoft.com/office/powerpoint/2010/main" val="404517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buFont typeface="Arial" panose="020B0604020202020204" pitchFamily="34" charset="0"/>
              <a:buChar char="•"/>
            </a:pPr>
            <a:r>
              <a:rPr lang="en-AU" dirty="0"/>
              <a:t>Your sexuality can develop and change over time.</a:t>
            </a:r>
          </a:p>
          <a:p>
            <a:pPr marL="181218" indent="-181218">
              <a:buFont typeface="Arial" panose="020B0604020202020204" pitchFamily="34" charset="0"/>
              <a:buChar char="•"/>
            </a:pPr>
            <a:r>
              <a:rPr lang="en-AU" dirty="0"/>
              <a:t>Many things can influence your sexuality:</a:t>
            </a:r>
          </a:p>
          <a:p>
            <a:pPr marL="665891" lvl="1" indent="-182645" defTabSz="1012139">
              <a:buFont typeface="Calibri" panose="020F0502020204030204" pitchFamily="34" charset="0"/>
              <a:buChar char="-"/>
              <a:defRPr/>
            </a:pPr>
            <a:r>
              <a:rPr lang="en-AU" dirty="0"/>
              <a:t>your friends and family</a:t>
            </a:r>
          </a:p>
          <a:p>
            <a:pPr marL="665891" lvl="1" indent="-182645">
              <a:buFont typeface="Calibri" panose="020F0502020204030204" pitchFamily="34" charset="0"/>
              <a:buChar char="-"/>
            </a:pPr>
            <a:r>
              <a:rPr lang="en-AU" dirty="0"/>
              <a:t>your culture</a:t>
            </a:r>
          </a:p>
          <a:p>
            <a:pPr marL="665891" lvl="1" indent="-182645">
              <a:buFont typeface="Calibri" panose="020F0502020204030204" pitchFamily="34" charset="0"/>
              <a:buChar char="-"/>
            </a:pPr>
            <a:r>
              <a:rPr lang="en-AU" dirty="0"/>
              <a:t>your religion</a:t>
            </a:r>
          </a:p>
          <a:p>
            <a:pPr marL="665891" lvl="1" indent="-182645">
              <a:buFont typeface="Calibri" panose="020F0502020204030204" pitchFamily="34" charset="0"/>
              <a:buChar char="-"/>
            </a:pPr>
            <a:r>
              <a:rPr lang="en-AU" dirty="0"/>
              <a:t>your past experiences</a:t>
            </a:r>
          </a:p>
          <a:p>
            <a:pPr marL="665891" lvl="1" indent="-182645">
              <a:buFont typeface="Calibri" panose="020F0502020204030204" pitchFamily="34" charset="0"/>
              <a:buChar char="-"/>
            </a:pPr>
            <a:r>
              <a:rPr lang="en-AU" dirty="0"/>
              <a:t>media, like movies, TV, social media</a:t>
            </a:r>
          </a:p>
          <a:p>
            <a:pPr marL="665891" lvl="1" indent="-182645">
              <a:buFont typeface="Calibri" panose="020F0502020204030204" pitchFamily="34" charset="0"/>
              <a:buChar char="-"/>
            </a:pPr>
            <a:r>
              <a:rPr lang="en-AU" dirty="0"/>
              <a:t>pornography. </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9</a:t>
            </a:fld>
            <a:endParaRPr lang="en-AU"/>
          </a:p>
        </p:txBody>
      </p:sp>
    </p:spTree>
    <p:extLst>
      <p:ext uri="{BB962C8B-B14F-4D97-AF65-F5344CB8AC3E}">
        <p14:creationId xmlns:p14="http://schemas.microsoft.com/office/powerpoint/2010/main" val="837534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18" indent="-181218">
              <a:buFont typeface="Arial" panose="020B0604020202020204" pitchFamily="34" charset="0"/>
              <a:buChar char="•"/>
            </a:pPr>
            <a:r>
              <a:rPr lang="en-AU" dirty="0"/>
              <a:t>Unfortunately, pornography can influence what people think about sex and sexuality. And this can have a bad impact on people’s relationships.</a:t>
            </a:r>
          </a:p>
          <a:p>
            <a:pPr marL="191564" indent="-191564">
              <a:buFont typeface="Arial" panose="020B0604020202020204" pitchFamily="34" charset="0"/>
              <a:buChar char="•"/>
            </a:pPr>
            <a:r>
              <a:rPr lang="en-AU" dirty="0"/>
              <a:t>It’s easy to find and watch pornography, so it is important to be aware of the impact it can have on your sexuality and relationships.</a:t>
            </a:r>
          </a:p>
          <a:p>
            <a:pPr marL="191564" indent="-191564">
              <a:buFont typeface="Arial" panose="020B0604020202020204" pitchFamily="34" charset="0"/>
              <a:buChar char="•"/>
            </a:pPr>
            <a:r>
              <a:rPr lang="en-AU" dirty="0"/>
              <a:t>Remember, pornography is made for entertainment. It doesn’t show what sex looks like in real life. </a:t>
            </a:r>
          </a:p>
          <a:p>
            <a:pPr marL="191564" indent="-191564">
              <a:buFont typeface="Arial" panose="020B0604020202020204" pitchFamily="34" charset="0"/>
              <a:buChar char="•"/>
            </a:pPr>
            <a:r>
              <a:rPr lang="en-AU" dirty="0"/>
              <a:t>Pornography often shows:</a:t>
            </a:r>
          </a:p>
          <a:p>
            <a:pPr marL="665891" lvl="1" indent="-182645">
              <a:buFont typeface="Calibri" panose="020F0502020204030204" pitchFamily="34" charset="0"/>
              <a:buChar char="-"/>
            </a:pPr>
            <a:r>
              <a:rPr lang="en-AU" dirty="0"/>
              <a:t>men controlling women</a:t>
            </a:r>
          </a:p>
          <a:p>
            <a:pPr marL="665891" lvl="1" indent="-182645">
              <a:buFont typeface="Calibri" panose="020F0502020204030204" pitchFamily="34" charset="0"/>
              <a:buChar char="-"/>
            </a:pPr>
            <a:r>
              <a:rPr lang="en-AU" dirty="0"/>
              <a:t>sex without consent – when a person doesn’t agree to have sex or is forced or pressured to have sex</a:t>
            </a:r>
          </a:p>
          <a:p>
            <a:pPr marL="665891" lvl="1" indent="-182645">
              <a:buFont typeface="Calibri" panose="020F0502020204030204" pitchFamily="34" charset="0"/>
              <a:buChar char="-"/>
            </a:pPr>
            <a:r>
              <a:rPr lang="en-AU" dirty="0"/>
              <a:t>exaggerated pleasure.</a:t>
            </a:r>
          </a:p>
          <a:p>
            <a:pPr marL="191564" indent="-191564">
              <a:buFont typeface="Arial" panose="020B0604020202020204" pitchFamily="34" charset="0"/>
              <a:buChar char="•"/>
            </a:pPr>
            <a:r>
              <a:rPr lang="en-AU" dirty="0"/>
              <a:t>Pornography is not real life.</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10</a:t>
            </a:fld>
            <a:endParaRPr lang="en-AU"/>
          </a:p>
        </p:txBody>
      </p:sp>
    </p:spTree>
    <p:extLst>
      <p:ext uri="{BB962C8B-B14F-4D97-AF65-F5344CB8AC3E}">
        <p14:creationId xmlns:p14="http://schemas.microsoft.com/office/powerpoint/2010/main" val="76447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Let’s talk about sexual pleasure and what can influence your sex life.</a:t>
            </a:r>
          </a:p>
          <a:p>
            <a:endParaRPr lang="en-AU" dirty="0"/>
          </a:p>
        </p:txBody>
      </p:sp>
      <p:sp>
        <p:nvSpPr>
          <p:cNvPr id="4" name="Slide Number Placeholder 3"/>
          <p:cNvSpPr>
            <a:spLocks noGrp="1"/>
          </p:cNvSpPr>
          <p:nvPr>
            <p:ph type="sldNum" sz="quarter" idx="5"/>
          </p:nvPr>
        </p:nvSpPr>
        <p:spPr/>
        <p:txBody>
          <a:bodyPr/>
          <a:lstStyle/>
          <a:p>
            <a:fld id="{CFE3E181-16EF-4BBA-AD0F-D8B4A4F30B4D}" type="slidenum">
              <a:rPr lang="en-AU" smtClean="0"/>
              <a:t>11</a:t>
            </a:fld>
            <a:endParaRPr lang="en-AU"/>
          </a:p>
        </p:txBody>
      </p:sp>
    </p:spTree>
    <p:extLst>
      <p:ext uri="{BB962C8B-B14F-4D97-AF65-F5344CB8AC3E}">
        <p14:creationId xmlns:p14="http://schemas.microsoft.com/office/powerpoint/2010/main" val="2269183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081F-960A-2873-5230-7AB2C1771149}"/>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7D92B92-1DC3-CDB4-28CF-C4E332EE8318}"/>
              </a:ext>
            </a:extLst>
          </p:cNvPr>
          <p:cNvSpPr>
            <a:spLocks noGrp="1"/>
          </p:cNvSpPr>
          <p:nvPr>
            <p:ph type="dt" sz="half" idx="10"/>
          </p:nvPr>
        </p:nvSpPr>
        <p:spPr/>
        <p:txBody>
          <a:bodyPr/>
          <a:lstStyle/>
          <a:p>
            <a:fld id="{BFF4F5D5-3DB6-4846-AF44-8B55E4FC9F3F}" type="datetimeFigureOut">
              <a:rPr lang="en-AU" smtClean="0"/>
              <a:t>1/08/2024</a:t>
            </a:fld>
            <a:endParaRPr lang="en-AU"/>
          </a:p>
        </p:txBody>
      </p:sp>
      <p:sp>
        <p:nvSpPr>
          <p:cNvPr id="4" name="Footer Placeholder 3">
            <a:extLst>
              <a:ext uri="{FF2B5EF4-FFF2-40B4-BE49-F238E27FC236}">
                <a16:creationId xmlns:a16="http://schemas.microsoft.com/office/drawing/2014/main" id="{DAD4B830-BC3C-6C01-2DAE-B97C681AFBE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D2A5350-25F6-CF28-6A72-A687B547B5B1}"/>
              </a:ext>
            </a:extLst>
          </p:cNvPr>
          <p:cNvSpPr>
            <a:spLocks noGrp="1"/>
          </p:cNvSpPr>
          <p:nvPr>
            <p:ph type="sldNum" sz="quarter" idx="12"/>
          </p:nvPr>
        </p:nvSpPr>
        <p:spPr/>
        <p:txBody>
          <a:bodyPr/>
          <a:lstStyle/>
          <a:p>
            <a:fld id="{06EEBEEE-F95A-4D5F-8A83-2A675B2CE64E}" type="slidenum">
              <a:rPr lang="en-AU" smtClean="0"/>
              <a:t>‹#›</a:t>
            </a:fld>
            <a:endParaRPr lang="en-AU"/>
          </a:p>
        </p:txBody>
      </p:sp>
    </p:spTree>
    <p:extLst>
      <p:ext uri="{BB962C8B-B14F-4D97-AF65-F5344CB8AC3E}">
        <p14:creationId xmlns:p14="http://schemas.microsoft.com/office/powerpoint/2010/main" val="37166058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6EA05C-01AF-D0C0-D8A9-54963A67B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3F1768F-916F-9E42-9007-2FE184B4DA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77E1534-0838-8302-AF43-8338EEB25F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FF4F5D5-3DB6-4846-AF44-8B55E4FC9F3F}" type="datetimeFigureOut">
              <a:rPr lang="en-AU" smtClean="0"/>
              <a:t>1/08/2024</a:t>
            </a:fld>
            <a:endParaRPr lang="en-AU"/>
          </a:p>
        </p:txBody>
      </p:sp>
      <p:sp>
        <p:nvSpPr>
          <p:cNvPr id="5" name="Footer Placeholder 4">
            <a:extLst>
              <a:ext uri="{FF2B5EF4-FFF2-40B4-BE49-F238E27FC236}">
                <a16:creationId xmlns:a16="http://schemas.microsoft.com/office/drawing/2014/main" id="{A0C5B532-82EC-EE2E-5885-5971A4361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4F7229DD-9128-2F3D-69B7-0DD7ACB802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6EEBEEE-F95A-4D5F-8A83-2A675B2CE64E}" type="slidenum">
              <a:rPr lang="en-AU" smtClean="0"/>
              <a:t>‹#›</a:t>
            </a:fld>
            <a:endParaRPr lang="en-AU"/>
          </a:p>
        </p:txBody>
      </p:sp>
    </p:spTree>
    <p:extLst>
      <p:ext uri="{BB962C8B-B14F-4D97-AF65-F5344CB8AC3E}">
        <p14:creationId xmlns:p14="http://schemas.microsoft.com/office/powerpoint/2010/main" val="1859143140"/>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D7A44A-BA64-B0E5-6BD9-99A5FFFED691}"/>
              </a:ext>
            </a:extLst>
          </p:cNvPr>
          <p:cNvSpPr>
            <a:spLocks noGrp="1"/>
          </p:cNvSpPr>
          <p:nvPr>
            <p:ph type="title"/>
          </p:nvPr>
        </p:nvSpPr>
        <p:spPr/>
        <p:txBody>
          <a:bodyPr/>
          <a:lstStyle/>
          <a:p>
            <a:r>
              <a:rPr lang="en-AU"/>
              <a:t>Sexual health and healthy relationships</a:t>
            </a:r>
            <a:endParaRPr lang="en-AU" dirty="0"/>
          </a:p>
        </p:txBody>
      </p:sp>
      <p:pic>
        <p:nvPicPr>
          <p:cNvPr id="3" name="Picture 2">
            <a:extLst>
              <a:ext uri="{FF2B5EF4-FFF2-40B4-BE49-F238E27FC236}">
                <a16:creationId xmlns:a16="http://schemas.microsoft.com/office/drawing/2014/main" id="{86F569C3-8C1E-D744-BAB7-A4C988BCE2A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16102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40608EA-44D2-9E31-A2E9-95374E2C2EB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F14E8B3-E3BC-9993-66AB-B72B919D9FE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5587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CBE52B-EE17-0388-6B44-A9B15120C730}"/>
              </a:ext>
            </a:extLst>
          </p:cNvPr>
          <p:cNvSpPr>
            <a:spLocks noGrp="1"/>
          </p:cNvSpPr>
          <p:nvPr>
            <p:ph type="title"/>
          </p:nvPr>
        </p:nvSpPr>
        <p:spPr/>
        <p:txBody>
          <a:bodyPr/>
          <a:lstStyle/>
          <a:p>
            <a:pPr algn="ctr"/>
            <a:r>
              <a:rPr lang="en-AU"/>
              <a:t>Sexual pleasure</a:t>
            </a:r>
            <a:endParaRPr lang="en-AU" dirty="0"/>
          </a:p>
        </p:txBody>
      </p:sp>
      <p:pic>
        <p:nvPicPr>
          <p:cNvPr id="3" name="Picture 2">
            <a:extLst>
              <a:ext uri="{FF2B5EF4-FFF2-40B4-BE49-F238E27FC236}">
                <a16:creationId xmlns:a16="http://schemas.microsoft.com/office/drawing/2014/main" id="{1BCF13BA-D337-8876-8E50-332657F3265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547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10F9BE-4F29-43F1-318F-8A6119877D3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691282F-B8D0-997F-C67B-D01409E945A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603109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0C319A5-4E52-847B-71A6-21F1F19592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C48C019-8A5F-AC30-9751-C83D0585A8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259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D160EF3-2611-4A28-C5F7-FC6884AFDE7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FC9374A-21E2-83F3-97A0-FAB4E0C31E7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32489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28D9499-3712-A4B2-DDC4-F2667AACCE13}"/>
              </a:ext>
            </a:extLst>
          </p:cNvPr>
          <p:cNvSpPr>
            <a:spLocks noGrp="1"/>
          </p:cNvSpPr>
          <p:nvPr>
            <p:ph type="title"/>
          </p:nvPr>
        </p:nvSpPr>
        <p:spPr/>
        <p:txBody>
          <a:bodyPr/>
          <a:lstStyle/>
          <a:p>
            <a:pPr algn="ctr"/>
            <a:r>
              <a:rPr lang="en-AU"/>
              <a:t>Sexual problems</a:t>
            </a:r>
            <a:endParaRPr lang="en-AU" dirty="0"/>
          </a:p>
        </p:txBody>
      </p:sp>
      <p:pic>
        <p:nvPicPr>
          <p:cNvPr id="3" name="Picture 2">
            <a:extLst>
              <a:ext uri="{FF2B5EF4-FFF2-40B4-BE49-F238E27FC236}">
                <a16:creationId xmlns:a16="http://schemas.microsoft.com/office/drawing/2014/main" id="{96DF511E-EC86-FD5F-FB25-9EF78E2201D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2478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CBF225-4B5F-341C-7865-F9CCE7BB3BC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072EA7E-E4F7-F0D9-B6EC-7C0BC8CC526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970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7F0050-E8BD-5AC2-B3F3-2158EDBC413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34C02C2-CEC2-BA35-EF64-529DBB02D50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0879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71EC08-5D9E-9FB5-6DC2-C8D8FDEEAC5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E18D9F7-9591-46CC-9B3F-B7F4921B1A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5581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A3F1E1F-A069-BA8B-682A-5E38D813285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90AD69C-B3CC-6AFA-65EC-978AF189FFF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831494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92D509-B943-0B80-C789-2E08CB6AE5F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624DFB5-CFC3-534E-4C92-050B94ADDEB9}"/>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1163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3AF3D0-C702-9277-3A57-3467E92DDDD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F783150-F2B5-7E10-9337-F76FB41B60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04887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1DC6EF-26DF-B291-D699-D9BAD8CBA6C8}"/>
              </a:ext>
            </a:extLst>
          </p:cNvPr>
          <p:cNvSpPr>
            <a:spLocks noGrp="1"/>
          </p:cNvSpPr>
          <p:nvPr>
            <p:ph type="title"/>
          </p:nvPr>
        </p:nvSpPr>
        <p:spPr/>
        <p:txBody>
          <a:bodyPr/>
          <a:lstStyle/>
          <a:p>
            <a:pPr algn="ctr"/>
            <a:r>
              <a:rPr lang="en-AU"/>
              <a:t>Respectful relationships and consent </a:t>
            </a:r>
            <a:endParaRPr lang="en-AU" dirty="0"/>
          </a:p>
        </p:txBody>
      </p:sp>
      <p:pic>
        <p:nvPicPr>
          <p:cNvPr id="3" name="Picture 2">
            <a:extLst>
              <a:ext uri="{FF2B5EF4-FFF2-40B4-BE49-F238E27FC236}">
                <a16:creationId xmlns:a16="http://schemas.microsoft.com/office/drawing/2014/main" id="{29256807-3CFE-6505-BC86-B8E34B3027B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61782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55DAD8B-CE8C-DE8E-DC32-E13B2B72253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D12EF98-09DB-5EBF-93F8-623034663B5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524605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CE2F08A-79AB-4481-1B5A-57F2E05719D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E13D0ED-9FAC-3C96-0F7C-41B4437A857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28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38C9F18-D527-8B40-9F92-DF6F469CD3CE}"/>
              </a:ext>
            </a:extLst>
          </p:cNvPr>
          <p:cNvSpPr>
            <a:spLocks noGrp="1"/>
          </p:cNvSpPr>
          <p:nvPr>
            <p:ph type="title"/>
          </p:nvPr>
        </p:nvSpPr>
        <p:spPr/>
        <p:txBody>
          <a:bodyPr/>
          <a:lstStyle/>
          <a:p>
            <a:r>
              <a:rPr lang="en-AU"/>
              <a:t>Who can help?</a:t>
            </a:r>
            <a:endParaRPr lang="en-AU" dirty="0"/>
          </a:p>
        </p:txBody>
      </p:sp>
      <p:pic>
        <p:nvPicPr>
          <p:cNvPr id="3" name="Picture 2">
            <a:extLst>
              <a:ext uri="{FF2B5EF4-FFF2-40B4-BE49-F238E27FC236}">
                <a16:creationId xmlns:a16="http://schemas.microsoft.com/office/drawing/2014/main" id="{E6B7CF99-23EB-B187-7F0A-2EEC7076432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388294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8748FB7-5CC8-B0FA-EDE7-5C0B4B715F0D}"/>
              </a:ext>
            </a:extLst>
          </p:cNvPr>
          <p:cNvSpPr>
            <a:spLocks noGrp="1"/>
          </p:cNvSpPr>
          <p:nvPr>
            <p:ph type="title"/>
          </p:nvPr>
        </p:nvSpPr>
        <p:spPr/>
        <p:txBody>
          <a:bodyPr/>
          <a:lstStyle/>
          <a:p>
            <a:pPr algn="ctr"/>
            <a:r>
              <a:rPr lang="en-AU"/>
              <a:t>Sexually transmissible infections (STIs)</a:t>
            </a:r>
            <a:endParaRPr lang="en-AU" dirty="0"/>
          </a:p>
        </p:txBody>
      </p:sp>
      <p:pic>
        <p:nvPicPr>
          <p:cNvPr id="3" name="Picture 2">
            <a:extLst>
              <a:ext uri="{FF2B5EF4-FFF2-40B4-BE49-F238E27FC236}">
                <a16:creationId xmlns:a16="http://schemas.microsoft.com/office/drawing/2014/main" id="{0D01627C-6B9C-CB58-1B94-4A9ECCE121A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83888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EC39474-B437-C113-D1E4-06BA286A209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CD4161C-2B67-2C87-7408-B7425381DAF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59130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5676EA3-0E87-9BAB-3F5E-0C137C467F9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B3D3C7E-2932-3446-34D9-6A712AAC399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557277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9C9F73F-7C2C-AF27-F162-1AF48F8E10E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9381C08-6B93-5EEE-3233-788C8F6E5D8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6156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EB7FF97-3A5D-01F1-9971-EE4BDAAB1AB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097EA73-B55D-BFE4-995F-5DA3D9F8CA0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255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09D3A46-1D94-61D1-97D3-A444C0AC226B}"/>
              </a:ext>
            </a:extLst>
          </p:cNvPr>
          <p:cNvSpPr>
            <a:spLocks noGrp="1"/>
          </p:cNvSpPr>
          <p:nvPr>
            <p:ph type="title"/>
          </p:nvPr>
        </p:nvSpPr>
        <p:spPr/>
        <p:txBody>
          <a:bodyPr/>
          <a:lstStyle/>
          <a:p>
            <a:r>
              <a:rPr lang="en-AU" sz="4000" b="1"/>
              <a:t>My body. My health.</a:t>
            </a:r>
            <a:br>
              <a:rPr lang="en-AU" sz="4000"/>
            </a:br>
            <a:r>
              <a:rPr lang="en-AU" sz="3600"/>
              <a:t>A health education toolkit</a:t>
            </a:r>
            <a:endParaRPr lang="en-AU" dirty="0"/>
          </a:p>
        </p:txBody>
      </p:sp>
      <p:pic>
        <p:nvPicPr>
          <p:cNvPr id="3" name="Picture 2">
            <a:extLst>
              <a:ext uri="{FF2B5EF4-FFF2-40B4-BE49-F238E27FC236}">
                <a16:creationId xmlns:a16="http://schemas.microsoft.com/office/drawing/2014/main" id="{248E3CB5-1774-26CF-AD0E-E24748CE1D3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75003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724CA7-CAD6-4D30-D7B0-A0BF70231E4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3D7A222-95B2-DB05-E6E6-A8DB3CCB053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529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1D5BE9F-D4BA-F272-D910-47FCD8ADE60D}"/>
              </a:ext>
            </a:extLst>
          </p:cNvPr>
          <p:cNvSpPr>
            <a:spLocks noGrp="1"/>
          </p:cNvSpPr>
          <p:nvPr>
            <p:ph type="title"/>
          </p:nvPr>
        </p:nvSpPr>
        <p:spPr/>
        <p:txBody>
          <a:bodyPr/>
          <a:lstStyle/>
          <a:p>
            <a:pPr algn="ctr"/>
            <a:r>
              <a:rPr lang="en-AU"/>
              <a:t>Contraception</a:t>
            </a:r>
            <a:endParaRPr lang="en-AU" dirty="0"/>
          </a:p>
        </p:txBody>
      </p:sp>
      <p:pic>
        <p:nvPicPr>
          <p:cNvPr id="3" name="Picture 2">
            <a:extLst>
              <a:ext uri="{FF2B5EF4-FFF2-40B4-BE49-F238E27FC236}">
                <a16:creationId xmlns:a16="http://schemas.microsoft.com/office/drawing/2014/main" id="{703BF557-44EB-7C36-E2B0-B8E01174C31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485150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3806235-2C80-1B89-BB5C-160EC341335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940628F-C369-9CB9-33D0-4CF06CE4679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280375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21C3A54-CBE4-2C59-1EAC-D7F79D1726D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C76578E-B5AA-F53D-E03B-2DC0776F8DA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02641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AC03709-E20F-477A-3DDB-B7B2EFE9F016}"/>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0F9212A-BF29-7414-9966-D96E286FFE9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04259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5BC58F0-B87B-E9C5-5C5E-2D5A84C49A3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092D5D0-2F81-52C7-3838-7D9C393FDCE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139199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A1D346D-106D-44DA-2B08-22E2C56EC966}"/>
              </a:ext>
            </a:extLst>
          </p:cNvPr>
          <p:cNvSpPr>
            <a:spLocks noGrp="1"/>
          </p:cNvSpPr>
          <p:nvPr>
            <p:ph type="title"/>
          </p:nvPr>
        </p:nvSpPr>
        <p:spPr/>
        <p:txBody>
          <a:bodyPr/>
          <a:lstStyle/>
          <a:p>
            <a:r>
              <a:rPr lang="en-AU"/>
              <a:t>Remember…</a:t>
            </a:r>
            <a:endParaRPr lang="en-AU" dirty="0"/>
          </a:p>
        </p:txBody>
      </p:sp>
      <p:pic>
        <p:nvPicPr>
          <p:cNvPr id="3" name="Picture 2">
            <a:extLst>
              <a:ext uri="{FF2B5EF4-FFF2-40B4-BE49-F238E27FC236}">
                <a16:creationId xmlns:a16="http://schemas.microsoft.com/office/drawing/2014/main" id="{7159FFBF-01D2-4439-83CF-1342F9A166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1029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D2CA7A5-A488-19F0-8D83-EAE64C43B8E7}"/>
              </a:ext>
            </a:extLst>
          </p:cNvPr>
          <p:cNvSpPr>
            <a:spLocks noGrp="1"/>
          </p:cNvSpPr>
          <p:nvPr>
            <p:ph type="title"/>
          </p:nvPr>
        </p:nvSpPr>
        <p:spPr/>
        <p:txBody>
          <a:bodyPr/>
          <a:lstStyle/>
          <a:p>
            <a:pPr algn="ctr"/>
            <a:r>
              <a:rPr lang="en-AU"/>
              <a:t>Unplanned pregnancy and abortion</a:t>
            </a:r>
            <a:endParaRPr lang="en-AU" dirty="0"/>
          </a:p>
        </p:txBody>
      </p:sp>
      <p:pic>
        <p:nvPicPr>
          <p:cNvPr id="3" name="Picture 2">
            <a:extLst>
              <a:ext uri="{FF2B5EF4-FFF2-40B4-BE49-F238E27FC236}">
                <a16:creationId xmlns:a16="http://schemas.microsoft.com/office/drawing/2014/main" id="{78568F0E-240E-DB44-9FA0-F0C5CC452E4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94302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13B80B1-3A13-094F-71DF-87168C57721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2293838-038F-4441-E298-87568A2734D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816365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B5FCA5C-A992-31C7-25C5-0B728968155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A290775-60FA-571C-A439-FD52C3FC57B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33460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0B73446-758F-F4C1-8B2B-1411B7183085}"/>
              </a:ext>
            </a:extLst>
          </p:cNvPr>
          <p:cNvSpPr>
            <a:spLocks noGrp="1"/>
          </p:cNvSpPr>
          <p:nvPr>
            <p:ph type="title"/>
          </p:nvPr>
        </p:nvSpPr>
        <p:spPr/>
        <p:txBody>
          <a:bodyPr/>
          <a:lstStyle/>
          <a:p>
            <a:pPr algn="ctr"/>
            <a:r>
              <a:rPr lang="en-AU"/>
              <a:t>Sexual health</a:t>
            </a:r>
            <a:endParaRPr lang="en-AU" dirty="0"/>
          </a:p>
        </p:txBody>
      </p:sp>
      <p:pic>
        <p:nvPicPr>
          <p:cNvPr id="3" name="Picture 2">
            <a:extLst>
              <a:ext uri="{FF2B5EF4-FFF2-40B4-BE49-F238E27FC236}">
                <a16:creationId xmlns:a16="http://schemas.microsoft.com/office/drawing/2014/main" id="{22B4134F-316D-8E4C-9D8D-672CC29A8D80}"/>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76750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6472B98-A49A-B485-AF29-90C0DBB9BAC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F1EDAEE-2E7B-002C-6DF8-3A580D235C9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93951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E9C1010-E6DC-38F0-E71A-BB6F6F5033A6}"/>
              </a:ext>
            </a:extLst>
          </p:cNvPr>
          <p:cNvSpPr>
            <a:spLocks noGrp="1"/>
          </p:cNvSpPr>
          <p:nvPr>
            <p:ph type="title"/>
          </p:nvPr>
        </p:nvSpPr>
        <p:spPr/>
        <p:txBody>
          <a:bodyPr/>
          <a:lstStyle/>
          <a:p>
            <a:pPr algn="ctr"/>
            <a:r>
              <a:rPr lang="en-AU"/>
              <a:t>Your choice</a:t>
            </a:r>
            <a:endParaRPr lang="en-AU" dirty="0"/>
          </a:p>
        </p:txBody>
      </p:sp>
      <p:pic>
        <p:nvPicPr>
          <p:cNvPr id="3" name="Picture 2">
            <a:extLst>
              <a:ext uri="{FF2B5EF4-FFF2-40B4-BE49-F238E27FC236}">
                <a16:creationId xmlns:a16="http://schemas.microsoft.com/office/drawing/2014/main" id="{A1C7C5DE-AAB4-6BB6-E6DA-1D1A0483D86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51925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8100259-170F-7C04-36C7-84F833BF5D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6EAB97F-293A-D99D-66D6-8505EC398C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12281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575B281-7A83-F776-EBC6-355406D6266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2D4C421-4ADF-B71B-3D96-752DF56F258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595040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D966FA8-E836-66FF-7E6B-382139E28517}"/>
              </a:ext>
            </a:extLst>
          </p:cNvPr>
          <p:cNvSpPr>
            <a:spLocks noGrp="1"/>
          </p:cNvSpPr>
          <p:nvPr>
            <p:ph type="title"/>
          </p:nvPr>
        </p:nvSpPr>
        <p:spPr/>
        <p:txBody>
          <a:bodyPr/>
          <a:lstStyle/>
          <a:p>
            <a:r>
              <a:rPr lang="en-AU"/>
              <a:t>Who can help?</a:t>
            </a:r>
            <a:endParaRPr lang="en-AU" dirty="0"/>
          </a:p>
        </p:txBody>
      </p:sp>
      <p:pic>
        <p:nvPicPr>
          <p:cNvPr id="3" name="Picture 2">
            <a:extLst>
              <a:ext uri="{FF2B5EF4-FFF2-40B4-BE49-F238E27FC236}">
                <a16:creationId xmlns:a16="http://schemas.microsoft.com/office/drawing/2014/main" id="{3269305F-2CC8-140C-432B-FFDB3F6EE1C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4637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C99181-3BB3-103F-E4C9-2B59DF10D40E}"/>
              </a:ext>
            </a:extLst>
          </p:cNvPr>
          <p:cNvSpPr>
            <a:spLocks noGrp="1"/>
          </p:cNvSpPr>
          <p:nvPr>
            <p:ph type="title"/>
          </p:nvPr>
        </p:nvSpPr>
        <p:spPr/>
        <p:txBody>
          <a:bodyPr/>
          <a:lstStyle/>
          <a:p>
            <a:r>
              <a:rPr lang="en-AU"/>
              <a:t>More information for facilitators </a:t>
            </a:r>
            <a:endParaRPr lang="en-AU" dirty="0"/>
          </a:p>
        </p:txBody>
      </p:sp>
      <p:pic>
        <p:nvPicPr>
          <p:cNvPr id="3" name="Picture 2">
            <a:extLst>
              <a:ext uri="{FF2B5EF4-FFF2-40B4-BE49-F238E27FC236}">
                <a16:creationId xmlns:a16="http://schemas.microsoft.com/office/drawing/2014/main" id="{4BBC72AF-0C1F-A687-A2A7-BCD47525A6A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29512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ED2DCD0-1974-5766-3A26-BD26E34326C4}"/>
              </a:ext>
            </a:extLst>
          </p:cNvPr>
          <p:cNvSpPr>
            <a:spLocks noGrp="1"/>
          </p:cNvSpPr>
          <p:nvPr>
            <p:ph type="title"/>
          </p:nvPr>
        </p:nvSpPr>
        <p:spPr/>
        <p:txBody>
          <a:bodyPr/>
          <a:lstStyle/>
          <a:p>
            <a:r>
              <a:rPr lang="en-AU" b="1"/>
              <a:t>Local services</a:t>
            </a:r>
            <a:endParaRPr lang="en-AU" b="1" dirty="0"/>
          </a:p>
        </p:txBody>
      </p:sp>
      <p:pic>
        <p:nvPicPr>
          <p:cNvPr id="3" name="Picture 2">
            <a:extLst>
              <a:ext uri="{FF2B5EF4-FFF2-40B4-BE49-F238E27FC236}">
                <a16:creationId xmlns:a16="http://schemas.microsoft.com/office/drawing/2014/main" id="{EEBAE326-06B1-3C2A-E790-BE44B6FE2FFE}"/>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551433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BC49D67-823B-716D-0359-9B1450F3D0F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A974D24-D323-1D1E-7E0F-D9F0ADEE929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88663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B27C9D-9388-B907-AAD6-E90DBEA7ACA7}"/>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C8C5D42-C3B4-9D8E-ED90-AFB1B740E98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82318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0AE9529-81D3-F8A3-7F0C-82FBEA143C2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1A05A64-EC29-A120-5FB9-697B34E44BD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50841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42C4244-F6BE-9021-0F7F-41A971DFBFD9}"/>
              </a:ext>
            </a:extLst>
          </p:cNvPr>
          <p:cNvSpPr>
            <a:spLocks noGrp="1"/>
          </p:cNvSpPr>
          <p:nvPr>
            <p:ph type="title"/>
          </p:nvPr>
        </p:nvSpPr>
        <p:spPr/>
        <p:txBody>
          <a:bodyPr/>
          <a:lstStyle/>
          <a:p>
            <a:pPr algn="ctr"/>
            <a:r>
              <a:rPr lang="en-AU"/>
              <a:t>Sexuality</a:t>
            </a:r>
            <a:endParaRPr lang="en-AU" dirty="0"/>
          </a:p>
        </p:txBody>
      </p:sp>
      <p:pic>
        <p:nvPicPr>
          <p:cNvPr id="3" name="Picture 2">
            <a:extLst>
              <a:ext uri="{FF2B5EF4-FFF2-40B4-BE49-F238E27FC236}">
                <a16:creationId xmlns:a16="http://schemas.microsoft.com/office/drawing/2014/main" id="{C46A0BD9-267B-D6FC-8E05-E51CC6B9808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3319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359A00D-D926-A44E-5C63-FE8F0D55250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E759126-4833-D0EC-05B4-3F7F72B8491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6078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5154BA2-9155-2097-1A43-980D3A66EFB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B962C99-CD06-2294-E2A0-71EB3E989461}"/>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09878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TotalTime>
  <Words>4022</Words>
  <Application>Microsoft Office PowerPoint</Application>
  <PresentationFormat>Widescreen</PresentationFormat>
  <Paragraphs>276</Paragraphs>
  <Slides>47</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Aptos</vt:lpstr>
      <vt:lpstr>Aptos Display</vt:lpstr>
      <vt:lpstr>Arial</vt:lpstr>
      <vt:lpstr>Calibri</vt:lpstr>
      <vt:lpstr>Courier New</vt:lpstr>
      <vt:lpstr>Office Theme</vt:lpstr>
      <vt:lpstr>Sexual health and healthy relationships</vt:lpstr>
      <vt:lpstr>PowerPoint Presentation</vt:lpstr>
      <vt:lpstr>My body. My health. A health education toolkit</vt:lpstr>
      <vt:lpstr>Sexual health</vt:lpstr>
      <vt:lpstr>PowerPoint Presentation</vt:lpstr>
      <vt:lpstr>PowerPoint Presentation</vt:lpstr>
      <vt:lpstr>Sexuality</vt:lpstr>
      <vt:lpstr>PowerPoint Presentation</vt:lpstr>
      <vt:lpstr>PowerPoint Presentation</vt:lpstr>
      <vt:lpstr>PowerPoint Presentation</vt:lpstr>
      <vt:lpstr>Sexual pleasure</vt:lpstr>
      <vt:lpstr>PowerPoint Presentation</vt:lpstr>
      <vt:lpstr>PowerPoint Presentation</vt:lpstr>
      <vt:lpstr>PowerPoint Presentation</vt:lpstr>
      <vt:lpstr>Sexual problems</vt:lpstr>
      <vt:lpstr>PowerPoint Presentation</vt:lpstr>
      <vt:lpstr>PowerPoint Presentation</vt:lpstr>
      <vt:lpstr>PowerPoint Presentation</vt:lpstr>
      <vt:lpstr>PowerPoint Presentation</vt:lpstr>
      <vt:lpstr>PowerPoint Presentation</vt:lpstr>
      <vt:lpstr>Respectful relationships and consent </vt:lpstr>
      <vt:lpstr>PowerPoint Presentation</vt:lpstr>
      <vt:lpstr>PowerPoint Presentation</vt:lpstr>
      <vt:lpstr>Who can help?</vt:lpstr>
      <vt:lpstr>Sexually transmissible infections (STIs)</vt:lpstr>
      <vt:lpstr>PowerPoint Presentation</vt:lpstr>
      <vt:lpstr>PowerPoint Presentation</vt:lpstr>
      <vt:lpstr>PowerPoint Presentation</vt:lpstr>
      <vt:lpstr>PowerPoint Presentation</vt:lpstr>
      <vt:lpstr>PowerPoint Presentation</vt:lpstr>
      <vt:lpstr>Contraception</vt:lpstr>
      <vt:lpstr>PowerPoint Presentation</vt:lpstr>
      <vt:lpstr>PowerPoint Presentation</vt:lpstr>
      <vt:lpstr>PowerPoint Presentation</vt:lpstr>
      <vt:lpstr>PowerPoint Presentation</vt:lpstr>
      <vt:lpstr>Remember…</vt:lpstr>
      <vt:lpstr>Unplanned pregnancy and abortion</vt:lpstr>
      <vt:lpstr>PowerPoint Presentation</vt:lpstr>
      <vt:lpstr>PowerPoint Presentation</vt:lpstr>
      <vt:lpstr>PowerPoint Presentation</vt:lpstr>
      <vt:lpstr>Your choice</vt:lpstr>
      <vt:lpstr>PowerPoint Presentation</vt:lpstr>
      <vt:lpstr>PowerPoint Presentation</vt:lpstr>
      <vt:lpstr>Who can help?</vt:lpstr>
      <vt:lpstr>More information for facilitators </vt:lpstr>
      <vt:lpstr>Local services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Ewa Sosidko</dc:creator>
  <cp:lastModifiedBy>Ewa Sosidko</cp:lastModifiedBy>
  <cp:revision>2</cp:revision>
  <dcterms:created xsi:type="dcterms:W3CDTF">2024-08-01T01:28:01Z</dcterms:created>
  <dcterms:modified xsi:type="dcterms:W3CDTF">2024-08-01T01:37:54Z</dcterms:modified>
</cp:coreProperties>
</file>