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761" r:id="rId2"/>
    <p:sldMasterId id="2147483769" r:id="rId3"/>
    <p:sldMasterId id="2147483772" r:id="rId4"/>
  </p:sldMasterIdLst>
  <p:notesMasterIdLst>
    <p:notesMasterId r:id="rId32"/>
  </p:notesMasterIdLst>
  <p:handoutMasterIdLst>
    <p:handoutMasterId r:id="rId33"/>
  </p:handoutMasterIdLst>
  <p:sldIdLst>
    <p:sldId id="256" r:id="rId5"/>
    <p:sldId id="277" r:id="rId6"/>
    <p:sldId id="278" r:id="rId7"/>
    <p:sldId id="283" r:id="rId8"/>
    <p:sldId id="276" r:id="rId9"/>
    <p:sldId id="275"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262"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FA"/>
    <a:srgbClr val="E0C9F6"/>
    <a:srgbClr val="E6D4F8"/>
    <a:srgbClr val="000000"/>
    <a:srgbClr val="EC008C"/>
    <a:srgbClr val="F3F4F6"/>
    <a:srgbClr val="662D91"/>
    <a:srgbClr val="481986"/>
    <a:srgbClr val="5B01AC"/>
    <a:srgbClr val="370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snapToObjects="1">
      <p:cViewPr varScale="1">
        <p:scale>
          <a:sx n="140" d="100"/>
          <a:sy n="140" d="100"/>
        </p:scale>
        <p:origin x="594" y="144"/>
      </p:cViewPr>
      <p:guideLst/>
    </p:cSldViewPr>
  </p:slideViewPr>
  <p:outlineViewPr>
    <p:cViewPr>
      <p:scale>
        <a:sx n="33" d="100"/>
        <a:sy n="33" d="100"/>
      </p:scale>
      <p:origin x="0" y="-12042"/>
    </p:cViewPr>
  </p:outlineViewPr>
  <p:notesTextViewPr>
    <p:cViewPr>
      <p:scale>
        <a:sx n="100" d="100"/>
        <a:sy n="100" d="100"/>
      </p:scale>
      <p:origin x="0" y="0"/>
    </p:cViewPr>
  </p:notesTextViewPr>
  <p:notesViewPr>
    <p:cSldViewPr snapToGrid="0" snapToObjects="1"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6B714-E9AF-4A73-B7F6-C0D5A88AB9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EA9D8C5-B0BC-4ADC-9448-7F5EC1A0E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D0F631-FC30-4674-836A-3AEC3ACEB264}" type="datetimeFigureOut">
              <a:rPr lang="en-AU" smtClean="0"/>
              <a:t>7/03/2024</a:t>
            </a:fld>
            <a:endParaRPr lang="en-AU"/>
          </a:p>
        </p:txBody>
      </p:sp>
      <p:sp>
        <p:nvSpPr>
          <p:cNvPr id="4" name="Footer Placeholder 3">
            <a:extLst>
              <a:ext uri="{FF2B5EF4-FFF2-40B4-BE49-F238E27FC236}">
                <a16:creationId xmlns:a16="http://schemas.microsoft.com/office/drawing/2014/main" id="{C8DE735A-96EC-49F4-B591-B8E21CC6D0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169231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B5E86-28FF-1B4D-AE98-B319980E6903}"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3D733-0A08-8C48-9B53-59C848CA9837}" type="slidenum">
              <a:rPr lang="en-US" smtClean="0"/>
              <a:t>‹#›</a:t>
            </a:fld>
            <a:endParaRPr lang="en-US"/>
          </a:p>
        </p:txBody>
      </p:sp>
    </p:spTree>
    <p:extLst>
      <p:ext uri="{BB962C8B-B14F-4D97-AF65-F5344CB8AC3E}">
        <p14:creationId xmlns:p14="http://schemas.microsoft.com/office/powerpoint/2010/main" val="386825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effectLst/>
                <a:latin typeface="Calibri" panose="020F0502020204030204" pitchFamily="34" charset="0"/>
              </a:rPr>
              <a:t>To add presenter name and position title, insert a text box.</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a:t>
            </a:fld>
            <a:endParaRPr lang="en-US"/>
          </a:p>
        </p:txBody>
      </p:sp>
    </p:spTree>
    <p:extLst>
      <p:ext uri="{BB962C8B-B14F-4D97-AF65-F5344CB8AC3E}">
        <p14:creationId xmlns:p14="http://schemas.microsoft.com/office/powerpoint/2010/main" val="134081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7000"/>
              </a:lnSpc>
              <a:buFont typeface="Arial" panose="020B0604020202020204" pitchFamily="34" charset="0"/>
              <a:buNone/>
            </a:pPr>
            <a:r>
              <a:rPr lang="en-AU" sz="1200" kern="1200" dirty="0">
                <a:solidFill>
                  <a:schemeClr val="tx1"/>
                </a:solidFill>
                <a:latin typeface="+mn-lt"/>
                <a:ea typeface="+mn-ea"/>
                <a:cs typeface="+mn-cs"/>
              </a:rPr>
              <a:t>Long-acting reversible contraceptives, also called LARCs, are the most effective types of contraception at preventing pregnancy. </a:t>
            </a:r>
          </a:p>
          <a:p>
            <a:pPr marL="0" indent="0" algn="l" defTabSz="914400" rtl="0" eaLnBrk="1" latinLnBrk="0" hangingPunct="1">
              <a:lnSpc>
                <a:spcPct val="107000"/>
              </a:lnSpc>
              <a:buFont typeface="Arial" panose="020B0604020202020204" pitchFamily="34" charset="0"/>
              <a:buNone/>
            </a:pPr>
            <a:r>
              <a:rPr lang="en-AU" sz="1200" kern="1200" dirty="0">
                <a:solidFill>
                  <a:schemeClr val="tx1"/>
                </a:solidFill>
                <a:latin typeface="+mn-lt"/>
                <a:ea typeface="+mn-ea"/>
                <a:cs typeface="+mn-cs"/>
              </a:rPr>
              <a:t>They are often described as ‘set and forget’ contraception methods and can provide effective contraception for weeks, months or years. </a:t>
            </a:r>
          </a:p>
          <a:p>
            <a:pPr marL="0" indent="0" algn="l" defTabSz="914400" rtl="0" eaLnBrk="1" latinLnBrk="0" hangingPunct="1">
              <a:lnSpc>
                <a:spcPct val="107000"/>
              </a:lnSpc>
              <a:buFont typeface="Arial" panose="020B0604020202020204" pitchFamily="34" charset="0"/>
              <a:buNone/>
            </a:pPr>
            <a:r>
              <a:rPr lang="en-AU" sz="1200" kern="1200" dirty="0">
                <a:solidFill>
                  <a:schemeClr val="tx1"/>
                </a:solidFill>
                <a:latin typeface="+mn-lt"/>
                <a:ea typeface="+mn-ea"/>
                <a:cs typeface="+mn-cs"/>
              </a:rPr>
              <a:t>Different types of LARC include:</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Contraceptive implant – </a:t>
            </a:r>
            <a:r>
              <a:rPr lang="en-AU" sz="1200" kern="1200" dirty="0">
                <a:solidFill>
                  <a:schemeClr val="tx1"/>
                </a:solidFill>
                <a:effectLst/>
                <a:latin typeface="+mn-lt"/>
                <a:ea typeface="+mn-ea"/>
                <a:cs typeface="Times New Roman" panose="02020603050405020304" pitchFamily="18" charset="0"/>
              </a:rPr>
              <a:t>small, rod-shaped device inserted under the skin on your arm which releases a hormone into your bloodstream to prevent pregnancy for up to 3 years.</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Intrauterine device – </a:t>
            </a:r>
            <a:r>
              <a:rPr lang="en-AU" sz="1200" kern="1200" dirty="0">
                <a:solidFill>
                  <a:schemeClr val="tx1"/>
                </a:solidFill>
                <a:effectLst/>
                <a:latin typeface="+mn-lt"/>
                <a:ea typeface="+mn-ea"/>
                <a:cs typeface="Times New Roman" panose="02020603050405020304" pitchFamily="18" charset="0"/>
              </a:rPr>
              <a:t>small device inserted into the uterus to prevent pregnancy for 5–10 years. They can be hormonal or non-hormonal.</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Vaginal ring – a </a:t>
            </a:r>
            <a:r>
              <a:rPr lang="en-AU" sz="1200" kern="1200" dirty="0">
                <a:solidFill>
                  <a:schemeClr val="tx1"/>
                </a:solidFill>
                <a:effectLst/>
                <a:latin typeface="+mn-lt"/>
                <a:ea typeface="+mn-ea"/>
                <a:cs typeface="Times New Roman" panose="02020603050405020304" pitchFamily="18" charset="0"/>
              </a:rPr>
              <a:t>thin plastic ring inserted into the vagina that releases hormones to prevent pregnancy. After three weeks you can remove the ring and either have a period or insert a new one immediately to skip your period. </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Hormonal injection – i</a:t>
            </a:r>
            <a:r>
              <a:rPr lang="en-AU" sz="1200" kern="1200" dirty="0">
                <a:solidFill>
                  <a:schemeClr val="tx1"/>
                </a:solidFill>
                <a:effectLst/>
                <a:latin typeface="+mn-lt"/>
                <a:ea typeface="+mn-ea"/>
                <a:cs typeface="Times New Roman" panose="02020603050405020304" pitchFamily="18" charset="0"/>
              </a:rPr>
              <a:t>njections given every three months by your doctor.</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13</a:t>
            </a:fld>
            <a:endParaRPr lang="en-US"/>
          </a:p>
        </p:txBody>
      </p:sp>
    </p:spTree>
    <p:extLst>
      <p:ext uri="{BB962C8B-B14F-4D97-AF65-F5344CB8AC3E}">
        <p14:creationId xmlns:p14="http://schemas.microsoft.com/office/powerpoint/2010/main" val="135664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Condoms – the only type of contraception that also offers protection against getting or transmitting an STI. There are two types of condoms: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external (male) condom – plastic or rubber sheath worn on an erect penis which catches sperm and stops it from reaching the egg</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internal (female) condom – plastic or rubber sheath worn inside the vagina to catch sperm and stop it from reaching the egg.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Contraceptive pills – p</a:t>
            </a:r>
            <a:r>
              <a:rPr lang="en-AU" sz="1200" kern="1200" dirty="0">
                <a:solidFill>
                  <a:schemeClr val="tx1"/>
                </a:solidFill>
                <a:effectLst/>
                <a:latin typeface="+mn-lt"/>
                <a:ea typeface="+mn-ea"/>
                <a:cs typeface="Times New Roman" panose="02020603050405020304" pitchFamily="18" charset="0"/>
              </a:rPr>
              <a:t>ills containing hormones which prevent pregnancy that you take daily. There are different types of contraceptive pills available.</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Diaphragm – a s</a:t>
            </a:r>
            <a:r>
              <a:rPr lang="en-AU" sz="1200" kern="1200" dirty="0">
                <a:solidFill>
                  <a:schemeClr val="tx1"/>
                </a:solidFill>
                <a:effectLst/>
                <a:latin typeface="+mn-lt"/>
                <a:ea typeface="+mn-ea"/>
                <a:cs typeface="Times New Roman" panose="02020603050405020304" pitchFamily="18" charset="0"/>
              </a:rPr>
              <a:t>mall cap that sits at the entrance of the cervix and prevents sperm from reaching the egg.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14</a:t>
            </a:fld>
            <a:endParaRPr lang="en-US"/>
          </a:p>
        </p:txBody>
      </p:sp>
    </p:spTree>
    <p:extLst>
      <p:ext uri="{BB962C8B-B14F-4D97-AF65-F5344CB8AC3E}">
        <p14:creationId xmlns:p14="http://schemas.microsoft.com/office/powerpoint/2010/main" val="325360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Fertility awareness methods – </a:t>
            </a:r>
            <a:r>
              <a:rPr lang="en-AU" sz="1200" kern="1200" dirty="0">
                <a:solidFill>
                  <a:schemeClr val="tx1"/>
                </a:solidFill>
                <a:effectLst/>
                <a:latin typeface="+mn-lt"/>
                <a:ea typeface="+mn-ea"/>
                <a:cs typeface="Times New Roman" panose="02020603050405020304" pitchFamily="18" charset="0"/>
              </a:rPr>
              <a:t>monitoring your ‘fertile window’, i.e., the time during your menstrual cycle that you can become pregnant, and not having sex during that time.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Withdrawal method – </a:t>
            </a:r>
            <a:r>
              <a:rPr lang="en-AU" sz="1200" kern="1200" dirty="0">
                <a:solidFill>
                  <a:schemeClr val="tx1"/>
                </a:solidFill>
                <a:effectLst/>
                <a:latin typeface="+mn-lt"/>
                <a:ea typeface="+mn-ea"/>
                <a:cs typeface="Times New Roman" panose="02020603050405020304" pitchFamily="18" charset="0"/>
              </a:rPr>
              <a:t>removing the penis from the vagina before ejaculating. The withdrawal method is the least effective method of contraception. It is more effective when used in combination with another method.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Permanent contraception – surgical procedures that permanently prevent pregnancy. There are two types of permanent contraception. Tubal ligation or ‘getting your tubes tied’ for women and vasectomy for men. </a:t>
            </a:r>
            <a:endParaRPr lang="en-AU" sz="1200" kern="1200" dirty="0">
              <a:solidFill>
                <a:schemeClr val="tx1"/>
              </a:solidFill>
              <a:effectLst/>
              <a:latin typeface="+mn-lt"/>
              <a:ea typeface="+mn-ea"/>
              <a:cs typeface="Times New Roman" panose="02020603050405020304" pitchFamily="18" charset="0"/>
            </a:endParaRP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Emergency contraception:</a:t>
            </a:r>
          </a:p>
          <a:p>
            <a:pPr marL="800100" marR="0" lvl="1"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kern="1200" dirty="0">
                <a:solidFill>
                  <a:schemeClr val="tx1"/>
                </a:solidFill>
                <a:effectLst/>
                <a:latin typeface="+mn-lt"/>
                <a:ea typeface="+mn-ea"/>
                <a:cs typeface="Times New Roman" panose="02020603050405020304" pitchFamily="18" charset="0"/>
              </a:rPr>
              <a:t>Emergency contraceptive pill – pills that you take within 3–5 days of unprotected sex to prevent pregnancy. There are 2 types of emergency contraceptive pills on the market. The pharmacist can help you decide which one is right for you. </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Non-hormonal (copper) IUD – can be used as emergency contraception when inserted within 5 days of unprotected sex.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15</a:t>
            </a:fld>
            <a:endParaRPr lang="en-US"/>
          </a:p>
        </p:txBody>
      </p:sp>
    </p:spTree>
    <p:extLst>
      <p:ext uri="{BB962C8B-B14F-4D97-AF65-F5344CB8AC3E}">
        <p14:creationId xmlns:p14="http://schemas.microsoft.com/office/powerpoint/2010/main" val="221231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If you have sex and don’t want to get pregnant, use contraception.</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No contraception is 100% effective.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Long-acting reversible contraceptives (LARCs) are most effective at preventing pregnancy.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Condoms are the only type of contraception that also protect against STIs.</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Speak to your doctor or nurse about your contraception options.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16</a:t>
            </a:fld>
            <a:endParaRPr lang="en-US"/>
          </a:p>
        </p:txBody>
      </p:sp>
    </p:spTree>
    <p:extLst>
      <p:ext uri="{BB962C8B-B14F-4D97-AF65-F5344CB8AC3E}">
        <p14:creationId xmlns:p14="http://schemas.microsoft.com/office/powerpoint/2010/main" val="196504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Unplanned pregnancies are common in Australia.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Why do people have unplanned pregnancies?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No contraception is 100% effective.</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Sometimes, people forget to use contraception.</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Some people choose not to use contraception.</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Unplanned pregnancy can also be a result of rape. </a:t>
            </a:r>
            <a:r>
              <a:rPr lang="en-AU" sz="1200" kern="1200" dirty="0">
                <a:solidFill>
                  <a:schemeClr val="tx1"/>
                </a:solidFill>
                <a:latin typeface="+mn-lt"/>
                <a:ea typeface="+mn-ea"/>
                <a:cs typeface="+mn-cs"/>
              </a:rPr>
              <a:t>Rape is a criminal offence. It can also happen in a relationship. If you have experienced rape or sexual assault and need support, you can call 1800RESPECT (1800 737 732). The line is open 24 hours, 7 days. Counsellors can listen to your story and provide support that is right for you and your circumstances.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18</a:t>
            </a:fld>
            <a:endParaRPr lang="en-US"/>
          </a:p>
        </p:txBody>
      </p:sp>
    </p:spTree>
    <p:extLst>
      <p:ext uri="{BB962C8B-B14F-4D97-AF65-F5344CB8AC3E}">
        <p14:creationId xmlns:p14="http://schemas.microsoft.com/office/powerpoint/2010/main" val="159022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Unplanned pregnancies may be wanted or unwanted. If you have an unplanned pregnancy, the options are:</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Abortion – end the pregnancy with an abortion.</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Parenting – continue the pregnancy and raise the child.</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Adoption – continue the pregnancy and place the child for adoption.</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Alternative or kinship care – continue the pregnancy and place the child in the care of another person, such as a close friend or family member, or a foster carer.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If you have an unplanned pregnancy, it can be difficult to know what option is right for you.</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There are services available that offer counselling to help you decide what you want to do. They will help you to understand your options and talk through any concerns you may have. They won’t tell you what to do or try to influence your decision. For more information, contact your local sexual health centre.</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Remember, you are the expert in your own life, and if you have an unplanned pregnancy, you get to decide which option is right for you.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19</a:t>
            </a:fld>
            <a:endParaRPr lang="en-US"/>
          </a:p>
        </p:txBody>
      </p:sp>
    </p:spTree>
    <p:extLst>
      <p:ext uri="{BB962C8B-B14F-4D97-AF65-F5344CB8AC3E}">
        <p14:creationId xmlns:p14="http://schemas.microsoft.com/office/powerpoint/2010/main" val="13104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Ending a pregnancy either by surgery, or by taking medication.</a:t>
            </a:r>
          </a:p>
          <a:p>
            <a:pPr marL="342000" marR="0" lvl="1"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Medical abortion, also called ‘medical termination of pregnancy’, is when you take two different medications that work together to end a pregnancy. In Australia, medical abortion can be performed at up to 9 weeks gestation.</a:t>
            </a:r>
          </a:p>
          <a:p>
            <a:pPr marL="342000" marR="0" lvl="1"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Surgical abortion, also called ‘surgical termination of pregnancy’, is when the pregnancy is ended with a short surgical procedure.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Abortion is common. In Australia, many women have had an abortion.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20</a:t>
            </a:fld>
            <a:endParaRPr lang="en-US"/>
          </a:p>
        </p:txBody>
      </p:sp>
    </p:spTree>
    <p:extLst>
      <p:ext uri="{BB962C8B-B14F-4D97-AF65-F5344CB8AC3E}">
        <p14:creationId xmlns:p14="http://schemas.microsoft.com/office/powerpoint/2010/main" val="320155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It is important to know that abortion is legal in Australia, although exact laws vary between states and territories.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Access to abortion becomes more restricted the further along your pregnancy is, and in some cases you may need to travel to another state to have an abortion.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Contact your local sexual health centre for more information about accessing abortion in your state or territory.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21</a:t>
            </a:fld>
            <a:endParaRPr lang="en-US"/>
          </a:p>
        </p:txBody>
      </p:sp>
    </p:spTree>
    <p:extLst>
      <p:ext uri="{BB962C8B-B14F-4D97-AF65-F5344CB8AC3E}">
        <p14:creationId xmlns:p14="http://schemas.microsoft.com/office/powerpoint/2010/main" val="232011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Reproductive coercion is when someone interferes with your ability to control your own reproductive health.</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It is often done by someone such as a partner, family member or ex partner.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Reproductive coercion involves using financial, social, emotional or behavioural control to influence a reproductive health decision. It includes behaviours such as: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tampering with or not allowing you to use contraception</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forcing you to continue a pregnancy</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forcing you to have an abortion.</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Reproductive coercion is not okay.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23</a:t>
            </a:fld>
            <a:endParaRPr lang="en-US"/>
          </a:p>
        </p:txBody>
      </p:sp>
    </p:spTree>
    <p:extLst>
      <p:ext uri="{BB962C8B-B14F-4D97-AF65-F5344CB8AC3E}">
        <p14:creationId xmlns:p14="http://schemas.microsoft.com/office/powerpoint/2010/main" val="3425627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You can call 1800 RESPECT (1800 737 732) if you are concerned that:</a:t>
            </a:r>
          </a:p>
          <a:p>
            <a:pPr marL="800100" marR="0" lvl="1"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kern="1200" dirty="0">
                <a:solidFill>
                  <a:schemeClr val="tx1"/>
                </a:solidFill>
                <a:effectLst/>
                <a:latin typeface="+mn-lt"/>
                <a:ea typeface="+mn-ea"/>
                <a:cs typeface="Times New Roman" panose="02020603050405020304" pitchFamily="18" charset="0"/>
              </a:rPr>
              <a:t>you might be experiencing reproductive coercion</a:t>
            </a:r>
          </a:p>
          <a:p>
            <a:pPr marL="800100" marR="0" lvl="1"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kern="1200" dirty="0">
                <a:solidFill>
                  <a:schemeClr val="tx1"/>
                </a:solidFill>
                <a:effectLst/>
                <a:latin typeface="+mn-lt"/>
                <a:ea typeface="+mn-ea"/>
                <a:cs typeface="Times New Roman" panose="02020603050405020304" pitchFamily="18" charset="0"/>
              </a:rPr>
              <a:t>someone has had sex or done sexual things to you without your consent.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1800 RESPECT is the national sexual assault and domestic family violence counselling service.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You can call the service 24 hours a day, 7 days a week.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The counsellors can listen to your story and provide support that is right for you and your circumstances.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24</a:t>
            </a:fld>
            <a:endParaRPr lang="en-US"/>
          </a:p>
        </p:txBody>
      </p:sp>
    </p:spTree>
    <p:extLst>
      <p:ext uri="{BB962C8B-B14F-4D97-AF65-F5344CB8AC3E}">
        <p14:creationId xmlns:p14="http://schemas.microsoft.com/office/powerpoint/2010/main" val="179847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latinLnBrk="0" hangingPunct="1">
              <a:lnSpc>
                <a:spcPct val="107000"/>
              </a:lnSpc>
            </a:pPr>
            <a:r>
              <a:rPr lang="en-AU" sz="1200" kern="1200" dirty="0">
                <a:solidFill>
                  <a:schemeClr val="tx1"/>
                </a:solidFill>
                <a:latin typeface="+mn-lt"/>
                <a:ea typeface="+mn-ea"/>
                <a:cs typeface="+mn-cs"/>
              </a:rPr>
              <a:t>Today we’ll be talking about sexual health. </a:t>
            </a:r>
          </a:p>
          <a:p>
            <a:pPr algn="l" defTabSz="914400" rtl="0" eaLnBrk="1" latinLnBrk="0" hangingPunct="1">
              <a:lnSpc>
                <a:spcPct val="107000"/>
              </a:lnSpc>
            </a:pPr>
            <a:r>
              <a:rPr lang="en-AU" sz="1200" kern="1200" dirty="0">
                <a:solidFill>
                  <a:schemeClr val="tx1"/>
                </a:solidFill>
                <a:latin typeface="+mn-lt"/>
                <a:ea typeface="+mn-ea"/>
                <a:cs typeface="+mn-cs"/>
              </a:rPr>
              <a:t>By the end of this presentation, we hope you will:</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know about safer sex practices and why they are important</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be aware of contraception options</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know options for dealing with unplanned pregnancy.</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3</a:t>
            </a:fld>
            <a:endParaRPr lang="en-US"/>
          </a:p>
        </p:txBody>
      </p:sp>
    </p:spTree>
    <p:extLst>
      <p:ext uri="{BB962C8B-B14F-4D97-AF65-F5344CB8AC3E}">
        <p14:creationId xmlns:p14="http://schemas.microsoft.com/office/powerpoint/2010/main" val="3399493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MSI Australia (formerly Marie Stopes) </a:t>
            </a:r>
            <a:r>
              <a:rPr lang="en-AU" sz="1200" kern="1200" dirty="0">
                <a:solidFill>
                  <a:schemeClr val="tx1"/>
                </a:solidFill>
                <a:effectLst/>
                <a:latin typeface="+mn-lt"/>
                <a:ea typeface="+mn-ea"/>
                <a:cs typeface="Times New Roman" panose="02020603050405020304" pitchFamily="18" charset="0"/>
              </a:rPr>
              <a:t>–</a:t>
            </a:r>
            <a:r>
              <a:rPr lang="en-AU" sz="1200" kern="1200" dirty="0">
                <a:solidFill>
                  <a:schemeClr val="tx1"/>
                </a:solidFill>
                <a:latin typeface="+mn-lt"/>
                <a:ea typeface="+mn-ea"/>
                <a:cs typeface="+mn-cs"/>
              </a:rPr>
              <a:t> </a:t>
            </a:r>
            <a:r>
              <a:rPr lang="en-AU" sz="1200" kern="1200" dirty="0">
                <a:solidFill>
                  <a:schemeClr val="tx1"/>
                </a:solidFill>
                <a:effectLst/>
                <a:latin typeface="+mn-lt"/>
                <a:ea typeface="+mn-ea"/>
                <a:cs typeface="Times New Roman" panose="02020603050405020304" pitchFamily="18" charset="0"/>
              </a:rPr>
              <a:t>mariestopes.org.au – </a:t>
            </a:r>
            <a:r>
              <a:rPr lang="en-AU" sz="1200" kern="1200" dirty="0">
                <a:solidFill>
                  <a:schemeClr val="tx1"/>
                </a:solidFill>
                <a:latin typeface="+mn-lt"/>
                <a:ea typeface="+mn-ea"/>
                <a:cs typeface="+mn-cs"/>
              </a:rPr>
              <a:t>a national organisation providing safe abortion and contraception services and information to people across Australia. </a:t>
            </a:r>
            <a:endParaRPr lang="en-AU" sz="1200" kern="1200" dirty="0">
              <a:solidFill>
                <a:schemeClr val="tx1"/>
              </a:solidFill>
              <a:effectLst/>
              <a:latin typeface="+mn-lt"/>
              <a:ea typeface="+mn-ea"/>
              <a:cs typeface="Times New Roman" panose="02020603050405020304" pitchFamily="18" charset="0"/>
            </a:endParaRP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Family Planning Alliance Australia </a:t>
            </a:r>
            <a:r>
              <a:rPr lang="en-AU" sz="1200" kern="1200" dirty="0">
                <a:solidFill>
                  <a:schemeClr val="tx1"/>
                </a:solidFill>
                <a:effectLst/>
                <a:latin typeface="+mn-lt"/>
                <a:ea typeface="+mn-ea"/>
                <a:cs typeface="Times New Roman" panose="02020603050405020304" pitchFamily="18" charset="0"/>
              </a:rPr>
              <a:t>– familyplanningallianceaustralia.org.au</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Let Them Know – </a:t>
            </a:r>
            <a:r>
              <a:rPr lang="en-AU" sz="1200" kern="1200" dirty="0">
                <a:solidFill>
                  <a:schemeClr val="tx1"/>
                </a:solidFill>
                <a:effectLst/>
                <a:latin typeface="+mn-lt"/>
                <a:ea typeface="+mn-ea"/>
                <a:cs typeface="Times New Roman" panose="02020603050405020304" pitchFamily="18" charset="0"/>
              </a:rPr>
              <a:t>letthemknow.org.au</a:t>
            </a:r>
            <a:r>
              <a:rPr lang="en-AU" sz="1200" kern="1200" dirty="0">
                <a:solidFill>
                  <a:schemeClr val="tx1"/>
                </a:solidFill>
                <a:latin typeface="+mn-lt"/>
                <a:ea typeface="+mn-ea"/>
                <a:cs typeface="+mn-cs"/>
              </a:rPr>
              <a:t> </a:t>
            </a:r>
            <a:r>
              <a:rPr lang="en-AU" sz="1200" kern="1200" dirty="0">
                <a:solidFill>
                  <a:schemeClr val="tx1"/>
                </a:solidFill>
                <a:effectLst/>
                <a:latin typeface="+mn-lt"/>
                <a:ea typeface="+mn-ea"/>
                <a:cs typeface="Times New Roman" panose="02020603050405020304" pitchFamily="18" charset="0"/>
              </a:rPr>
              <a:t>– </a:t>
            </a:r>
            <a:r>
              <a:rPr lang="en-AU" sz="1200" kern="1200" dirty="0">
                <a:solidFill>
                  <a:schemeClr val="tx1"/>
                </a:solidFill>
                <a:latin typeface="+mn-lt"/>
                <a:ea typeface="+mn-ea"/>
                <a:cs typeface="+mn-cs"/>
              </a:rPr>
              <a:t>resource to help people who have been diagnosed with an STI to let their sexual partners know that they are at risk.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25</a:t>
            </a:fld>
            <a:endParaRPr lang="en-US"/>
          </a:p>
        </p:txBody>
      </p:sp>
    </p:spTree>
    <p:extLst>
      <p:ext uri="{BB962C8B-B14F-4D97-AF65-F5344CB8AC3E}">
        <p14:creationId xmlns:p14="http://schemas.microsoft.com/office/powerpoint/2010/main" val="416678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833D733-0A08-8C48-9B53-59C848CA9837}" type="slidenum">
              <a:rPr lang="en-US" smtClean="0"/>
              <a:t>26</a:t>
            </a:fld>
            <a:endParaRPr lang="en-US"/>
          </a:p>
        </p:txBody>
      </p:sp>
    </p:spTree>
    <p:extLst>
      <p:ext uri="{BB962C8B-B14F-4D97-AF65-F5344CB8AC3E}">
        <p14:creationId xmlns:p14="http://schemas.microsoft.com/office/powerpoint/2010/main" val="343226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33D733-0A08-8C48-9B53-59C848CA9837}" type="slidenum">
              <a:rPr lang="en-US" smtClean="0"/>
              <a:t>27</a:t>
            </a:fld>
            <a:endParaRPr lang="en-US"/>
          </a:p>
        </p:txBody>
      </p:sp>
    </p:spTree>
    <p:extLst>
      <p:ext uri="{BB962C8B-B14F-4D97-AF65-F5344CB8AC3E}">
        <p14:creationId xmlns:p14="http://schemas.microsoft.com/office/powerpoint/2010/main" val="148024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Sexually transmissible infections (STIs) are infections that are passed from person to person through sexual contact. This can be through exchange of bodily fluids such as semen, or through skin-to-skin contact.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Most STIs can be cured and all can be treated with medication. Some infections can be lifelong, such as HIV and herpes.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STIs can have serious impacts on your health and wellbeing if left untreated. For example, if left untreated, chlamydia can lead to issues such as pelvic pain and infertility.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Anyone can catch an STI.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can catch an STI at any age – rates of STIs among older women are increasing.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cannot tell if someone has an STI just by looking at them.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5</a:t>
            </a:fld>
            <a:endParaRPr lang="en-US"/>
          </a:p>
        </p:txBody>
      </p:sp>
    </p:spTree>
    <p:extLst>
      <p:ext uri="{BB962C8B-B14F-4D97-AF65-F5344CB8AC3E}">
        <p14:creationId xmlns:p14="http://schemas.microsoft.com/office/powerpoint/2010/main" val="415595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7000"/>
              </a:lnSpc>
              <a:spcBef>
                <a:spcPts val="0"/>
              </a:spcBef>
              <a:spcAft>
                <a:spcPts val="0"/>
              </a:spcAft>
              <a:buFont typeface="Arial" panose="020B0604020202020204" pitchFamily="34" charset="0"/>
              <a:buNone/>
            </a:pPr>
            <a:r>
              <a:rPr lang="en-AU" sz="1200" kern="1200" dirty="0">
                <a:solidFill>
                  <a:schemeClr val="tx1"/>
                </a:solidFill>
                <a:latin typeface="+mn-lt"/>
                <a:ea typeface="+mn-ea"/>
                <a:cs typeface="+mn-cs"/>
              </a:rPr>
              <a:t>How do you know if you have an STI?</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Common symptoms of STIs include:</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itchiness around the vagina, penis or anus </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pain when peeing</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unusual discharge from the vagina, penis or anus</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painful sex</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unusual vaginal bleeding</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blisters, ulcers, sores, warts.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However, not all STIs cause symptoms. For example, chlamydia often doesn’t cause symptoms.</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Regular STI checks are the only way to know if you have an STI.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6</a:t>
            </a:fld>
            <a:endParaRPr lang="en-US"/>
          </a:p>
        </p:txBody>
      </p:sp>
    </p:spTree>
    <p:extLst>
      <p:ext uri="{BB962C8B-B14F-4D97-AF65-F5344CB8AC3E}">
        <p14:creationId xmlns:p14="http://schemas.microsoft.com/office/powerpoint/2010/main" val="290920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If you are sexually active, it is recommended that you should have a sexual health check at least every year.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may need to be tested more regularly if:</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 have any symptoms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 have a new sexual partner</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your partner has an STI</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 have had unsafe sex, i.e. you have had sex without using a barrier method of contraception like a condom.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There may be other reasons for you to be tested more regularly than once a year. Talk to your doctor or nurse about your specific circumstances.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Talk to your doctor or nurse about getting an STI test.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can also go to a women’s health clinic or a sexual health centre. These organisations specialise in sexual health and STI checks and can be a good option, especially if you feel embarrassed or uncomfortable going to your regular doctor. </a:t>
            </a:r>
          </a:p>
        </p:txBody>
      </p:sp>
      <p:sp>
        <p:nvSpPr>
          <p:cNvPr id="4" name="Slide Number Placeholder 3"/>
          <p:cNvSpPr>
            <a:spLocks noGrp="1"/>
          </p:cNvSpPr>
          <p:nvPr>
            <p:ph type="sldNum" sz="quarter" idx="5"/>
          </p:nvPr>
        </p:nvSpPr>
        <p:spPr/>
        <p:txBody>
          <a:bodyPr/>
          <a:lstStyle/>
          <a:p>
            <a:fld id="{4833D733-0A08-8C48-9B53-59C848CA9837}" type="slidenum">
              <a:rPr lang="en-US" smtClean="0"/>
              <a:t>7</a:t>
            </a:fld>
            <a:endParaRPr lang="en-US"/>
          </a:p>
        </p:txBody>
      </p:sp>
    </p:spTree>
    <p:extLst>
      <p:ext uri="{BB962C8B-B14F-4D97-AF65-F5344CB8AC3E}">
        <p14:creationId xmlns:p14="http://schemas.microsoft.com/office/powerpoint/2010/main" val="264719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Going for an STI check can be a daunting experience, especially if you’ve never had one before. Knowing what will happen when you go for a check can help you to feel more comfortable. Your doctor or nurse won’t tell your friends or family that you’ve had an STI check, what you’ve spoken about or what your results are. It’s between you and your doctor or nurse.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Your doctor or nurse will ask you some questions about your health, sex life and symptoms. It’s important to answer these questions honestly, as your answers will help the doctor or nurse decide which tests to take. This could be questions such as: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Have you had an STI check in the past? When was your last check?</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Do you have vaginal sex? Do you have oral sex? Do you have anal sex?</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Do you have any tattoos or body piercings?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Do you have any symptoms? </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Then, your doctor or nurse will decide what tests need to be done. They might:</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take blood or urine (wee) samples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take vaginal, anal or throat swabs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check your vagina for signs of STIs.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Usually, you will get your results back in 1–2 weeks. Depending on the result, your doctor or nurse might notify you by text or phone call, or they may ask you to come in for another appointment.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8</a:t>
            </a:fld>
            <a:endParaRPr lang="en-US"/>
          </a:p>
        </p:txBody>
      </p:sp>
    </p:spTree>
    <p:extLst>
      <p:ext uri="{BB962C8B-B14F-4D97-AF65-F5344CB8AC3E}">
        <p14:creationId xmlns:p14="http://schemas.microsoft.com/office/powerpoint/2010/main" val="64636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If your test result shows that you have an STI, you will need to return to the doctor to discuss treatment.</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will also need to notify your recent sexual partners so that they can be tested, and treated if they have any STIs. You can notify partners anonymously via services such as </a:t>
            </a:r>
            <a:r>
              <a:rPr lang="en-AU" sz="1200" kern="1200" dirty="0" err="1">
                <a:solidFill>
                  <a:schemeClr val="tx1"/>
                </a:solidFill>
                <a:latin typeface="+mn-lt"/>
                <a:ea typeface="+mn-ea"/>
                <a:cs typeface="+mn-cs"/>
              </a:rPr>
              <a:t>letthemknow.org.au</a:t>
            </a:r>
            <a:endParaRPr lang="en-AU" sz="1200" kern="1200" dirty="0">
              <a:solidFill>
                <a:schemeClr val="tx1"/>
              </a:solidFill>
              <a:latin typeface="+mn-lt"/>
              <a:ea typeface="+mn-ea"/>
              <a:cs typeface="+mn-cs"/>
            </a:endParaRP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Finding out you have an STI can be scary. Remember, most STIs can be cured and all can be treated with medication.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9</a:t>
            </a:fld>
            <a:endParaRPr lang="en-US"/>
          </a:p>
        </p:txBody>
      </p:sp>
    </p:spTree>
    <p:extLst>
      <p:ext uri="{BB962C8B-B14F-4D97-AF65-F5344CB8AC3E}">
        <p14:creationId xmlns:p14="http://schemas.microsoft.com/office/powerpoint/2010/main" val="185853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Safer sex means having sex that is respectful and enjoyable while reducing the risk of getting an STI.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dirty="0">
                <a:latin typeface="+mn-lt"/>
              </a:rPr>
              <a:t>The best way to avoid getting or transmitting an STI is to use condoms and dental dams.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Times New Roman" panose="02020603050405020304" pitchFamily="18" charset="0"/>
              </a:rPr>
              <a:t>Condoms are plastic or rubber sheaths that are worn on an erect penis or inside the vagina which catch sperm and stop it from reaching the egg.</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dirty="0">
                <a:latin typeface="+mn-lt"/>
              </a:rPr>
              <a:t>Dental dams are sheets of thin, stretchy latex that are placed between the mouth and genitals or anus when having oral sex.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Condoms and dental dams prevent the exchange of bodily fluids such as semen and vaginal fluids.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Other safer sex practices include:</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having regular STI checks, </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open communication with your sexual partner(s) about your sexual needs and preferences, whether you are having sex with other people and whether you have an STI or symptoms of an STI</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consent. </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10</a:t>
            </a:fld>
            <a:endParaRPr lang="en-US"/>
          </a:p>
        </p:txBody>
      </p:sp>
    </p:spTree>
    <p:extLst>
      <p:ext uri="{BB962C8B-B14F-4D97-AF65-F5344CB8AC3E}">
        <p14:creationId xmlns:p14="http://schemas.microsoft.com/office/powerpoint/2010/main" val="403775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Contraception is something you do, take, or use when you are having penetrative (penis in vagina) sex, to avoid becoming pregnant.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There are many different methods of contraception.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No contraception is 100% effective at preventing pregnancy – some are more effective than others.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Your doctor or sexual health centre can help you decide which method is right for you.</a:t>
            </a:r>
          </a:p>
          <a:p>
            <a:endParaRPr lang="en-US" dirty="0"/>
          </a:p>
        </p:txBody>
      </p:sp>
      <p:sp>
        <p:nvSpPr>
          <p:cNvPr id="4" name="Slide Number Placeholder 3"/>
          <p:cNvSpPr>
            <a:spLocks noGrp="1"/>
          </p:cNvSpPr>
          <p:nvPr>
            <p:ph type="sldNum" sz="quarter" idx="5"/>
          </p:nvPr>
        </p:nvSpPr>
        <p:spPr/>
        <p:txBody>
          <a:bodyPr/>
          <a:lstStyle/>
          <a:p>
            <a:fld id="{4833D733-0A08-8C48-9B53-59C848CA9837}" type="slidenum">
              <a:rPr lang="en-US" smtClean="0"/>
              <a:t>12</a:t>
            </a:fld>
            <a:endParaRPr lang="en-US"/>
          </a:p>
        </p:txBody>
      </p:sp>
    </p:spTree>
    <p:extLst>
      <p:ext uri="{BB962C8B-B14F-4D97-AF65-F5344CB8AC3E}">
        <p14:creationId xmlns:p14="http://schemas.microsoft.com/office/powerpoint/2010/main" val="746555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39549" y="1531174"/>
            <a:ext cx="5512228" cy="1334047"/>
          </a:xfrm>
          <a:prstGeom prst="rect">
            <a:avLst/>
          </a:prstGeom>
        </p:spPr>
        <p:txBody>
          <a:bodyPr vert="horz" lIns="0" tIns="45720" rIns="91440" bIns="45720" rtlCol="0" anchor="ctr">
            <a:normAutofit/>
          </a:bodyPr>
          <a:lstStyle>
            <a:lvl1pPr>
              <a:defRPr sz="4800" b="1">
                <a:solidFill>
                  <a:schemeClr val="bg1"/>
                </a:solidFill>
              </a:defRPr>
            </a:lvl1pPr>
          </a:lstStyle>
          <a:p>
            <a:r>
              <a:rPr lang="en-AU" dirty="0"/>
              <a:t>Click to add title</a:t>
            </a:r>
            <a:endParaRPr lang="en-US" dirty="0"/>
          </a:p>
        </p:txBody>
      </p:sp>
      <p:sp>
        <p:nvSpPr>
          <p:cNvPr id="13" name="Subtitle 2"/>
          <p:cNvSpPr>
            <a:spLocks noGrp="1"/>
          </p:cNvSpPr>
          <p:nvPr>
            <p:ph type="subTitle" idx="1" hasCustomPrompt="1"/>
          </p:nvPr>
        </p:nvSpPr>
        <p:spPr>
          <a:xfrm>
            <a:off x="639548" y="3339127"/>
            <a:ext cx="5512229" cy="993730"/>
          </a:xfrm>
          <a:prstGeom prst="rect">
            <a:avLst/>
          </a:prstGeom>
        </p:spPr>
        <p:txBody>
          <a:bodyPr lIns="0"/>
          <a:lstStyle>
            <a:lvl1pPr marL="0" marR="0" indent="0" algn="l" defTabSz="457200" rtl="0" eaLnBrk="1" fontAlgn="auto" latinLnBrk="0" hangingPunct="1">
              <a:lnSpc>
                <a:spcPct val="100000"/>
              </a:lnSpc>
              <a:spcBef>
                <a:spcPct val="20000"/>
              </a:spcBef>
              <a:spcAft>
                <a:spcPts val="0"/>
              </a:spcAft>
              <a:buClrTx/>
              <a:buSzTx/>
              <a:buFont typeface="Arial"/>
              <a:buNone/>
              <a:tabLst/>
              <a:defRPr sz="28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subtitle</a:t>
            </a:r>
          </a:p>
        </p:txBody>
      </p:sp>
      <p:pic>
        <p:nvPicPr>
          <p:cNvPr id="5" name="Picture 4">
            <a:extLst>
              <a:ext uri="{FF2B5EF4-FFF2-40B4-BE49-F238E27FC236}">
                <a16:creationId xmlns:a16="http://schemas.microsoft.com/office/drawing/2014/main" id="{D6E3B6BA-20E0-426E-A618-AAAFB6BF0B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79993" y="-558114"/>
            <a:ext cx="4748965" cy="6365762"/>
          </a:xfrm>
          <a:prstGeom prst="rect">
            <a:avLst/>
          </a:prstGeom>
        </p:spPr>
      </p:pic>
    </p:spTree>
    <p:extLst>
      <p:ext uri="{BB962C8B-B14F-4D97-AF65-F5344CB8AC3E}">
        <p14:creationId xmlns:p14="http://schemas.microsoft.com/office/powerpoint/2010/main" val="22343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23888" y="620713"/>
            <a:ext cx="10944225" cy="5580061"/>
          </a:xfrm>
          <a:prstGeom prst="rect">
            <a:avLst/>
          </a:prstGeom>
        </p:spPr>
        <p:txBody>
          <a:bodyPr anchor="ctr"/>
          <a:lstStyle>
            <a:lvl1pPr algn="ctr">
              <a:defRPr sz="4800" b="1">
                <a:solidFill>
                  <a:schemeClr val="bg1"/>
                </a:solidFill>
              </a:defRPr>
            </a:lvl1pPr>
          </a:lstStyle>
          <a:p>
            <a:r>
              <a:rPr lang="en-US" dirty="0"/>
              <a:t>Click to add text</a:t>
            </a:r>
          </a:p>
        </p:txBody>
      </p:sp>
      <p:pic>
        <p:nvPicPr>
          <p:cNvPr id="5" name="Picture 4">
            <a:extLst>
              <a:ext uri="{FF2B5EF4-FFF2-40B4-BE49-F238E27FC236}">
                <a16:creationId xmlns:a16="http://schemas.microsoft.com/office/drawing/2014/main" id="{79784DD7-6D71-4625-B252-DF268463D8DA}"/>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148295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34234" y="620713"/>
            <a:ext cx="11030702" cy="4752975"/>
          </a:xfrm>
          <a:prstGeom prst="rect">
            <a:avLst/>
          </a:prstGeom>
        </p:spPr>
        <p:txBody>
          <a:bodyPr lIns="0" anchor="ctr"/>
          <a:lstStyle>
            <a:lvl1pPr algn="l">
              <a:defRPr sz="4800" b="1" i="0">
                <a:solidFill>
                  <a:schemeClr val="bg1"/>
                </a:solidFill>
              </a:defRPr>
            </a:lvl1pPr>
          </a:lstStyle>
          <a:p>
            <a:r>
              <a:rPr lang="en-US" dirty="0"/>
              <a:t>Click to add text</a:t>
            </a:r>
          </a:p>
        </p:txBody>
      </p:sp>
      <p:pic>
        <p:nvPicPr>
          <p:cNvPr id="4" name="Picture 3">
            <a:extLst>
              <a:ext uri="{FF2B5EF4-FFF2-40B4-BE49-F238E27FC236}">
                <a16:creationId xmlns:a16="http://schemas.microsoft.com/office/drawing/2014/main" id="{F4DF7DD4-9232-4E52-8FFC-3EBDB86AA4A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79993" y="-558114"/>
            <a:ext cx="4748965" cy="6365762"/>
          </a:xfrm>
          <a:prstGeom prst="rect">
            <a:avLst/>
          </a:prstGeom>
        </p:spPr>
      </p:pic>
    </p:spTree>
    <p:extLst>
      <p:ext uri="{BB962C8B-B14F-4D97-AF65-F5344CB8AC3E}">
        <p14:creationId xmlns:p14="http://schemas.microsoft.com/office/powerpoint/2010/main" val="203068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Rectangle 1">
            <a:extLst>
              <a:ext uri="{FF2B5EF4-FFF2-40B4-BE49-F238E27FC236}">
                <a16:creationId xmlns:a16="http://schemas.microsoft.com/office/drawing/2014/main" id="{C1450657-36F5-4B16-9B61-F3944EBDC7FD}"/>
              </a:ext>
            </a:extLst>
          </p:cNvPr>
          <p:cNvSpPr/>
          <p:nvPr userDrawn="1"/>
        </p:nvSpPr>
        <p:spPr>
          <a:xfrm>
            <a:off x="0" y="-1"/>
            <a:ext cx="12192000" cy="6210822"/>
          </a:xfrm>
          <a:prstGeom prst="rect">
            <a:avLst/>
          </a:prstGeom>
          <a:solidFill>
            <a:srgbClr val="EFE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44225" cy="4634267"/>
          </a:xfrm>
          <a:prstGeom prst="rect">
            <a:avLst/>
          </a:prstGeom>
        </p:spPr>
        <p:txBody>
          <a:bodyPr anchor="ctr"/>
          <a:lstStyle>
            <a:lvl1pPr algn="ctr">
              <a:defRPr sz="3600"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396761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33467" cy="4634267"/>
          </a:xfrm>
          <a:prstGeom prst="rect">
            <a:avLst/>
          </a:prstGeom>
        </p:spPr>
        <p:txBody>
          <a:bodyPr anchor="ctr"/>
          <a:lstStyle>
            <a:lvl1pPr algn="ctr">
              <a:defRPr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pic>
        <p:nvPicPr>
          <p:cNvPr id="7" name="Picture 6">
            <a:extLst>
              <a:ext uri="{FF2B5EF4-FFF2-40B4-BE49-F238E27FC236}">
                <a16:creationId xmlns:a16="http://schemas.microsoft.com/office/drawing/2014/main" id="{B808A604-6AF9-4295-8A57-B5749702AC4D}"/>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1190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518-ADF9-4997-AB4B-43AEF96EAB97}"/>
              </a:ext>
            </a:extLst>
          </p:cNvPr>
          <p:cNvSpPr>
            <a:spLocks noGrp="1"/>
          </p:cNvSpPr>
          <p:nvPr>
            <p:ph type="title" hasCustomPrompt="1"/>
          </p:nvPr>
        </p:nvSpPr>
        <p:spPr>
          <a:xfrm>
            <a:off x="623887" y="1783273"/>
            <a:ext cx="10944225" cy="2396332"/>
          </a:xfrm>
          <a:prstGeom prst="rect">
            <a:avLst/>
          </a:prstGeom>
        </p:spPr>
        <p:txBody>
          <a:bodyPr lIns="0"/>
          <a:lstStyle>
            <a:lvl1pPr>
              <a:defRPr sz="4800" b="1">
                <a:solidFill>
                  <a:schemeClr val="bg1"/>
                </a:solidFill>
              </a:defRPr>
            </a:lvl1pPr>
          </a:lstStyle>
          <a:p>
            <a:r>
              <a:rPr lang="en-US" dirty="0"/>
              <a:t>Thank you</a:t>
            </a:r>
            <a:endParaRPr lang="en-AU" dirty="0"/>
          </a:p>
        </p:txBody>
      </p:sp>
      <p:sp>
        <p:nvSpPr>
          <p:cNvPr id="3" name="Title 1">
            <a:extLst>
              <a:ext uri="{FF2B5EF4-FFF2-40B4-BE49-F238E27FC236}">
                <a16:creationId xmlns:a16="http://schemas.microsoft.com/office/drawing/2014/main" id="{6E984713-F358-48C6-ABFA-BFF4A4144696}"/>
              </a:ext>
            </a:extLst>
          </p:cNvPr>
          <p:cNvSpPr txBox="1">
            <a:spLocks/>
          </p:cNvSpPr>
          <p:nvPr userDrawn="1"/>
        </p:nvSpPr>
        <p:spPr>
          <a:xfrm>
            <a:off x="4295775" y="5763675"/>
            <a:ext cx="4719165" cy="437100"/>
          </a:xfrm>
          <a:prstGeom prst="rect">
            <a:avLst/>
          </a:prstGeom>
        </p:spPr>
        <p:txBody>
          <a:bodyPr lIns="0"/>
          <a:lstStyle>
            <a:lvl1pPr algn="l" defTabSz="457200" rtl="0" eaLnBrk="1" latinLnBrk="0" hangingPunct="1">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sz="1400" b="0" dirty="0"/>
              <a:t>Jean Hailes for Women’s Health gratefully acknowledges the support of the Australian Government.</a:t>
            </a:r>
            <a:endParaRPr lang="en-AU" sz="1400" b="0" dirty="0"/>
          </a:p>
        </p:txBody>
      </p:sp>
      <p:pic>
        <p:nvPicPr>
          <p:cNvPr id="4" name="Picture 3">
            <a:extLst>
              <a:ext uri="{FF2B5EF4-FFF2-40B4-BE49-F238E27FC236}">
                <a16:creationId xmlns:a16="http://schemas.microsoft.com/office/drawing/2014/main" id="{7B2B5748-9C03-4877-825D-995F55FD0FEE}"/>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418992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Text Placeholder 2">
            <a:extLst>
              <a:ext uri="{FF2B5EF4-FFF2-40B4-BE49-F238E27FC236}">
                <a16:creationId xmlns:a16="http://schemas.microsoft.com/office/drawing/2014/main" id="{53AE1613-0ED5-4A90-A61B-7BEB8A08D0CE}"/>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p:txBody>
      </p:sp>
      <p:pic>
        <p:nvPicPr>
          <p:cNvPr id="5" name="Picture 4">
            <a:extLst>
              <a:ext uri="{FF2B5EF4-FFF2-40B4-BE49-F238E27FC236}">
                <a16:creationId xmlns:a16="http://schemas.microsoft.com/office/drawing/2014/main" id="{D3CFFBCE-170E-4871-8C02-114CD32E4181}"/>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219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5" name="Text Placeholder 2">
            <a:extLst>
              <a:ext uri="{FF2B5EF4-FFF2-40B4-BE49-F238E27FC236}">
                <a16:creationId xmlns:a16="http://schemas.microsoft.com/office/drawing/2014/main" id="{64DD5206-A776-40C2-ADE5-EFADC5B03792}"/>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r>
              <a:rPr lang="en-US" dirty="0"/>
              <a:t>Click to add text</a:t>
            </a:r>
          </a:p>
        </p:txBody>
      </p:sp>
      <p:pic>
        <p:nvPicPr>
          <p:cNvPr id="7" name="Picture 6">
            <a:extLst>
              <a:ext uri="{FF2B5EF4-FFF2-40B4-BE49-F238E27FC236}">
                <a16:creationId xmlns:a16="http://schemas.microsoft.com/office/drawing/2014/main" id="{5438EA1F-6189-45D9-A55A-FCD552075A40}"/>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21601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40282"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
        <p:nvSpPr>
          <p:cNvPr id="5" name="Content Placeholder 3">
            <a:extLst>
              <a:ext uri="{FF2B5EF4-FFF2-40B4-BE49-F238E27FC236}">
                <a16:creationId xmlns:a16="http://schemas.microsoft.com/office/drawing/2014/main" id="{8EFBC77D-64BF-40B9-A891-D720ED5116E0}"/>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pic>
        <p:nvPicPr>
          <p:cNvPr id="6" name="Picture 5">
            <a:extLst>
              <a:ext uri="{FF2B5EF4-FFF2-40B4-BE49-F238E27FC236}">
                <a16:creationId xmlns:a16="http://schemas.microsoft.com/office/drawing/2014/main" id="{CF32EE04-2F97-40A2-9899-885842105B6A}"/>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422356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32513" y="1568096"/>
            <a:ext cx="5435600" cy="4253801"/>
          </a:xfrm>
          <a:prstGeom prst="rect">
            <a:avLst/>
          </a:prstGeom>
          <a:solidFill>
            <a:srgbClr val="EFE4FA"/>
          </a:solidFill>
        </p:spPr>
        <p:txBody>
          <a:bodyPr lIns="144000" tIns="46800" rIns="144000" bIns="14400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a:solidFill>
                  <a:srgbClr val="000000"/>
                </a:solidFill>
                <a:latin typeface="Arial" panose="020B0604020202020204" pitchFamily="34" charset="0"/>
                <a:cs typeface="Arial" panose="020B0604020202020204" pitchFamily="34" charset="0"/>
              </a:defRPr>
            </a:lvl2pPr>
          </a:lstStyle>
          <a:p>
            <a:r>
              <a:rPr lang="en-US" dirty="0"/>
              <a:t>Click to add breakout text</a:t>
            </a:r>
          </a:p>
          <a:p>
            <a:pPr marL="720000" marR="0" lvl="1" indent="-3600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p:txBody>
      </p:sp>
      <p:sp>
        <p:nvSpPr>
          <p:cNvPr id="5" name="Content Placeholder 3">
            <a:extLst>
              <a:ext uri="{FF2B5EF4-FFF2-40B4-BE49-F238E27FC236}">
                <a16:creationId xmlns:a16="http://schemas.microsoft.com/office/drawing/2014/main" id="{2A38CD4F-84E0-467B-8E2A-81BE15DEA1D1}"/>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Tree>
    <p:extLst>
      <p:ext uri="{BB962C8B-B14F-4D97-AF65-F5344CB8AC3E}">
        <p14:creationId xmlns:p14="http://schemas.microsoft.com/office/powerpoint/2010/main" val="2364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6" y="473075"/>
            <a:ext cx="1093702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Text Placeholder 2">
            <a:extLst>
              <a:ext uri="{FF2B5EF4-FFF2-40B4-BE49-F238E27FC236}">
                <a16:creationId xmlns:a16="http://schemas.microsoft.com/office/drawing/2014/main" id="{A9CFE5AF-B46A-4A2E-8BF1-6634B402F539}"/>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endParaRPr lang="en-US" dirty="0"/>
          </a:p>
        </p:txBody>
      </p:sp>
      <p:pic>
        <p:nvPicPr>
          <p:cNvPr id="5" name="Picture 4">
            <a:extLst>
              <a:ext uri="{FF2B5EF4-FFF2-40B4-BE49-F238E27FC236}">
                <a16:creationId xmlns:a16="http://schemas.microsoft.com/office/drawing/2014/main" id="{9B7C52E7-4C63-45C9-B4B1-FBEF5E5A39E7}"/>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8600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9756" y="473075"/>
            <a:ext cx="503676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9756" y="2027976"/>
            <a:ext cx="5036767" cy="3793922"/>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6132513"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8729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0" y="473075"/>
            <a:ext cx="764378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1080" y="1568095"/>
            <a:ext cx="7643787" cy="4253803"/>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8904288" y="-1"/>
            <a:ext cx="3287712"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4764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553555" y="473075"/>
            <a:ext cx="5014558"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553555" y="2018924"/>
            <a:ext cx="5014558" cy="3802974"/>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8" name="Picture Placeholder 2">
            <a:extLst>
              <a:ext uri="{FF2B5EF4-FFF2-40B4-BE49-F238E27FC236}">
                <a16:creationId xmlns:a16="http://schemas.microsoft.com/office/drawing/2014/main" id="{A5A10AE2-097C-484C-A24D-5FDE9872C1E3}"/>
              </a:ext>
            </a:extLst>
          </p:cNvPr>
          <p:cNvSpPr>
            <a:spLocks noGrp="1"/>
          </p:cNvSpPr>
          <p:nvPr>
            <p:ph type="pic" sz="quarter" idx="11"/>
          </p:nvPr>
        </p:nvSpPr>
        <p:spPr>
          <a:xfrm>
            <a:off x="-35615"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2757476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a:off x="0" y="0"/>
            <a:ext cx="12192000" cy="5373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descr="A purple text on a black background&#10;&#10;Description automatically generated">
            <a:extLst>
              <a:ext uri="{FF2B5EF4-FFF2-40B4-BE49-F238E27FC236}">
                <a16:creationId xmlns:a16="http://schemas.microsoft.com/office/drawing/2014/main" id="{A0E7D9FA-B256-4023-93C0-F14D775C8E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889" y="5606512"/>
            <a:ext cx="2771774" cy="599001"/>
          </a:xfrm>
          <a:prstGeom prst="rect">
            <a:avLst/>
          </a:prstGeom>
        </p:spPr>
      </p:pic>
      <p:sp>
        <p:nvSpPr>
          <p:cNvPr id="13" name="TextBox 12">
            <a:extLst>
              <a:ext uri="{FF2B5EF4-FFF2-40B4-BE49-F238E27FC236}">
                <a16:creationId xmlns:a16="http://schemas.microsoft.com/office/drawing/2014/main" id="{25432F86-F001-4668-B3DE-2589CABFD94A}"/>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latin typeface="Arial" panose="020B0604020202020204" pitchFamily="34" charset="0"/>
                <a:cs typeface="Arial" panose="020B0604020202020204" pitchFamily="34" charset="0"/>
              </a:rPr>
              <a:t>jeanhailes.org.au</a:t>
            </a: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68F3928-06D3-4E28-8AA3-F1A7D94E9EB8}"/>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2170054374"/>
      </p:ext>
    </p:extLst>
  </p:cSld>
  <p:clrMap bg1="lt1" tx1="dk1" bg2="lt2" tx2="dk2" accent1="accent1" accent2="accent2" accent3="accent3" accent4="accent4" accent5="accent5" accent6="accent6" hlink="hlink" folHlink="folHlink"/>
  <p:sldLayoutIdLst>
    <p:sldLayoutId id="2147483764" r:id="rId1"/>
    <p:sldLayoutId id="2147483763" r:id="rId2"/>
    <p:sldLayoutId id="2147483766" r:id="rId3"/>
    <p:sldLayoutId id="2147483790" r:id="rId4"/>
    <p:sldLayoutId id="2147483795" r:id="rId5"/>
    <p:sldLayoutId id="2147483792" r:id="rId6"/>
    <p:sldLayoutId id="2147483796" r:id="rId7"/>
    <p:sldLayoutId id="2147483794" r:id="rId8"/>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16BD784-D175-46E8-9A70-C616E6F6F69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76192493"/>
      </p:ext>
    </p:extLst>
  </p:cSld>
  <p:clrMap bg1="lt1" tx1="dk1" bg2="lt2" tx2="dk2" accent1="accent1" accent2="accent2" accent3="accent3" accent4="accent4" accent5="accent5" accent6="accent6" hlink="hlink" folHlink="folHlink"/>
  <p:sldLayoutIdLst>
    <p:sldLayoutId id="2147483770" r:id="rId1"/>
    <p:sldLayoutId id="2147483787" r:id="rId2"/>
    <p:sldLayoutId id="2147483771" r:id="rId3"/>
    <p:sldLayoutId id="2147483791" r:id="rId4"/>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D421523C-18F4-4B6A-A09B-B893D18F69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3889" y="5606512"/>
            <a:ext cx="2771774" cy="599000"/>
          </a:xfrm>
          <a:prstGeom prst="rect">
            <a:avLst/>
          </a:prstGeom>
        </p:spPr>
      </p:pic>
      <p:sp>
        <p:nvSpPr>
          <p:cNvPr id="5" name="TextBox 4">
            <a:extLst>
              <a:ext uri="{FF2B5EF4-FFF2-40B4-BE49-F238E27FC236}">
                <a16:creationId xmlns:a16="http://schemas.microsoft.com/office/drawing/2014/main" id="{6C71C13B-06A0-44A4-BED7-2613D46558FD}"/>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32532840"/>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AU" dirty="0"/>
              <a:t>Sexual health</a:t>
            </a:r>
          </a:p>
        </p:txBody>
      </p:sp>
      <p:sp>
        <p:nvSpPr>
          <p:cNvPr id="5" name="Subtitle 4">
            <a:extLst>
              <a:ext uri="{FF2B5EF4-FFF2-40B4-BE49-F238E27FC236}">
                <a16:creationId xmlns:a16="http://schemas.microsoft.com/office/drawing/2014/main" id="{AA68980D-67CF-49F2-9A05-AD77460E66AD}"/>
              </a:ext>
            </a:extLst>
          </p:cNvPr>
          <p:cNvSpPr>
            <a:spLocks noGrp="1"/>
          </p:cNvSpPr>
          <p:nvPr>
            <p:ph type="subTitle" idx="1"/>
          </p:nvPr>
        </p:nvSpPr>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E963-2C96-B04A-BA55-CD4FFC73EB5D}"/>
              </a:ext>
            </a:extLst>
          </p:cNvPr>
          <p:cNvSpPr>
            <a:spLocks noGrp="1"/>
          </p:cNvSpPr>
          <p:nvPr>
            <p:ph type="title"/>
          </p:nvPr>
        </p:nvSpPr>
        <p:spPr/>
        <p:txBody>
          <a:bodyPr/>
          <a:lstStyle/>
          <a:p>
            <a:r>
              <a:rPr lang="en-AU" dirty="0"/>
              <a:t>What is safer sex?</a:t>
            </a:r>
            <a:endParaRPr lang="en-US" dirty="0"/>
          </a:p>
        </p:txBody>
      </p:sp>
      <p:sp>
        <p:nvSpPr>
          <p:cNvPr id="3" name="Content Placeholder 2">
            <a:extLst>
              <a:ext uri="{FF2B5EF4-FFF2-40B4-BE49-F238E27FC236}">
                <a16:creationId xmlns:a16="http://schemas.microsoft.com/office/drawing/2014/main" id="{22BE2D1C-F12B-8043-920F-D17C118C8BFF}"/>
              </a:ext>
            </a:extLst>
          </p:cNvPr>
          <p:cNvSpPr>
            <a:spLocks noGrp="1"/>
          </p:cNvSpPr>
          <p:nvPr>
            <p:ph sz="half" idx="10"/>
          </p:nvPr>
        </p:nvSpPr>
        <p:spPr>
          <a:xfrm>
            <a:off x="631080" y="1453795"/>
            <a:ext cx="7643787" cy="4253803"/>
          </a:xfrm>
        </p:spPr>
        <p:txBody>
          <a:bodyPr/>
          <a:lstStyle/>
          <a:p>
            <a:r>
              <a:rPr lang="en-AU" dirty="0"/>
              <a:t>Sex that is respectful, enjoyable and safe. </a:t>
            </a:r>
          </a:p>
          <a:p>
            <a:r>
              <a:rPr lang="en-AU" dirty="0"/>
              <a:t>It reduces your risk of getting an STI.</a:t>
            </a:r>
          </a:p>
          <a:p>
            <a:r>
              <a:rPr lang="en-AU" dirty="0"/>
              <a:t>It includes:</a:t>
            </a:r>
          </a:p>
          <a:p>
            <a:pPr lvl="1"/>
            <a:r>
              <a:rPr lang="en-AU" dirty="0"/>
              <a:t>using condoms and dental dams </a:t>
            </a:r>
            <a:br>
              <a:rPr lang="en-AU" dirty="0"/>
            </a:br>
            <a:r>
              <a:rPr lang="en-AU" dirty="0"/>
              <a:t>when having sex</a:t>
            </a:r>
          </a:p>
          <a:p>
            <a:pPr lvl="1"/>
            <a:r>
              <a:rPr lang="en-AU" dirty="0"/>
              <a:t>regular STI checks</a:t>
            </a:r>
          </a:p>
          <a:p>
            <a:pPr lvl="1"/>
            <a:r>
              <a:rPr lang="en-AU" dirty="0"/>
              <a:t>open communication with your </a:t>
            </a:r>
            <a:br>
              <a:rPr lang="en-AU" dirty="0"/>
            </a:br>
            <a:r>
              <a:rPr lang="en-AU" dirty="0"/>
              <a:t>sexual partner(s)</a:t>
            </a:r>
          </a:p>
          <a:p>
            <a:pPr lvl="1"/>
            <a:r>
              <a:rPr lang="en-AU" dirty="0"/>
              <a:t>consent.</a:t>
            </a:r>
          </a:p>
          <a:p>
            <a:endParaRPr lang="en-US" dirty="0"/>
          </a:p>
        </p:txBody>
      </p:sp>
      <p:pic>
        <p:nvPicPr>
          <p:cNvPr id="6" name="Picture Placeholder 5" descr="Two people walking on a beach&#10;&#10;">
            <a:extLst>
              <a:ext uri="{FF2B5EF4-FFF2-40B4-BE49-F238E27FC236}">
                <a16:creationId xmlns:a16="http://schemas.microsoft.com/office/drawing/2014/main" id="{43912813-1F45-DB41-8995-B03147A50CD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193699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D388-26B0-FB44-9E3B-9732D16520AD}"/>
              </a:ext>
            </a:extLst>
          </p:cNvPr>
          <p:cNvSpPr>
            <a:spLocks noGrp="1"/>
          </p:cNvSpPr>
          <p:nvPr>
            <p:ph type="title"/>
          </p:nvPr>
        </p:nvSpPr>
        <p:spPr/>
        <p:txBody>
          <a:bodyPr/>
          <a:lstStyle/>
          <a:p>
            <a:r>
              <a:rPr lang="en-AU" dirty="0"/>
              <a:t>Contraception</a:t>
            </a:r>
            <a:endParaRPr lang="en-US" dirty="0"/>
          </a:p>
        </p:txBody>
      </p:sp>
    </p:spTree>
    <p:extLst>
      <p:ext uri="{BB962C8B-B14F-4D97-AF65-F5344CB8AC3E}">
        <p14:creationId xmlns:p14="http://schemas.microsoft.com/office/powerpoint/2010/main" val="207233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21F4-566D-3E4E-8408-3ACD6358D693}"/>
              </a:ext>
            </a:extLst>
          </p:cNvPr>
          <p:cNvSpPr>
            <a:spLocks noGrp="1"/>
          </p:cNvSpPr>
          <p:nvPr>
            <p:ph type="title"/>
          </p:nvPr>
        </p:nvSpPr>
        <p:spPr/>
        <p:txBody>
          <a:bodyPr/>
          <a:lstStyle/>
          <a:p>
            <a:r>
              <a:rPr lang="en-AU" dirty="0"/>
              <a:t>Contraception </a:t>
            </a:r>
            <a:endParaRPr lang="en-US" dirty="0"/>
          </a:p>
        </p:txBody>
      </p:sp>
      <p:sp>
        <p:nvSpPr>
          <p:cNvPr id="3" name="Content Placeholder 2">
            <a:extLst>
              <a:ext uri="{FF2B5EF4-FFF2-40B4-BE49-F238E27FC236}">
                <a16:creationId xmlns:a16="http://schemas.microsoft.com/office/drawing/2014/main" id="{F904533A-F7E6-D64D-A36D-FCF12EAB3ADE}"/>
              </a:ext>
            </a:extLst>
          </p:cNvPr>
          <p:cNvSpPr>
            <a:spLocks noGrp="1"/>
          </p:cNvSpPr>
          <p:nvPr>
            <p:ph sz="half" idx="10"/>
          </p:nvPr>
        </p:nvSpPr>
        <p:spPr/>
        <p:txBody>
          <a:bodyPr/>
          <a:lstStyle/>
          <a:p>
            <a:pPr marL="0" indent="0">
              <a:buNone/>
            </a:pPr>
            <a:r>
              <a:rPr lang="en-AU" dirty="0"/>
              <a:t>Something you use when you have sex but don’t want to get pregnant. </a:t>
            </a:r>
          </a:p>
          <a:p>
            <a:endParaRPr lang="en-US" dirty="0"/>
          </a:p>
        </p:txBody>
      </p:sp>
      <p:pic>
        <p:nvPicPr>
          <p:cNvPr id="6" name="Picture Placeholder 5" descr="A group of pills and a thermometer&#10;&#10;">
            <a:extLst>
              <a:ext uri="{FF2B5EF4-FFF2-40B4-BE49-F238E27FC236}">
                <a16:creationId xmlns:a16="http://schemas.microsoft.com/office/drawing/2014/main" id="{B5829D27-0040-5448-9BD8-E28D0BEF4FD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132513" y="-1"/>
            <a:ext cx="6059487" cy="6210000"/>
          </a:xfrm>
        </p:spPr>
      </p:pic>
    </p:spTree>
    <p:extLst>
      <p:ext uri="{BB962C8B-B14F-4D97-AF65-F5344CB8AC3E}">
        <p14:creationId xmlns:p14="http://schemas.microsoft.com/office/powerpoint/2010/main" val="166548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6BE2-F8D6-3345-AE12-B251D43A3677}"/>
              </a:ext>
            </a:extLst>
          </p:cNvPr>
          <p:cNvSpPr>
            <a:spLocks noGrp="1"/>
          </p:cNvSpPr>
          <p:nvPr>
            <p:ph type="title"/>
          </p:nvPr>
        </p:nvSpPr>
        <p:spPr/>
        <p:txBody>
          <a:bodyPr/>
          <a:lstStyle/>
          <a:p>
            <a:r>
              <a:rPr lang="en-AU" dirty="0"/>
              <a:t>Long-acting contraception</a:t>
            </a:r>
            <a:endParaRPr lang="en-US" dirty="0"/>
          </a:p>
        </p:txBody>
      </p:sp>
      <p:sp>
        <p:nvSpPr>
          <p:cNvPr id="3" name="Content Placeholder 2">
            <a:extLst>
              <a:ext uri="{FF2B5EF4-FFF2-40B4-BE49-F238E27FC236}">
                <a16:creationId xmlns:a16="http://schemas.microsoft.com/office/drawing/2014/main" id="{EA12F005-764D-0649-8CCE-863DF2086654}"/>
              </a:ext>
            </a:extLst>
          </p:cNvPr>
          <p:cNvSpPr>
            <a:spLocks noGrp="1"/>
          </p:cNvSpPr>
          <p:nvPr>
            <p:ph sz="half" idx="10"/>
          </p:nvPr>
        </p:nvSpPr>
        <p:spPr>
          <a:xfrm>
            <a:off x="631080" y="1453795"/>
            <a:ext cx="7643787" cy="4253803"/>
          </a:xfrm>
        </p:spPr>
        <p:txBody>
          <a:bodyPr/>
          <a:lstStyle/>
          <a:p>
            <a:r>
              <a:rPr lang="en-AU" dirty="0"/>
              <a:t>Most effective types of contraception at preventing pregnancy. </a:t>
            </a:r>
          </a:p>
          <a:p>
            <a:r>
              <a:rPr lang="en-AU" dirty="0"/>
              <a:t>Can be effective for weeks, months or years. </a:t>
            </a:r>
          </a:p>
          <a:p>
            <a:r>
              <a:rPr lang="en-AU" dirty="0"/>
              <a:t>Common options include:</a:t>
            </a:r>
          </a:p>
          <a:p>
            <a:pPr lvl="1"/>
            <a:r>
              <a:rPr lang="en-AU" dirty="0"/>
              <a:t>contraceptive implants (</a:t>
            </a:r>
            <a:r>
              <a:rPr lang="en-AU" dirty="0" err="1"/>
              <a:t>Implanon</a:t>
            </a:r>
            <a:r>
              <a:rPr lang="en-AU" dirty="0"/>
              <a:t>)</a:t>
            </a:r>
          </a:p>
          <a:p>
            <a:pPr lvl="1"/>
            <a:r>
              <a:rPr lang="en-AU" dirty="0"/>
              <a:t>intrauterine devices (Mirena®, Kyleena® or copper intrauterine device) </a:t>
            </a:r>
          </a:p>
          <a:p>
            <a:pPr lvl="1"/>
            <a:r>
              <a:rPr lang="en-AU" dirty="0"/>
              <a:t>vaginal ring</a:t>
            </a:r>
          </a:p>
          <a:p>
            <a:pPr lvl="1"/>
            <a:r>
              <a:rPr lang="en-AU" dirty="0"/>
              <a:t>hormonal injections (Depo).</a:t>
            </a:r>
          </a:p>
          <a:p>
            <a:pPr marL="0" indent="0">
              <a:buNone/>
            </a:pPr>
            <a:endParaRPr lang="en-US" dirty="0"/>
          </a:p>
        </p:txBody>
      </p:sp>
      <p:pic>
        <p:nvPicPr>
          <p:cNvPr id="6" name="Picture Placeholder 5" descr="A hand holding a small object&#10;&#10;">
            <a:extLst>
              <a:ext uri="{FF2B5EF4-FFF2-40B4-BE49-F238E27FC236}">
                <a16:creationId xmlns:a16="http://schemas.microsoft.com/office/drawing/2014/main" id="{433B3D74-D9FF-BB4D-B187-F13AD1B345F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94908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A5CF-98D2-AD4E-A91A-18DFD07E6076}"/>
              </a:ext>
            </a:extLst>
          </p:cNvPr>
          <p:cNvSpPr>
            <a:spLocks noGrp="1"/>
          </p:cNvSpPr>
          <p:nvPr>
            <p:ph type="title"/>
          </p:nvPr>
        </p:nvSpPr>
        <p:spPr/>
        <p:txBody>
          <a:bodyPr>
            <a:noAutofit/>
          </a:bodyPr>
          <a:lstStyle/>
          <a:p>
            <a:r>
              <a:rPr lang="en-AU" dirty="0"/>
              <a:t>Other methods of contraception</a:t>
            </a:r>
            <a:endParaRPr lang="en-US" dirty="0"/>
          </a:p>
        </p:txBody>
      </p:sp>
      <p:sp>
        <p:nvSpPr>
          <p:cNvPr id="3" name="Content Placeholder 2">
            <a:extLst>
              <a:ext uri="{FF2B5EF4-FFF2-40B4-BE49-F238E27FC236}">
                <a16:creationId xmlns:a16="http://schemas.microsoft.com/office/drawing/2014/main" id="{15EC73DF-7FBC-714D-AAF8-1E1EFE86E6CB}"/>
              </a:ext>
            </a:extLst>
          </p:cNvPr>
          <p:cNvSpPr>
            <a:spLocks noGrp="1"/>
          </p:cNvSpPr>
          <p:nvPr>
            <p:ph sz="half" idx="10"/>
          </p:nvPr>
        </p:nvSpPr>
        <p:spPr/>
        <p:txBody>
          <a:bodyPr/>
          <a:lstStyle/>
          <a:p>
            <a:r>
              <a:rPr lang="en-AU" dirty="0"/>
              <a:t>Condoms</a:t>
            </a:r>
          </a:p>
          <a:p>
            <a:r>
              <a:rPr lang="en-AU" dirty="0"/>
              <a:t>Contraceptive pills</a:t>
            </a:r>
          </a:p>
          <a:p>
            <a:r>
              <a:rPr lang="en-AU" dirty="0"/>
              <a:t>Diaphragm</a:t>
            </a:r>
          </a:p>
          <a:p>
            <a:endParaRPr lang="en-US" dirty="0"/>
          </a:p>
        </p:txBody>
      </p:sp>
      <p:pic>
        <p:nvPicPr>
          <p:cNvPr id="17" name="Picture Placeholder 16" descr="A condom on a pink fabric&#10;&#10;">
            <a:extLst>
              <a:ext uri="{FF2B5EF4-FFF2-40B4-BE49-F238E27FC236}">
                <a16:creationId xmlns:a16="http://schemas.microsoft.com/office/drawing/2014/main" id="{EDFFE98B-3992-C648-CD02-42F604A4599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4361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2357-11CD-7F41-B72D-5F0575F8AE2D}"/>
              </a:ext>
            </a:extLst>
          </p:cNvPr>
          <p:cNvSpPr>
            <a:spLocks noGrp="1"/>
          </p:cNvSpPr>
          <p:nvPr>
            <p:ph type="title"/>
          </p:nvPr>
        </p:nvSpPr>
        <p:spPr/>
        <p:txBody>
          <a:bodyPr>
            <a:normAutofit/>
          </a:bodyPr>
          <a:lstStyle/>
          <a:p>
            <a:r>
              <a:rPr lang="en-AU" dirty="0"/>
              <a:t>Other methods of contraception </a:t>
            </a:r>
            <a:endParaRPr lang="en-US" dirty="0"/>
          </a:p>
        </p:txBody>
      </p:sp>
      <p:sp>
        <p:nvSpPr>
          <p:cNvPr id="3" name="Content Placeholder 2">
            <a:extLst>
              <a:ext uri="{FF2B5EF4-FFF2-40B4-BE49-F238E27FC236}">
                <a16:creationId xmlns:a16="http://schemas.microsoft.com/office/drawing/2014/main" id="{ABCFDC56-974D-E943-8620-601288A9415A}"/>
              </a:ext>
            </a:extLst>
          </p:cNvPr>
          <p:cNvSpPr>
            <a:spLocks noGrp="1"/>
          </p:cNvSpPr>
          <p:nvPr>
            <p:ph sz="half" idx="10"/>
          </p:nvPr>
        </p:nvSpPr>
        <p:spPr/>
        <p:txBody>
          <a:bodyPr/>
          <a:lstStyle/>
          <a:p>
            <a:r>
              <a:rPr lang="en-AU" dirty="0"/>
              <a:t>Fertility awareness methods</a:t>
            </a:r>
          </a:p>
          <a:p>
            <a:r>
              <a:rPr lang="en-AU" dirty="0"/>
              <a:t>Withdrawal method</a:t>
            </a:r>
          </a:p>
          <a:p>
            <a:r>
              <a:rPr lang="en-AU" dirty="0"/>
              <a:t>Permanent contraception</a:t>
            </a:r>
          </a:p>
          <a:p>
            <a:r>
              <a:rPr lang="en-AU" dirty="0"/>
              <a:t>Emergency contraception</a:t>
            </a:r>
          </a:p>
          <a:p>
            <a:endParaRPr lang="en-US" dirty="0"/>
          </a:p>
        </p:txBody>
      </p:sp>
      <p:pic>
        <p:nvPicPr>
          <p:cNvPr id="8" name="Picture Placeholder 7" descr="A person and person looking at each other&#10;&#10;">
            <a:extLst>
              <a:ext uri="{FF2B5EF4-FFF2-40B4-BE49-F238E27FC236}">
                <a16:creationId xmlns:a16="http://schemas.microsoft.com/office/drawing/2014/main" id="{077771F6-59C3-42D2-BD13-9A488547348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49488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5555-95A1-1C46-8EEB-550965C16A0E}"/>
              </a:ext>
            </a:extLst>
          </p:cNvPr>
          <p:cNvSpPr>
            <a:spLocks noGrp="1"/>
          </p:cNvSpPr>
          <p:nvPr>
            <p:ph type="title"/>
          </p:nvPr>
        </p:nvSpPr>
        <p:spPr/>
        <p:txBody>
          <a:bodyPr/>
          <a:lstStyle/>
          <a:p>
            <a:r>
              <a:rPr lang="en-AU" dirty="0"/>
              <a:t>Things to remember about contraception</a:t>
            </a:r>
            <a:endParaRPr lang="en-US" dirty="0"/>
          </a:p>
        </p:txBody>
      </p:sp>
      <p:sp>
        <p:nvSpPr>
          <p:cNvPr id="3" name="Content Placeholder 2">
            <a:extLst>
              <a:ext uri="{FF2B5EF4-FFF2-40B4-BE49-F238E27FC236}">
                <a16:creationId xmlns:a16="http://schemas.microsoft.com/office/drawing/2014/main" id="{6696BCCC-028C-2E40-BD2E-0027133AF51E}"/>
              </a:ext>
            </a:extLst>
          </p:cNvPr>
          <p:cNvSpPr>
            <a:spLocks noGrp="1"/>
          </p:cNvSpPr>
          <p:nvPr>
            <p:ph idx="1"/>
          </p:nvPr>
        </p:nvSpPr>
        <p:spPr/>
        <p:txBody>
          <a:bodyPr/>
          <a:lstStyle/>
          <a:p>
            <a:r>
              <a:rPr lang="en-AU" dirty="0"/>
              <a:t>Long-acting contraception is the most effective at </a:t>
            </a:r>
            <a:br>
              <a:rPr lang="en-AU" dirty="0"/>
            </a:br>
            <a:r>
              <a:rPr lang="en-AU" dirty="0"/>
              <a:t>preventing pregnancy. </a:t>
            </a:r>
          </a:p>
          <a:p>
            <a:r>
              <a:rPr lang="en-AU" dirty="0"/>
              <a:t>Condoms are the only type of contraception that also protect against STIs.</a:t>
            </a:r>
          </a:p>
          <a:p>
            <a:r>
              <a:rPr lang="en-AU" dirty="0"/>
              <a:t>Talk to your doctor or nurse about your contraception options. </a:t>
            </a:r>
          </a:p>
          <a:p>
            <a:pPr marL="0" indent="0">
              <a:buNone/>
            </a:pPr>
            <a:endParaRPr lang="en-US" dirty="0"/>
          </a:p>
        </p:txBody>
      </p:sp>
    </p:spTree>
    <p:extLst>
      <p:ext uri="{BB962C8B-B14F-4D97-AF65-F5344CB8AC3E}">
        <p14:creationId xmlns:p14="http://schemas.microsoft.com/office/powerpoint/2010/main" val="236723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3510-289E-FA4D-AAC5-6482840695FB}"/>
              </a:ext>
            </a:extLst>
          </p:cNvPr>
          <p:cNvSpPr>
            <a:spLocks noGrp="1"/>
          </p:cNvSpPr>
          <p:nvPr>
            <p:ph type="title"/>
          </p:nvPr>
        </p:nvSpPr>
        <p:spPr/>
        <p:txBody>
          <a:bodyPr/>
          <a:lstStyle/>
          <a:p>
            <a:r>
              <a:rPr lang="en-AU" dirty="0"/>
              <a:t>Unplanned pregnancy and abortion</a:t>
            </a:r>
            <a:endParaRPr lang="en-US" dirty="0"/>
          </a:p>
        </p:txBody>
      </p:sp>
    </p:spTree>
    <p:extLst>
      <p:ext uri="{BB962C8B-B14F-4D97-AF65-F5344CB8AC3E}">
        <p14:creationId xmlns:p14="http://schemas.microsoft.com/office/powerpoint/2010/main" val="207695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F504-3447-D847-BE03-E9218654767D}"/>
              </a:ext>
            </a:extLst>
          </p:cNvPr>
          <p:cNvSpPr>
            <a:spLocks noGrp="1"/>
          </p:cNvSpPr>
          <p:nvPr>
            <p:ph type="title"/>
          </p:nvPr>
        </p:nvSpPr>
        <p:spPr/>
        <p:txBody>
          <a:bodyPr/>
          <a:lstStyle/>
          <a:p>
            <a:r>
              <a:rPr lang="en-AU" dirty="0"/>
              <a:t>Unplanned pregnancy</a:t>
            </a:r>
            <a:endParaRPr lang="en-US" dirty="0"/>
          </a:p>
        </p:txBody>
      </p:sp>
      <p:sp>
        <p:nvSpPr>
          <p:cNvPr id="3" name="Content Placeholder 2">
            <a:extLst>
              <a:ext uri="{FF2B5EF4-FFF2-40B4-BE49-F238E27FC236}">
                <a16:creationId xmlns:a16="http://schemas.microsoft.com/office/drawing/2014/main" id="{0C5CCBA7-7934-8345-9EE9-4A8A5F592913}"/>
              </a:ext>
            </a:extLst>
          </p:cNvPr>
          <p:cNvSpPr>
            <a:spLocks noGrp="1"/>
          </p:cNvSpPr>
          <p:nvPr>
            <p:ph sz="half" idx="10"/>
          </p:nvPr>
        </p:nvSpPr>
        <p:spPr/>
        <p:txBody>
          <a:bodyPr/>
          <a:lstStyle/>
          <a:p>
            <a:pPr marL="0" indent="0">
              <a:buNone/>
            </a:pPr>
            <a:r>
              <a:rPr lang="en-AU" dirty="0"/>
              <a:t>Unplanned pregnancies are common in Australia. </a:t>
            </a:r>
          </a:p>
          <a:p>
            <a:endParaRPr lang="en-US" dirty="0"/>
          </a:p>
        </p:txBody>
      </p:sp>
      <p:pic>
        <p:nvPicPr>
          <p:cNvPr id="6" name="Picture Placeholder 5" descr="A close-up of a person holding a pregnancy test&#10;&#10;">
            <a:extLst>
              <a:ext uri="{FF2B5EF4-FFF2-40B4-BE49-F238E27FC236}">
                <a16:creationId xmlns:a16="http://schemas.microsoft.com/office/drawing/2014/main" id="{62A9CC55-B813-C24C-ACBF-75E60260781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759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146B-459F-204C-B860-A97CE1A59F33}"/>
              </a:ext>
            </a:extLst>
          </p:cNvPr>
          <p:cNvSpPr>
            <a:spLocks noGrp="1"/>
          </p:cNvSpPr>
          <p:nvPr>
            <p:ph type="title"/>
          </p:nvPr>
        </p:nvSpPr>
        <p:spPr/>
        <p:txBody>
          <a:bodyPr/>
          <a:lstStyle/>
          <a:p>
            <a:r>
              <a:rPr lang="en-AU" dirty="0"/>
              <a:t>Unplanned pregnancy – what are your options?</a:t>
            </a:r>
            <a:endParaRPr lang="en-US" dirty="0"/>
          </a:p>
        </p:txBody>
      </p:sp>
      <p:sp>
        <p:nvSpPr>
          <p:cNvPr id="3" name="Content Placeholder 2">
            <a:extLst>
              <a:ext uri="{FF2B5EF4-FFF2-40B4-BE49-F238E27FC236}">
                <a16:creationId xmlns:a16="http://schemas.microsoft.com/office/drawing/2014/main" id="{940A3099-3B4B-2A4E-9E1E-CF9A485AB943}"/>
              </a:ext>
            </a:extLst>
          </p:cNvPr>
          <p:cNvSpPr>
            <a:spLocks noGrp="1"/>
          </p:cNvSpPr>
          <p:nvPr>
            <p:ph idx="1"/>
          </p:nvPr>
        </p:nvSpPr>
        <p:spPr/>
        <p:txBody>
          <a:bodyPr/>
          <a:lstStyle/>
          <a:p>
            <a:r>
              <a:rPr lang="en-AU" dirty="0"/>
              <a:t>Abortion</a:t>
            </a:r>
          </a:p>
          <a:p>
            <a:r>
              <a:rPr lang="en-AU" dirty="0"/>
              <a:t>Parenting</a:t>
            </a:r>
          </a:p>
          <a:p>
            <a:r>
              <a:rPr lang="en-AU" dirty="0"/>
              <a:t>Adoption</a:t>
            </a:r>
          </a:p>
          <a:p>
            <a:r>
              <a:rPr lang="en-AU" dirty="0"/>
              <a:t>Alternative or kinship care </a:t>
            </a:r>
          </a:p>
          <a:p>
            <a:pPr marL="0" indent="0">
              <a:buNone/>
            </a:pPr>
            <a:endParaRPr lang="en-AU" dirty="0"/>
          </a:p>
          <a:p>
            <a:pPr marL="0" indent="0">
              <a:buNone/>
            </a:pPr>
            <a:r>
              <a:rPr lang="en-AU" dirty="0"/>
              <a:t>Remember, it’s </a:t>
            </a:r>
            <a:r>
              <a:rPr lang="en-AU" b="1" dirty="0"/>
              <a:t>your</a:t>
            </a:r>
            <a:r>
              <a:rPr lang="en-AU" dirty="0"/>
              <a:t> choice. </a:t>
            </a:r>
          </a:p>
          <a:p>
            <a:pPr marL="0" indent="0">
              <a:buNone/>
            </a:pPr>
            <a:endParaRPr lang="en-US" dirty="0"/>
          </a:p>
        </p:txBody>
      </p:sp>
    </p:spTree>
    <p:extLst>
      <p:ext uri="{BB962C8B-B14F-4D97-AF65-F5344CB8AC3E}">
        <p14:creationId xmlns:p14="http://schemas.microsoft.com/office/powerpoint/2010/main" val="249841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8CC21-F8C6-4586-9600-6C8E262C2766}"/>
              </a:ext>
            </a:extLst>
          </p:cNvPr>
          <p:cNvSpPr>
            <a:spLocks noGrp="1"/>
          </p:cNvSpPr>
          <p:nvPr>
            <p:ph type="title"/>
          </p:nvPr>
        </p:nvSpPr>
        <p:spPr/>
        <p:txBody>
          <a:bodyPr/>
          <a:lstStyle/>
          <a:p>
            <a:r>
              <a:rPr lang="en-AU" dirty="0"/>
              <a:t>Language</a:t>
            </a:r>
          </a:p>
        </p:txBody>
      </p:sp>
      <p:sp>
        <p:nvSpPr>
          <p:cNvPr id="7" name="Content Placeholder 6">
            <a:extLst>
              <a:ext uri="{FF2B5EF4-FFF2-40B4-BE49-F238E27FC236}">
                <a16:creationId xmlns:a16="http://schemas.microsoft.com/office/drawing/2014/main" id="{1BA3D3DB-F3D7-4435-A96B-9E9B7521A2C2}"/>
              </a:ext>
            </a:extLst>
          </p:cNvPr>
          <p:cNvSpPr>
            <a:spLocks noGrp="1"/>
          </p:cNvSpPr>
          <p:nvPr>
            <p:ph idx="1"/>
          </p:nvPr>
        </p:nvSpPr>
        <p:spPr/>
        <p:txBody>
          <a:bodyPr/>
          <a:lstStyle/>
          <a:p>
            <a:r>
              <a:rPr lang="en-AU" dirty="0">
                <a:latin typeface="Arial" panose="020B0604020202020204" pitchFamily="34" charset="0"/>
                <a:cs typeface="Arial" panose="020B0604020202020204" pitchFamily="34" charset="0"/>
              </a:rPr>
              <a:t>We take a broad and inclusive approach to the topic of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women’s health. </a:t>
            </a:r>
          </a:p>
          <a:p>
            <a:r>
              <a:rPr lang="en-AU" dirty="0">
                <a:latin typeface="Arial" panose="020B0604020202020204" pitchFamily="34" charset="0"/>
                <a:cs typeface="Arial" panose="020B0604020202020204" pitchFamily="34" charset="0"/>
              </a:rPr>
              <a:t>We write health information for people with diverse backgrounds, experiences and identities. We use the terms 'women’ and ’girls, but we acknowledge that these terms are not inclusive of all people who may use our content.</a:t>
            </a:r>
            <a:endParaRPr lang="en-AU" dirty="0"/>
          </a:p>
          <a:p>
            <a:pPr marL="0" indent="0">
              <a:buNone/>
            </a:pPr>
            <a:endParaRPr lang="en-AU" dirty="0"/>
          </a:p>
        </p:txBody>
      </p:sp>
    </p:spTree>
    <p:extLst>
      <p:ext uri="{BB962C8B-B14F-4D97-AF65-F5344CB8AC3E}">
        <p14:creationId xmlns:p14="http://schemas.microsoft.com/office/powerpoint/2010/main" val="32318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A3C9-CB75-7646-AB3F-32769A3B695E}"/>
              </a:ext>
            </a:extLst>
          </p:cNvPr>
          <p:cNvSpPr>
            <a:spLocks noGrp="1"/>
          </p:cNvSpPr>
          <p:nvPr>
            <p:ph type="title"/>
          </p:nvPr>
        </p:nvSpPr>
        <p:spPr/>
        <p:txBody>
          <a:bodyPr/>
          <a:lstStyle/>
          <a:p>
            <a:r>
              <a:rPr lang="en-AU" dirty="0"/>
              <a:t>Abortion</a:t>
            </a:r>
            <a:endParaRPr lang="en-US" dirty="0"/>
          </a:p>
        </p:txBody>
      </p:sp>
      <p:sp>
        <p:nvSpPr>
          <p:cNvPr id="3" name="Content Placeholder 2">
            <a:extLst>
              <a:ext uri="{FF2B5EF4-FFF2-40B4-BE49-F238E27FC236}">
                <a16:creationId xmlns:a16="http://schemas.microsoft.com/office/drawing/2014/main" id="{2162DCF7-0DC4-394E-B9FB-7E25FCA75F47}"/>
              </a:ext>
            </a:extLst>
          </p:cNvPr>
          <p:cNvSpPr>
            <a:spLocks noGrp="1"/>
          </p:cNvSpPr>
          <p:nvPr>
            <p:ph sz="half" idx="10"/>
          </p:nvPr>
        </p:nvSpPr>
        <p:spPr/>
        <p:txBody>
          <a:bodyPr/>
          <a:lstStyle/>
          <a:p>
            <a:pPr marL="0" indent="0">
              <a:buNone/>
            </a:pPr>
            <a:r>
              <a:rPr lang="en-AU" dirty="0"/>
              <a:t>Ending a pregnancy either by surgery or by taking medicine.</a:t>
            </a:r>
          </a:p>
          <a:p>
            <a:endParaRPr lang="en-US" dirty="0"/>
          </a:p>
        </p:txBody>
      </p:sp>
      <p:pic>
        <p:nvPicPr>
          <p:cNvPr id="10" name="Picture Placeholder 9" descr="A doctor holding a clipboard and writing on a clipboard&#10;&#10;">
            <a:extLst>
              <a:ext uri="{FF2B5EF4-FFF2-40B4-BE49-F238E27FC236}">
                <a16:creationId xmlns:a16="http://schemas.microsoft.com/office/drawing/2014/main" id="{A80660BA-D943-4CD9-B34C-486A2BC44CCA}"/>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2686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222A-49EC-4145-A8C5-875C5A6C9381}"/>
              </a:ext>
            </a:extLst>
          </p:cNvPr>
          <p:cNvSpPr>
            <a:spLocks noGrp="1"/>
          </p:cNvSpPr>
          <p:nvPr>
            <p:ph type="title"/>
          </p:nvPr>
        </p:nvSpPr>
        <p:spPr/>
        <p:txBody>
          <a:bodyPr/>
          <a:lstStyle/>
          <a:p>
            <a:r>
              <a:rPr lang="en-AU" dirty="0"/>
              <a:t>Access to abortion in Australia</a:t>
            </a:r>
            <a:endParaRPr lang="en-US" dirty="0"/>
          </a:p>
        </p:txBody>
      </p:sp>
      <p:sp>
        <p:nvSpPr>
          <p:cNvPr id="3" name="Content Placeholder 2">
            <a:extLst>
              <a:ext uri="{FF2B5EF4-FFF2-40B4-BE49-F238E27FC236}">
                <a16:creationId xmlns:a16="http://schemas.microsoft.com/office/drawing/2014/main" id="{B5958C26-A59B-944D-A026-1FE9EAFF704D}"/>
              </a:ext>
            </a:extLst>
          </p:cNvPr>
          <p:cNvSpPr>
            <a:spLocks noGrp="1"/>
          </p:cNvSpPr>
          <p:nvPr>
            <p:ph idx="1"/>
          </p:nvPr>
        </p:nvSpPr>
        <p:spPr/>
        <p:txBody>
          <a:bodyPr/>
          <a:lstStyle/>
          <a:p>
            <a:r>
              <a:rPr lang="en-AU" dirty="0"/>
              <a:t>Abortion is </a:t>
            </a:r>
            <a:r>
              <a:rPr lang="en-AU" b="1" dirty="0"/>
              <a:t>legal</a:t>
            </a:r>
            <a:r>
              <a:rPr lang="en-AU" dirty="0"/>
              <a:t> in Australia.</a:t>
            </a:r>
          </a:p>
          <a:p>
            <a:r>
              <a:rPr lang="en-AU" dirty="0"/>
              <a:t>It’s harder to get an abortion the further along your pregnancy is.</a:t>
            </a:r>
          </a:p>
          <a:p>
            <a:r>
              <a:rPr lang="en-AU" dirty="0"/>
              <a:t>Contact your local sexual health centre for more information about accessing abortion in your state or territory. </a:t>
            </a:r>
          </a:p>
          <a:p>
            <a:endParaRPr lang="en-US" dirty="0"/>
          </a:p>
        </p:txBody>
      </p:sp>
    </p:spTree>
    <p:extLst>
      <p:ext uri="{BB962C8B-B14F-4D97-AF65-F5344CB8AC3E}">
        <p14:creationId xmlns:p14="http://schemas.microsoft.com/office/powerpoint/2010/main" val="276255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9297-62C8-034D-8B2C-6AB42E506A51}"/>
              </a:ext>
            </a:extLst>
          </p:cNvPr>
          <p:cNvSpPr>
            <a:spLocks noGrp="1"/>
          </p:cNvSpPr>
          <p:nvPr>
            <p:ph type="title"/>
          </p:nvPr>
        </p:nvSpPr>
        <p:spPr/>
        <p:txBody>
          <a:bodyPr/>
          <a:lstStyle/>
          <a:p>
            <a:r>
              <a:rPr lang="en-AU" dirty="0"/>
              <a:t>Reproductive coercion</a:t>
            </a:r>
            <a:endParaRPr lang="en-US" dirty="0"/>
          </a:p>
        </p:txBody>
      </p:sp>
    </p:spTree>
    <p:extLst>
      <p:ext uri="{BB962C8B-B14F-4D97-AF65-F5344CB8AC3E}">
        <p14:creationId xmlns:p14="http://schemas.microsoft.com/office/powerpoint/2010/main" val="44017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a:xfrm>
            <a:off x="631080" y="473075"/>
            <a:ext cx="10856070" cy="976313"/>
          </a:xfrm>
        </p:spPr>
        <p:txBody>
          <a:bodyPr/>
          <a:lstStyle/>
          <a:p>
            <a:r>
              <a:rPr lang="en-AU" dirty="0"/>
              <a:t>Reproductive coercion </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a:xfrm>
            <a:off x="631080" y="1568095"/>
            <a:ext cx="10856070" cy="4253803"/>
          </a:xfrm>
        </p:spPr>
        <p:txBody>
          <a:bodyPr/>
          <a:lstStyle/>
          <a:p>
            <a:r>
              <a:rPr lang="en-AU" dirty="0"/>
              <a:t>When someone tries to control your reproductive health. </a:t>
            </a:r>
          </a:p>
          <a:p>
            <a:r>
              <a:rPr lang="en-AU" dirty="0"/>
              <a:t>It includes:</a:t>
            </a:r>
          </a:p>
          <a:p>
            <a:pPr lvl="1"/>
            <a:r>
              <a:rPr lang="en-AU" dirty="0">
                <a:latin typeface="Arial" panose="020B0604020202020204" pitchFamily="34" charset="0"/>
                <a:cs typeface="Arial" panose="020B0604020202020204" pitchFamily="34" charset="0"/>
              </a:rPr>
              <a:t>tampering with or not allowing you to use contraception</a:t>
            </a:r>
          </a:p>
          <a:p>
            <a:pPr lvl="1"/>
            <a:r>
              <a:rPr lang="en-AU" dirty="0">
                <a:latin typeface="Arial" panose="020B0604020202020204" pitchFamily="34" charset="0"/>
                <a:cs typeface="Arial" panose="020B0604020202020204" pitchFamily="34" charset="0"/>
              </a:rPr>
              <a:t>forcing you to continue a pregnancy</a:t>
            </a:r>
          </a:p>
          <a:p>
            <a:pPr lvl="1"/>
            <a:r>
              <a:rPr lang="en-AU" dirty="0">
                <a:latin typeface="Arial" panose="020B0604020202020204" pitchFamily="34" charset="0"/>
                <a:cs typeface="Arial" panose="020B0604020202020204" pitchFamily="34" charset="0"/>
              </a:rPr>
              <a:t>forcing you to have an abortion. </a:t>
            </a:r>
          </a:p>
          <a:p>
            <a:r>
              <a:rPr lang="en-AU" dirty="0"/>
              <a:t>Reproductive coercion is </a:t>
            </a:r>
            <a:r>
              <a:rPr lang="en-AU" b="1" dirty="0"/>
              <a:t>not okay</a:t>
            </a:r>
            <a:r>
              <a:rPr lang="en-AU" dirty="0"/>
              <a:t>. </a:t>
            </a:r>
          </a:p>
          <a:p>
            <a:pPr marL="0" indent="0">
              <a:buNone/>
            </a:pPr>
            <a:endParaRPr lang="en-AU" dirty="0"/>
          </a:p>
        </p:txBody>
      </p:sp>
      <p:pic>
        <p:nvPicPr>
          <p:cNvPr id="6" name="Picture 5">
            <a:extLst>
              <a:ext uri="{FF2B5EF4-FFF2-40B4-BE49-F238E27FC236}">
                <a16:creationId xmlns:a16="http://schemas.microsoft.com/office/drawing/2014/main" id="{E48D9173-7B7E-CC44-8717-626CD02A2FF7}"/>
              </a:ext>
              <a:ext uri="{C183D7F6-B498-43B3-948B-1728B52AA6E4}">
                <adec:decorative xmlns:adec="http://schemas.microsoft.com/office/drawing/2017/decorative" val="1"/>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1960665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39EC-043C-784F-9880-8B89E6303B50}"/>
              </a:ext>
            </a:extLst>
          </p:cNvPr>
          <p:cNvSpPr>
            <a:spLocks noGrp="1"/>
          </p:cNvSpPr>
          <p:nvPr>
            <p:ph type="title"/>
          </p:nvPr>
        </p:nvSpPr>
        <p:spPr/>
        <p:txBody>
          <a:bodyPr/>
          <a:lstStyle/>
          <a:p>
            <a:r>
              <a:rPr lang="en-AU" dirty="0"/>
              <a:t>Who can you talk to?</a:t>
            </a:r>
            <a:endParaRPr lang="en-US" dirty="0"/>
          </a:p>
        </p:txBody>
      </p:sp>
      <p:sp>
        <p:nvSpPr>
          <p:cNvPr id="3" name="Content Placeholder 2">
            <a:extLst>
              <a:ext uri="{FF2B5EF4-FFF2-40B4-BE49-F238E27FC236}">
                <a16:creationId xmlns:a16="http://schemas.microsoft.com/office/drawing/2014/main" id="{4DC864DC-85CF-0241-8707-AAFA6B58316B}"/>
              </a:ext>
            </a:extLst>
          </p:cNvPr>
          <p:cNvSpPr>
            <a:spLocks noGrp="1"/>
          </p:cNvSpPr>
          <p:nvPr>
            <p:ph sz="half" idx="10"/>
          </p:nvPr>
        </p:nvSpPr>
        <p:spPr/>
        <p:txBody>
          <a:bodyPr/>
          <a:lstStyle/>
          <a:p>
            <a:r>
              <a:rPr lang="en-AU" b="1" dirty="0"/>
              <a:t>1800 RESPECT </a:t>
            </a:r>
            <a:r>
              <a:rPr lang="en-AU" dirty="0"/>
              <a:t>(1800 737 732) is the national sexual assault and domestic family violence counselling service.</a:t>
            </a:r>
          </a:p>
          <a:p>
            <a:r>
              <a:rPr lang="en-AU" dirty="0"/>
              <a:t>You can call the service 24 hours a day,         7 days a week. </a:t>
            </a:r>
          </a:p>
          <a:p>
            <a:r>
              <a:rPr lang="en-AU" dirty="0"/>
              <a:t>The counsellors can listen to your story and provide support that is right for you. </a:t>
            </a:r>
          </a:p>
          <a:p>
            <a:pPr marL="0" indent="0">
              <a:buNone/>
            </a:pPr>
            <a:endParaRPr lang="en-US" dirty="0"/>
          </a:p>
        </p:txBody>
      </p:sp>
      <p:pic>
        <p:nvPicPr>
          <p:cNvPr id="6" name="Picture Placeholder 5" descr="A person holding a phone&#10;&#10;">
            <a:extLst>
              <a:ext uri="{FF2B5EF4-FFF2-40B4-BE49-F238E27FC236}">
                <a16:creationId xmlns:a16="http://schemas.microsoft.com/office/drawing/2014/main" id="{9B611384-4A20-5E4A-A9D5-CE7853B54D9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146359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1686-DBC2-1744-BE5F-8DFA31C19442}"/>
              </a:ext>
            </a:extLst>
          </p:cNvPr>
          <p:cNvSpPr>
            <a:spLocks noGrp="1"/>
          </p:cNvSpPr>
          <p:nvPr>
            <p:ph type="title"/>
          </p:nvPr>
        </p:nvSpPr>
        <p:spPr/>
        <p:txBody>
          <a:bodyPr/>
          <a:lstStyle/>
          <a:p>
            <a:r>
              <a:rPr lang="en-US" dirty="0"/>
              <a:t>More information and resources on sexual health</a:t>
            </a:r>
          </a:p>
        </p:txBody>
      </p:sp>
      <p:sp>
        <p:nvSpPr>
          <p:cNvPr id="3" name="Content Placeholder 2">
            <a:extLst>
              <a:ext uri="{FF2B5EF4-FFF2-40B4-BE49-F238E27FC236}">
                <a16:creationId xmlns:a16="http://schemas.microsoft.com/office/drawing/2014/main" id="{E6796E13-46E1-FB48-87BE-E7707A9AA2C1}"/>
              </a:ext>
            </a:extLst>
          </p:cNvPr>
          <p:cNvSpPr>
            <a:spLocks noGrp="1"/>
          </p:cNvSpPr>
          <p:nvPr>
            <p:ph idx="1"/>
          </p:nvPr>
        </p:nvSpPr>
        <p:spPr/>
        <p:txBody>
          <a:bodyPr>
            <a:noAutofit/>
          </a:bodyPr>
          <a:lstStyle/>
          <a:p>
            <a:pPr>
              <a:spcAft>
                <a:spcPts val="600"/>
              </a:spcAft>
            </a:pPr>
            <a:r>
              <a:rPr lang="en-US" dirty="0">
                <a:latin typeface="Arial" panose="020B0604020202020204" pitchFamily="34" charset="0"/>
                <a:cs typeface="Arial" panose="020B0604020202020204" pitchFamily="34" charset="0"/>
              </a:rPr>
              <a:t>Jean Hailes for Women’s Health</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jeanhailes.org.au/health-a-z</a:t>
            </a:r>
          </a:p>
          <a:p>
            <a:pPr>
              <a:spcAft>
                <a:spcPts val="600"/>
              </a:spcAft>
            </a:pPr>
            <a:r>
              <a:rPr lang="en-US" dirty="0">
                <a:latin typeface="Arial" panose="020B0604020202020204" pitchFamily="34" charset="0"/>
                <a:cs typeface="Arial" panose="020B0604020202020204" pitchFamily="34" charset="0"/>
              </a:rPr>
              <a:t>MSI Australia (formerly Marie Stopes)</a:t>
            </a:r>
            <a:br>
              <a:rPr lang="en-US" dirty="0">
                <a:latin typeface="Arial" panose="020B0604020202020204" pitchFamily="34" charset="0"/>
                <a:cs typeface="Arial" panose="020B0604020202020204" pitchFamily="34" charset="0"/>
              </a:rPr>
            </a:br>
            <a:r>
              <a:rPr lang="en-AU" u="sng" dirty="0" err="1">
                <a:solidFill>
                  <a:schemeClr val="tx1"/>
                </a:solidFill>
                <a:latin typeface="Arial" panose="020B0604020202020204" pitchFamily="34" charset="0"/>
                <a:cs typeface="Arial" panose="020B0604020202020204" pitchFamily="34" charset="0"/>
              </a:rPr>
              <a:t>mariestopes.org.au</a:t>
            </a:r>
            <a:endParaRPr lang="en-AU" u="sng" dirty="0">
              <a:solidFill>
                <a:schemeClr val="tx1"/>
              </a:solidFill>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Family Planning Alliance Australia</a:t>
            </a:r>
            <a:br>
              <a:rPr lang="en-US" dirty="0">
                <a:solidFill>
                  <a:schemeClr val="tx1"/>
                </a:solidFill>
              </a:rPr>
            </a:br>
            <a:r>
              <a:rPr lang="en-US" u="sng" dirty="0">
                <a:solidFill>
                  <a:schemeClr val="tx1"/>
                </a:solidFill>
                <a:latin typeface="Arial" panose="020B0604020202020204" pitchFamily="34" charset="0"/>
                <a:cs typeface="Arial" panose="020B0604020202020204" pitchFamily="34" charset="0"/>
              </a:rPr>
              <a:t>familyplanningallianceaustralia.org.au</a:t>
            </a:r>
          </a:p>
          <a:p>
            <a:pPr>
              <a:spcAft>
                <a:spcPts val="600"/>
              </a:spcAft>
            </a:pPr>
            <a:r>
              <a:rPr lang="en-US" dirty="0">
                <a:latin typeface="Arial" panose="020B0604020202020204" pitchFamily="34" charset="0"/>
                <a:cs typeface="Arial" panose="020B0604020202020204" pitchFamily="34" charset="0"/>
              </a:rPr>
              <a:t>Let Them Know </a:t>
            </a:r>
            <a:br>
              <a:rPr lang="en-US" dirty="0">
                <a:latin typeface="Arial" panose="020B0604020202020204" pitchFamily="34" charset="0"/>
                <a:cs typeface="Arial" panose="020B0604020202020204" pitchFamily="34" charset="0"/>
              </a:rPr>
            </a:br>
            <a:r>
              <a:rPr lang="en-AU" u="sng" dirty="0">
                <a:solidFill>
                  <a:schemeClr val="tx1"/>
                </a:solidFill>
                <a:latin typeface="Arial" panose="020B0604020202020204" pitchFamily="34" charset="0"/>
                <a:cs typeface="Arial" panose="020B0604020202020204" pitchFamily="34" charset="0"/>
              </a:rPr>
              <a:t>letthemknow.org.au</a:t>
            </a:r>
            <a:endParaRPr lang="en-US"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206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FA387C-A7DA-4E54-807B-F7900884061D}"/>
              </a:ext>
            </a:extLst>
          </p:cNvPr>
          <p:cNvSpPr>
            <a:spLocks noGrp="1"/>
          </p:cNvSpPr>
          <p:nvPr>
            <p:ph type="title"/>
          </p:nvPr>
        </p:nvSpPr>
        <p:spPr>
          <a:xfrm>
            <a:off x="623888" y="1746691"/>
            <a:ext cx="10515600" cy="1135883"/>
          </a:xfrm>
        </p:spPr>
        <p:txBody>
          <a:bodyPr lIns="0"/>
          <a:lstStyle/>
          <a:p>
            <a:pPr algn="l"/>
            <a:r>
              <a:rPr lang="en-AU" dirty="0"/>
              <a:t>Thank you</a:t>
            </a:r>
          </a:p>
        </p:txBody>
      </p:sp>
      <p:sp>
        <p:nvSpPr>
          <p:cNvPr id="4" name="Subtitle 4">
            <a:extLst>
              <a:ext uri="{FF2B5EF4-FFF2-40B4-BE49-F238E27FC236}">
                <a16:creationId xmlns:a16="http://schemas.microsoft.com/office/drawing/2014/main" id="{2515945B-B85F-C343-8ED3-F8CD71691204}"/>
              </a:ext>
            </a:extLst>
          </p:cNvPr>
          <p:cNvSpPr txBox="1">
            <a:spLocks/>
          </p:cNvSpPr>
          <p:nvPr/>
        </p:nvSpPr>
        <p:spPr>
          <a:xfrm>
            <a:off x="558268" y="3085317"/>
            <a:ext cx="8364967" cy="993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200" dirty="0">
                <a:solidFill>
                  <a:schemeClr val="bg1"/>
                </a:solidFill>
                <a:latin typeface="Arial" panose="020B0604020202020204" pitchFamily="34" charset="0"/>
                <a:cs typeface="Arial" panose="020B0604020202020204" pitchFamily="34" charset="0"/>
              </a:rPr>
              <a:t>Go to </a:t>
            </a:r>
            <a:r>
              <a:rPr lang="en-AU" sz="3200" b="1" dirty="0" err="1">
                <a:solidFill>
                  <a:schemeClr val="bg1"/>
                </a:solidFill>
                <a:latin typeface="Arial" panose="020B0604020202020204" pitchFamily="34" charset="0"/>
                <a:cs typeface="Arial" panose="020B0604020202020204" pitchFamily="34" charset="0"/>
              </a:rPr>
              <a:t>jeanhailes.org.au</a:t>
            </a:r>
            <a:r>
              <a:rPr lang="en-AU" sz="3200" b="1" dirty="0">
                <a:solidFill>
                  <a:schemeClr val="bg1"/>
                </a:solidFill>
                <a:latin typeface="Arial" panose="020B0604020202020204" pitchFamily="34" charset="0"/>
                <a:cs typeface="Arial" panose="020B0604020202020204" pitchFamily="34" charset="0"/>
              </a:rPr>
              <a:t>/subscribe</a:t>
            </a:r>
            <a:r>
              <a:rPr lang="en-AU" sz="3200" dirty="0">
                <a:solidFill>
                  <a:schemeClr val="bg1"/>
                </a:solidFill>
                <a:latin typeface="Arial" panose="020B0604020202020204" pitchFamily="34" charset="0"/>
                <a:cs typeface="Arial" panose="020B0604020202020204" pitchFamily="34" charset="0"/>
              </a:rPr>
              <a:t> for updates on the latest in women’s health</a:t>
            </a:r>
            <a:endParaRPr lang="en-AU" dirty="0">
              <a:solidFill>
                <a:schemeClr val="bg1"/>
              </a:solidFill>
              <a:latin typeface="Arial" panose="020B0604020202020204" pitchFamily="34" charset="0"/>
              <a:cs typeface="Arial" panose="020B0604020202020204" pitchFamily="34" charset="0"/>
            </a:endParaRPr>
          </a:p>
        </p:txBody>
      </p:sp>
      <p:pic>
        <p:nvPicPr>
          <p:cNvPr id="6" name="Picture 5" descr="A black and white circle with a black and white logo&#10;&#10;">
            <a:extLst>
              <a:ext uri="{FF2B5EF4-FFF2-40B4-BE49-F238E27FC236}">
                <a16:creationId xmlns:a16="http://schemas.microsoft.com/office/drawing/2014/main" id="{1757CDA3-59CE-4440-8E55-14D5861C22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88" y="4446057"/>
            <a:ext cx="2351314" cy="868304"/>
          </a:xfrm>
          <a:prstGeom prst="rect">
            <a:avLst/>
          </a:prstGeom>
        </p:spPr>
      </p:pic>
    </p:spTree>
    <p:extLst>
      <p:ext uri="{BB962C8B-B14F-4D97-AF65-F5344CB8AC3E}">
        <p14:creationId xmlns:p14="http://schemas.microsoft.com/office/powerpoint/2010/main" val="230919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9CF8-454E-098C-D370-0D99646C6C02}"/>
              </a:ext>
            </a:extLst>
          </p:cNvPr>
          <p:cNvSpPr>
            <a:spLocks noGrp="1"/>
          </p:cNvSpPr>
          <p:nvPr>
            <p:ph type="title"/>
          </p:nvPr>
        </p:nvSpPr>
        <p:spPr>
          <a:xfrm>
            <a:off x="623887" y="-2396332"/>
            <a:ext cx="10944225" cy="2396332"/>
          </a:xfrm>
        </p:spPr>
        <p:txBody>
          <a:bodyPr lIns="0" anchor="b"/>
          <a:lstStyle/>
          <a:p>
            <a:r>
              <a:rPr lang="en-AU" dirty="0"/>
              <a:t>For further information </a:t>
            </a:r>
          </a:p>
        </p:txBody>
      </p:sp>
      <p:sp>
        <p:nvSpPr>
          <p:cNvPr id="3" name="TextBox 2">
            <a:extLst>
              <a:ext uri="{FF2B5EF4-FFF2-40B4-BE49-F238E27FC236}">
                <a16:creationId xmlns:a16="http://schemas.microsoft.com/office/drawing/2014/main" id="{22462D6D-79FD-4B08-8C30-54BE05468466}"/>
              </a:ext>
            </a:extLst>
          </p:cNvPr>
          <p:cNvSpPr txBox="1"/>
          <p:nvPr/>
        </p:nvSpPr>
        <p:spPr>
          <a:xfrm>
            <a:off x="570297" y="1272276"/>
            <a:ext cx="6995160" cy="3924216"/>
          </a:xfrm>
          <a:prstGeom prst="rect">
            <a:avLst/>
          </a:prstGeom>
          <a:noFill/>
        </p:spPr>
        <p:txBody>
          <a:bodyPr wrap="square">
            <a:spAutoFit/>
          </a:bodyPr>
          <a:lstStyle/>
          <a:p>
            <a:pPr marL="0" indent="0">
              <a:lnSpc>
                <a:spcPct val="110000"/>
              </a:lnSpc>
              <a:spcBef>
                <a:spcPts val="0"/>
              </a:spcBef>
              <a:spcAft>
                <a:spcPts val="500"/>
              </a:spcAft>
              <a:buNone/>
            </a:pPr>
            <a:r>
              <a:rPr lang="en-AU" sz="1400" b="1" i="0" u="none" strike="noStrike" baseline="0" dirty="0">
                <a:solidFill>
                  <a:schemeClr val="bg1"/>
                </a:solidFill>
                <a:latin typeface="Arial" panose="020B0604020202020204" pitchFamily="34" charset="0"/>
                <a:cs typeface="Arial" panose="020B0604020202020204" pitchFamily="34" charset="0"/>
              </a:rPr>
              <a:t>For further information contact</a:t>
            </a:r>
            <a:endParaRPr lang="en-AU" sz="14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spcAft>
                <a:spcPts val="500"/>
              </a:spcAft>
              <a:buNone/>
            </a:pPr>
            <a:r>
              <a:rPr lang="en-AU" sz="1400" dirty="0">
                <a:solidFill>
                  <a:schemeClr val="bg1"/>
                </a:solidFill>
                <a:latin typeface="Arial" panose="020B0604020202020204" pitchFamily="34" charset="0"/>
                <a:cs typeface="Arial" panose="020B0604020202020204" pitchFamily="34" charset="0"/>
              </a:rPr>
              <a:t>Jean Hailes for Women’s Health</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PO Box 24098</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Melbourne VIC 3001</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Phone</a:t>
            </a:r>
            <a:r>
              <a:rPr lang="en-AU" sz="1400" dirty="0">
                <a:solidFill>
                  <a:schemeClr val="bg1"/>
                </a:solidFill>
                <a:latin typeface="Arial" panose="020B0604020202020204" pitchFamily="34" charset="0"/>
                <a:cs typeface="Arial" panose="020B0604020202020204" pitchFamily="34" charset="0"/>
              </a:rPr>
              <a:t> 03 9453 8999</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Email</a:t>
            </a:r>
            <a:r>
              <a:rPr lang="en-AU" sz="1400" dirty="0">
                <a:solidFill>
                  <a:schemeClr val="bg1"/>
                </a:solidFill>
                <a:latin typeface="Arial" panose="020B0604020202020204" pitchFamily="34" charset="0"/>
                <a:cs typeface="Arial" panose="020B0604020202020204" pitchFamily="34" charset="0"/>
              </a:rPr>
              <a:t> education@jeanhailes.org.au</a:t>
            </a:r>
          </a:p>
          <a:p>
            <a:pPr marL="0" indent="0">
              <a:lnSpc>
                <a:spcPct val="110000"/>
              </a:lnSpc>
              <a:spcBef>
                <a:spcPts val="0"/>
              </a:spcBef>
              <a:spcAft>
                <a:spcPts val="2000"/>
              </a:spcAft>
              <a:buNone/>
            </a:pPr>
            <a:r>
              <a:rPr lang="en-AU" sz="1400" b="1" dirty="0">
                <a:solidFill>
                  <a:schemeClr val="bg1"/>
                </a:solidFill>
                <a:latin typeface="Arial" panose="020B0604020202020204" pitchFamily="34" charset="0"/>
                <a:cs typeface="Arial" panose="020B0604020202020204" pitchFamily="34" charset="0"/>
              </a:rPr>
              <a:t>Website</a:t>
            </a:r>
            <a:r>
              <a:rPr lang="en-AU" sz="1400" dirty="0">
                <a:solidFill>
                  <a:schemeClr val="bg1"/>
                </a:solidFill>
                <a:latin typeface="Arial" panose="020B0604020202020204" pitchFamily="34" charset="0"/>
                <a:cs typeface="Arial" panose="020B0604020202020204" pitchFamily="34" charset="0"/>
              </a:rPr>
              <a:t> jeanhailes.org.au</a:t>
            </a:r>
          </a:p>
          <a:p>
            <a:pPr marL="0" indent="0">
              <a:lnSpc>
                <a:spcPct val="110000"/>
              </a:lnSpc>
              <a:spcBef>
                <a:spcPts val="0"/>
              </a:spcBef>
              <a:spcAft>
                <a:spcPts val="1000"/>
              </a:spcAft>
              <a:buNone/>
            </a:pPr>
            <a:r>
              <a:rPr lang="en-AU" sz="1400" b="1" i="0" u="none" strike="noStrike" baseline="0" dirty="0">
                <a:solidFill>
                  <a:schemeClr val="bg1"/>
                </a:solidFill>
                <a:latin typeface="Arial" panose="020B0604020202020204" pitchFamily="34" charset="0"/>
                <a:cs typeface="Arial" panose="020B0604020202020204" pitchFamily="34" charset="0"/>
              </a:rPr>
              <a:t>Disclaimer. </a:t>
            </a:r>
            <a:r>
              <a:rPr lang="en-AU" sz="1400" i="0" u="none" strike="noStrike" baseline="0" dirty="0">
                <a:solidFill>
                  <a:schemeClr val="bg1"/>
                </a:solidFill>
                <a:latin typeface="Arial" panose="020B0604020202020204" pitchFamily="34" charset="0"/>
                <a:cs typeface="Arial" panose="020B0604020202020204" pitchFamily="34" charset="0"/>
              </a:rPr>
              <a:t>This information does not replace medical advice. If a person is worried about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health, they should talk to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doctor or healthcare team.</a:t>
            </a:r>
          </a:p>
          <a:p>
            <a:pPr marL="0" indent="0">
              <a:lnSpc>
                <a:spcPct val="110000"/>
              </a:lnSpc>
              <a:spcBef>
                <a:spcPts val="0"/>
              </a:spcBef>
              <a:spcAft>
                <a:spcPts val="1000"/>
              </a:spcAft>
              <a:buNone/>
            </a:pPr>
            <a:r>
              <a:rPr lang="en-AU" sz="1400" i="0" u="none" strike="noStrike" baseline="0" dirty="0">
                <a:solidFill>
                  <a:schemeClr val="bg1"/>
                </a:solidFill>
                <a:latin typeface="Arial" panose="020B0604020202020204" pitchFamily="34" charset="0"/>
                <a:cs typeface="Arial" panose="020B0604020202020204" pitchFamily="34" charset="0"/>
              </a:rPr>
              <a:t>© 2024 Jean Hailes Foundation. All rights reserved. This publication may not be reproduced in whole or in part by any means without written permission of the copyright owner. Email licensing@jeanhailes.org.au for more information.</a:t>
            </a:r>
            <a:endParaRPr lang="en-US" sz="1400" b="1" i="0" u="none" strike="noStrike" baseline="0" dirty="0">
              <a:solidFill>
                <a:schemeClr val="bg1"/>
              </a:solidFill>
              <a:latin typeface="Arial" panose="020B0604020202020204" pitchFamily="34" charset="0"/>
              <a:cs typeface="Arial" panose="020B0604020202020204" pitchFamily="34" charset="0"/>
            </a:endParaRPr>
          </a:p>
          <a:p>
            <a:pPr marL="0" indent="0">
              <a:lnSpc>
                <a:spcPct val="110000"/>
              </a:lnSpc>
              <a:spcAft>
                <a:spcPts val="1000"/>
              </a:spcAft>
              <a:buNone/>
            </a:pPr>
            <a:r>
              <a:rPr lang="en-AU" sz="1400" dirty="0">
                <a:solidFill>
                  <a:schemeClr val="bg1"/>
                </a:solidFill>
                <a:latin typeface="Arial" panose="020B0604020202020204" pitchFamily="34" charset="0"/>
                <a:cs typeface="Arial" panose="020B0604020202020204" pitchFamily="34" charset="0"/>
              </a:rPr>
              <a:t>Updated January 2024</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7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606-B440-4312-B9F8-E03B7E76C995}"/>
              </a:ext>
            </a:extLst>
          </p:cNvPr>
          <p:cNvSpPr>
            <a:spLocks noGrp="1"/>
          </p:cNvSpPr>
          <p:nvPr>
            <p:ph type="title"/>
          </p:nvPr>
        </p:nvSpPr>
        <p:spPr/>
        <p:txBody>
          <a:bodyPr/>
          <a:lstStyle/>
          <a:p>
            <a:r>
              <a:rPr lang="en-AU" dirty="0"/>
              <a:t>Presentation aims </a:t>
            </a:r>
          </a:p>
        </p:txBody>
      </p:sp>
      <p:sp>
        <p:nvSpPr>
          <p:cNvPr id="3" name="Content Placeholder 2">
            <a:extLst>
              <a:ext uri="{FF2B5EF4-FFF2-40B4-BE49-F238E27FC236}">
                <a16:creationId xmlns:a16="http://schemas.microsoft.com/office/drawing/2014/main" id="{30AB34C2-EF3D-4693-AAAD-DCE2F8EAA111}"/>
              </a:ext>
            </a:extLst>
          </p:cNvPr>
          <p:cNvSpPr>
            <a:spLocks noGrp="1"/>
          </p:cNvSpPr>
          <p:nvPr>
            <p:ph idx="1"/>
          </p:nvPr>
        </p:nvSpPr>
        <p:spPr/>
        <p:txBody>
          <a:bodyPr/>
          <a:lstStyle/>
          <a:p>
            <a:pPr marL="0" indent="0">
              <a:buNone/>
            </a:pPr>
            <a:r>
              <a:rPr lang="en-AU" dirty="0"/>
              <a:t>By the end of this presentation, we hope you will:</a:t>
            </a:r>
          </a:p>
          <a:p>
            <a:pPr>
              <a:buFont typeface="Arial" panose="020B0604020202020204" pitchFamily="34" charset="0"/>
              <a:buChar char="•"/>
            </a:pPr>
            <a:r>
              <a:rPr lang="en-AU" dirty="0"/>
              <a:t>know about safer sex practices and why they are important</a:t>
            </a:r>
          </a:p>
          <a:p>
            <a:pPr>
              <a:buFont typeface="Arial" panose="020B0604020202020204" pitchFamily="34" charset="0"/>
              <a:buChar char="•"/>
            </a:pPr>
            <a:r>
              <a:rPr lang="en-AU" dirty="0"/>
              <a:t>be aware of contraception options</a:t>
            </a:r>
          </a:p>
          <a:p>
            <a:pPr>
              <a:buFont typeface="Arial" panose="020B0604020202020204" pitchFamily="34" charset="0"/>
              <a:buChar char="•"/>
            </a:pPr>
            <a:r>
              <a:rPr lang="en-AU" dirty="0"/>
              <a:t>know how to deal with an unplanned pregnancy.</a:t>
            </a:r>
          </a:p>
          <a:p>
            <a:endParaRPr lang="en-AU" dirty="0"/>
          </a:p>
        </p:txBody>
      </p:sp>
    </p:spTree>
    <p:extLst>
      <p:ext uri="{BB962C8B-B14F-4D97-AF65-F5344CB8AC3E}">
        <p14:creationId xmlns:p14="http://schemas.microsoft.com/office/powerpoint/2010/main" val="57005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EAE2-D1EE-E84E-8FE7-BC815190D6FD}"/>
              </a:ext>
            </a:extLst>
          </p:cNvPr>
          <p:cNvSpPr>
            <a:spLocks noGrp="1"/>
          </p:cNvSpPr>
          <p:nvPr>
            <p:ph type="title"/>
          </p:nvPr>
        </p:nvSpPr>
        <p:spPr/>
        <p:txBody>
          <a:bodyPr/>
          <a:lstStyle/>
          <a:p>
            <a:r>
              <a:rPr lang="en-AU" dirty="0"/>
              <a:t>STIs and safer sex </a:t>
            </a:r>
            <a:endParaRPr lang="en-US" dirty="0"/>
          </a:p>
        </p:txBody>
      </p:sp>
    </p:spTree>
    <p:extLst>
      <p:ext uri="{BB962C8B-B14F-4D97-AF65-F5344CB8AC3E}">
        <p14:creationId xmlns:p14="http://schemas.microsoft.com/office/powerpoint/2010/main" val="262690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50060-1DB7-4D3F-8272-78A910E97420}"/>
              </a:ext>
            </a:extLst>
          </p:cNvPr>
          <p:cNvSpPr>
            <a:spLocks noGrp="1"/>
          </p:cNvSpPr>
          <p:nvPr>
            <p:ph type="title"/>
          </p:nvPr>
        </p:nvSpPr>
        <p:spPr/>
        <p:txBody>
          <a:bodyPr>
            <a:noAutofit/>
          </a:bodyPr>
          <a:lstStyle/>
          <a:p>
            <a:r>
              <a:rPr lang="en-AU" dirty="0"/>
              <a:t>Sexually transmissible infections (STIs)</a:t>
            </a:r>
          </a:p>
        </p:txBody>
      </p:sp>
      <p:sp>
        <p:nvSpPr>
          <p:cNvPr id="6" name="Content Placeholder 5">
            <a:extLst>
              <a:ext uri="{FF2B5EF4-FFF2-40B4-BE49-F238E27FC236}">
                <a16:creationId xmlns:a16="http://schemas.microsoft.com/office/drawing/2014/main" id="{650DE638-F347-4300-A50D-6CCB8B706640}"/>
              </a:ext>
            </a:extLst>
          </p:cNvPr>
          <p:cNvSpPr>
            <a:spLocks noGrp="1"/>
          </p:cNvSpPr>
          <p:nvPr>
            <p:ph sz="half" idx="10"/>
          </p:nvPr>
        </p:nvSpPr>
        <p:spPr/>
        <p:txBody>
          <a:bodyPr/>
          <a:lstStyle/>
          <a:p>
            <a:r>
              <a:rPr lang="en-AU" dirty="0"/>
              <a:t>Infections that are passed from person to person through sexual contact.</a:t>
            </a:r>
          </a:p>
          <a:p>
            <a:r>
              <a:rPr lang="en-AU" dirty="0"/>
              <a:t>Can have serious </a:t>
            </a:r>
            <a:br>
              <a:rPr lang="en-AU" dirty="0"/>
            </a:br>
            <a:r>
              <a:rPr lang="en-AU" dirty="0"/>
              <a:t>impacts on your health if </a:t>
            </a:r>
            <a:br>
              <a:rPr lang="en-AU" dirty="0"/>
            </a:br>
            <a:r>
              <a:rPr lang="en-AU" dirty="0"/>
              <a:t>left untreated. </a:t>
            </a:r>
          </a:p>
          <a:p>
            <a:r>
              <a:rPr lang="en-AU" dirty="0"/>
              <a:t>Anyone can get an STI. </a:t>
            </a:r>
          </a:p>
          <a:p>
            <a:pPr marL="0" indent="0">
              <a:buNone/>
            </a:pPr>
            <a:endParaRPr lang="en-AU" dirty="0"/>
          </a:p>
        </p:txBody>
      </p:sp>
      <p:pic>
        <p:nvPicPr>
          <p:cNvPr id="3" name="Picture Placeholder 2" descr="A person holding her crotch&#10;&#10;">
            <a:extLst>
              <a:ext uri="{FF2B5EF4-FFF2-40B4-BE49-F238E27FC236}">
                <a16:creationId xmlns:a16="http://schemas.microsoft.com/office/drawing/2014/main" id="{890BF983-795F-784B-98CE-2B4FD778914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132513" y="-1"/>
            <a:ext cx="6059487" cy="6210000"/>
          </a:xfrm>
        </p:spPr>
      </p:pic>
    </p:spTree>
    <p:extLst>
      <p:ext uri="{BB962C8B-B14F-4D97-AF65-F5344CB8AC3E}">
        <p14:creationId xmlns:p14="http://schemas.microsoft.com/office/powerpoint/2010/main" val="9369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a:xfrm>
            <a:off x="631080" y="473075"/>
            <a:ext cx="10856070" cy="976313"/>
          </a:xfrm>
        </p:spPr>
        <p:txBody>
          <a:bodyPr/>
          <a:lstStyle/>
          <a:p>
            <a:r>
              <a:rPr lang="en-AU" dirty="0"/>
              <a:t>How do you know if you have an STI?</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a:xfrm>
            <a:off x="631080" y="1568095"/>
            <a:ext cx="10856070" cy="4253803"/>
          </a:xfrm>
        </p:spPr>
        <p:txBody>
          <a:bodyPr/>
          <a:lstStyle/>
          <a:p>
            <a:pPr marL="0" indent="0">
              <a:buNone/>
            </a:pPr>
            <a:r>
              <a:rPr lang="en-AU" dirty="0"/>
              <a:t>Common symptoms include: </a:t>
            </a:r>
          </a:p>
          <a:p>
            <a:pPr marL="360000" lvl="1">
              <a:buClr>
                <a:schemeClr val="tx1"/>
              </a:buClr>
              <a:buFont typeface="Arial" panose="020B0604020202020204" pitchFamily="34" charset="0"/>
              <a:buChar char="•"/>
            </a:pPr>
            <a:r>
              <a:rPr lang="en-AU" dirty="0"/>
              <a:t>itchiness, blisters, ulcers, sores, or warts around the vagina, penis or anus </a:t>
            </a:r>
          </a:p>
          <a:p>
            <a:pPr marL="360000" lvl="1">
              <a:buClr>
                <a:schemeClr val="tx1"/>
              </a:buClr>
              <a:buFont typeface="Arial" panose="020B0604020202020204" pitchFamily="34" charset="0"/>
              <a:buChar char="•"/>
            </a:pPr>
            <a:r>
              <a:rPr lang="en-AU" dirty="0"/>
              <a:t>pain when weeing or during sex</a:t>
            </a:r>
          </a:p>
          <a:p>
            <a:pPr marL="360000" lvl="1">
              <a:buClr>
                <a:schemeClr val="tx1"/>
              </a:buClr>
              <a:buFont typeface="Arial" panose="020B0604020202020204" pitchFamily="34" charset="0"/>
              <a:buChar char="•"/>
            </a:pPr>
            <a:r>
              <a:rPr lang="en-AU" dirty="0"/>
              <a:t>unusual discharge or bleeding from the vagina, penis or anus.</a:t>
            </a:r>
          </a:p>
          <a:p>
            <a:pPr marL="0" indent="0">
              <a:buNone/>
            </a:pPr>
            <a:endParaRPr lang="en-AU" dirty="0"/>
          </a:p>
          <a:p>
            <a:pPr marL="0" indent="0">
              <a:buNone/>
            </a:pPr>
            <a:r>
              <a:rPr lang="en-AU" dirty="0"/>
              <a:t>Not all STIs cause symptoms – regular STI checks are the </a:t>
            </a:r>
            <a:br>
              <a:rPr lang="en-AU" dirty="0"/>
            </a:br>
            <a:r>
              <a:rPr lang="en-AU" b="1" dirty="0"/>
              <a:t>only way </a:t>
            </a:r>
            <a:r>
              <a:rPr lang="en-AU" dirty="0"/>
              <a:t>to know for sure.</a:t>
            </a:r>
          </a:p>
          <a:p>
            <a:pPr marL="361950" indent="-361950"/>
            <a:endParaRPr lang="en-AU" dirty="0"/>
          </a:p>
        </p:txBody>
      </p:sp>
      <p:pic>
        <p:nvPicPr>
          <p:cNvPr id="6" name="Picture 5">
            <a:extLst>
              <a:ext uri="{FF2B5EF4-FFF2-40B4-BE49-F238E27FC236}">
                <a16:creationId xmlns:a16="http://schemas.microsoft.com/office/drawing/2014/main" id="{E48D9173-7B7E-CC44-8717-626CD02A2FF7}"/>
              </a:ext>
              <a:ext uri="{C183D7F6-B498-43B3-948B-1728B52AA6E4}">
                <adec:decorative xmlns:adec="http://schemas.microsoft.com/office/drawing/2017/decorative" val="1"/>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382932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a:xfrm>
            <a:off x="631080" y="473075"/>
            <a:ext cx="10856070" cy="976313"/>
          </a:xfrm>
        </p:spPr>
        <p:txBody>
          <a:bodyPr/>
          <a:lstStyle/>
          <a:p>
            <a:r>
              <a:rPr lang="en-AU" dirty="0"/>
              <a:t>When should you have an STI check?</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a:xfrm>
            <a:off x="631080" y="1568095"/>
            <a:ext cx="10856070" cy="4253803"/>
          </a:xfrm>
        </p:spPr>
        <p:txBody>
          <a:bodyPr/>
          <a:lstStyle/>
          <a:p>
            <a:r>
              <a:rPr lang="en-AU" dirty="0"/>
              <a:t>If you are sexually active, have at least one STI check per year.</a:t>
            </a:r>
          </a:p>
          <a:p>
            <a:r>
              <a:rPr lang="en-AU" dirty="0"/>
              <a:t>Have more frequent STI checks if:</a:t>
            </a:r>
          </a:p>
          <a:p>
            <a:pPr lvl="1"/>
            <a:r>
              <a:rPr lang="en-AU" dirty="0"/>
              <a:t>you have any symptoms</a:t>
            </a:r>
          </a:p>
          <a:p>
            <a:pPr lvl="1"/>
            <a:r>
              <a:rPr lang="en-AU" dirty="0"/>
              <a:t>you have a new sexual partner</a:t>
            </a:r>
          </a:p>
          <a:p>
            <a:pPr lvl="1"/>
            <a:r>
              <a:rPr lang="en-AU" dirty="0"/>
              <a:t>your partner has an STI </a:t>
            </a:r>
          </a:p>
          <a:p>
            <a:pPr lvl="1"/>
            <a:r>
              <a:rPr lang="en-AU" dirty="0"/>
              <a:t>you have had unprotected sex.</a:t>
            </a:r>
          </a:p>
          <a:p>
            <a:pPr marL="0" indent="0">
              <a:buNone/>
            </a:pPr>
            <a:endParaRPr lang="en-AU" dirty="0"/>
          </a:p>
        </p:txBody>
      </p:sp>
      <p:pic>
        <p:nvPicPr>
          <p:cNvPr id="6" name="Picture 5">
            <a:extLst>
              <a:ext uri="{FF2B5EF4-FFF2-40B4-BE49-F238E27FC236}">
                <a16:creationId xmlns:a16="http://schemas.microsoft.com/office/drawing/2014/main" id="{E48D9173-7B7E-CC44-8717-626CD02A2FF7}"/>
              </a:ext>
              <a:ext uri="{C183D7F6-B498-43B3-948B-1728B52AA6E4}">
                <adec:decorative xmlns:adec="http://schemas.microsoft.com/office/drawing/2017/decorative" val="1"/>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p:blipFill>
        <p:spPr>
          <a:xfrm>
            <a:off x="10479505" y="-203739"/>
            <a:ext cx="1987797" cy="2664548"/>
          </a:xfrm>
          <a:prstGeom prst="rect">
            <a:avLst/>
          </a:prstGeom>
        </p:spPr>
      </p:pic>
    </p:spTree>
    <p:extLst>
      <p:ext uri="{BB962C8B-B14F-4D97-AF65-F5344CB8AC3E}">
        <p14:creationId xmlns:p14="http://schemas.microsoft.com/office/powerpoint/2010/main" val="321645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EE22-932E-5340-83B5-5DA41E2F1DD1}"/>
              </a:ext>
            </a:extLst>
          </p:cNvPr>
          <p:cNvSpPr>
            <a:spLocks noGrp="1"/>
          </p:cNvSpPr>
          <p:nvPr>
            <p:ph type="title"/>
          </p:nvPr>
        </p:nvSpPr>
        <p:spPr/>
        <p:txBody>
          <a:bodyPr>
            <a:noAutofit/>
          </a:bodyPr>
          <a:lstStyle/>
          <a:p>
            <a:r>
              <a:rPr lang="en-AU" dirty="0"/>
              <a:t>What happens when you have an STI check?</a:t>
            </a:r>
            <a:endParaRPr lang="en-US" dirty="0"/>
          </a:p>
        </p:txBody>
      </p:sp>
      <p:sp>
        <p:nvSpPr>
          <p:cNvPr id="3" name="Content Placeholder 2">
            <a:extLst>
              <a:ext uri="{FF2B5EF4-FFF2-40B4-BE49-F238E27FC236}">
                <a16:creationId xmlns:a16="http://schemas.microsoft.com/office/drawing/2014/main" id="{D588D157-9104-754A-BB4E-482728D2CD36}"/>
              </a:ext>
            </a:extLst>
          </p:cNvPr>
          <p:cNvSpPr>
            <a:spLocks noGrp="1"/>
          </p:cNvSpPr>
          <p:nvPr>
            <p:ph sz="half" idx="10"/>
          </p:nvPr>
        </p:nvSpPr>
        <p:spPr/>
        <p:txBody>
          <a:bodyPr/>
          <a:lstStyle/>
          <a:p>
            <a:r>
              <a:rPr lang="en-AU" dirty="0"/>
              <a:t>Your doctor or nurse will ask questions about your health, sex life, and symptoms. </a:t>
            </a:r>
          </a:p>
          <a:p>
            <a:r>
              <a:rPr lang="en-AU" dirty="0"/>
              <a:t>They will do some tests. </a:t>
            </a:r>
          </a:p>
          <a:p>
            <a:r>
              <a:rPr lang="en-AU" dirty="0"/>
              <a:t>You will get your results in 1–2 weeks.</a:t>
            </a:r>
          </a:p>
          <a:p>
            <a:pPr marL="0" indent="0">
              <a:buNone/>
            </a:pPr>
            <a:endParaRPr lang="en-US" dirty="0"/>
          </a:p>
        </p:txBody>
      </p:sp>
      <p:pic>
        <p:nvPicPr>
          <p:cNvPr id="6" name="Picture Placeholder 5" descr="Close-up of several vials of blood&#10;&#10;">
            <a:extLst>
              <a:ext uri="{FF2B5EF4-FFF2-40B4-BE49-F238E27FC236}">
                <a16:creationId xmlns:a16="http://schemas.microsoft.com/office/drawing/2014/main" id="{AA08E26B-BFF8-C943-8BF0-5F0E3CFF932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132513" y="-1"/>
            <a:ext cx="6059487" cy="6210000"/>
          </a:xfrm>
        </p:spPr>
      </p:pic>
    </p:spTree>
    <p:extLst>
      <p:ext uri="{BB962C8B-B14F-4D97-AF65-F5344CB8AC3E}">
        <p14:creationId xmlns:p14="http://schemas.microsoft.com/office/powerpoint/2010/main" val="275234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F7DE-D276-8142-9B8B-81C6C534EC13}"/>
              </a:ext>
            </a:extLst>
          </p:cNvPr>
          <p:cNvSpPr>
            <a:spLocks noGrp="1"/>
          </p:cNvSpPr>
          <p:nvPr>
            <p:ph type="title"/>
          </p:nvPr>
        </p:nvSpPr>
        <p:spPr>
          <a:xfrm>
            <a:off x="639756" y="473075"/>
            <a:ext cx="5226788" cy="976313"/>
          </a:xfrm>
        </p:spPr>
        <p:txBody>
          <a:bodyPr>
            <a:noAutofit/>
          </a:bodyPr>
          <a:lstStyle/>
          <a:p>
            <a:r>
              <a:rPr lang="en-AU" dirty="0"/>
              <a:t>What if you have an STI?</a:t>
            </a:r>
            <a:endParaRPr lang="en-US" dirty="0"/>
          </a:p>
        </p:txBody>
      </p:sp>
      <p:sp>
        <p:nvSpPr>
          <p:cNvPr id="3" name="Content Placeholder 2">
            <a:extLst>
              <a:ext uri="{FF2B5EF4-FFF2-40B4-BE49-F238E27FC236}">
                <a16:creationId xmlns:a16="http://schemas.microsoft.com/office/drawing/2014/main" id="{935BA129-078B-0F4F-A37C-65F3B3DA694D}"/>
              </a:ext>
            </a:extLst>
          </p:cNvPr>
          <p:cNvSpPr>
            <a:spLocks noGrp="1"/>
          </p:cNvSpPr>
          <p:nvPr>
            <p:ph sz="half" idx="10"/>
          </p:nvPr>
        </p:nvSpPr>
        <p:spPr>
          <a:xfrm>
            <a:off x="639756" y="2027976"/>
            <a:ext cx="5154869" cy="3793922"/>
          </a:xfrm>
        </p:spPr>
        <p:txBody>
          <a:bodyPr/>
          <a:lstStyle/>
          <a:p>
            <a:r>
              <a:rPr lang="en-AU" dirty="0"/>
              <a:t>Go to your doctor to get        the right treatment. </a:t>
            </a:r>
          </a:p>
          <a:p>
            <a:r>
              <a:rPr lang="en-AU" dirty="0"/>
              <a:t>Tell your recent </a:t>
            </a:r>
            <a:br>
              <a:rPr lang="en-AU" dirty="0"/>
            </a:br>
            <a:r>
              <a:rPr lang="en-AU" dirty="0"/>
              <a:t>sexual partner(s). </a:t>
            </a:r>
          </a:p>
          <a:p>
            <a:endParaRPr lang="en-AU" dirty="0"/>
          </a:p>
          <a:p>
            <a:pPr marL="0" indent="0">
              <a:buNone/>
            </a:pPr>
            <a:r>
              <a:rPr lang="en-AU" dirty="0"/>
              <a:t>Most STIs can be cured, and all can be treated with medicine. </a:t>
            </a:r>
          </a:p>
          <a:p>
            <a:pPr marL="0" indent="0">
              <a:buNone/>
            </a:pPr>
            <a:endParaRPr lang="en-US" dirty="0"/>
          </a:p>
        </p:txBody>
      </p:sp>
      <p:pic>
        <p:nvPicPr>
          <p:cNvPr id="6" name="Picture Placeholder 5" descr="A person holding a tablet and talking to another person&#10;&#10;">
            <a:extLst>
              <a:ext uri="{FF2B5EF4-FFF2-40B4-BE49-F238E27FC236}">
                <a16:creationId xmlns:a16="http://schemas.microsoft.com/office/drawing/2014/main" id="{A58A4487-EC65-1A44-9E30-5A92FD6CDAA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36387464"/>
      </p:ext>
    </p:extLst>
  </p:cSld>
  <p:clrMapOvr>
    <a:masterClrMapping/>
  </p:clrMapOvr>
</p:sld>
</file>

<file path=ppt/theme/theme1.xml><?xml version="1.0" encoding="utf-8"?>
<a:theme xmlns:a="http://schemas.openxmlformats.org/drawingml/2006/main" name="Jean Hailes title">
  <a:themeElements>
    <a:clrScheme name="Jean Hailes Brand 2023">
      <a:dk1>
        <a:srgbClr val="3D0F58"/>
      </a:dk1>
      <a:lt1>
        <a:sysClr val="window" lastClr="FFFFFF"/>
      </a:lt1>
      <a:dk2>
        <a:srgbClr val="662D91"/>
      </a:dk2>
      <a:lt2>
        <a:srgbClr val="F3F4F6"/>
      </a:lt2>
      <a:accent1>
        <a:srgbClr val="3D0F58"/>
      </a:accent1>
      <a:accent2>
        <a:srgbClr val="D40F7D"/>
      </a:accent2>
      <a:accent3>
        <a:srgbClr val="E0C9F6"/>
      </a:accent3>
      <a:accent4>
        <a:srgbClr val="02267E"/>
      </a:accent4>
      <a:accent5>
        <a:srgbClr val="FDD963"/>
      </a:accent5>
      <a:accent6>
        <a:srgbClr val="A6E068"/>
      </a:accent6>
      <a:hlink>
        <a:srgbClr val="3D0F58"/>
      </a:hlink>
      <a:folHlink>
        <a:srgbClr val="3D0F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C6DE4A67-2BCF-4E77-9AE5-6A1EAA84C2EF}"/>
    </a:ext>
  </a:extLst>
</a:theme>
</file>

<file path=ppt/theme/theme2.xml><?xml version="1.0" encoding="utf-8"?>
<a:theme xmlns:a="http://schemas.openxmlformats.org/drawingml/2006/main" name="1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FC7B5B9-E22A-406D-A150-FC7A9F58A525}"/>
    </a:ext>
  </a:extLst>
</a:theme>
</file>

<file path=ppt/theme/theme3.xml><?xml version="1.0" encoding="utf-8"?>
<a:theme xmlns:a="http://schemas.openxmlformats.org/drawingml/2006/main" name="2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ADDAF22-9733-44F8-8C76-1E4C3D689636}"/>
    </a:ext>
  </a:extLst>
</a:theme>
</file>

<file path=ppt/theme/theme4.xml><?xml version="1.0" encoding="utf-8"?>
<a:theme xmlns:a="http://schemas.openxmlformats.org/drawingml/2006/main" name="3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4A9E9612-7FD5-4917-A197-9AF6B6CF01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Jean Hailes Presentation Template</Template>
  <TotalTime>260</TotalTime>
  <Words>3104</Words>
  <Application>Microsoft Office PowerPoint</Application>
  <PresentationFormat>Widescreen</PresentationFormat>
  <Paragraphs>253</Paragraphs>
  <Slides>27</Slides>
  <Notes>22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27</vt:i4>
      </vt:variant>
    </vt:vector>
  </HeadingPairs>
  <TitlesOfParts>
    <vt:vector size="34" baseType="lpstr">
      <vt:lpstr>Courier New</vt:lpstr>
      <vt:lpstr>Arial</vt:lpstr>
      <vt:lpstr>Calibri</vt:lpstr>
      <vt:lpstr>Jean Hailes title</vt:lpstr>
      <vt:lpstr>1_Jean Hailes title</vt:lpstr>
      <vt:lpstr>2_Jean Hailes title</vt:lpstr>
      <vt:lpstr>3_Jean Hailes title</vt:lpstr>
      <vt:lpstr>Sexual health</vt:lpstr>
      <vt:lpstr>Language</vt:lpstr>
      <vt:lpstr>Presentation aims </vt:lpstr>
      <vt:lpstr>STIs and safer sex </vt:lpstr>
      <vt:lpstr>Sexually transmissible infections (STIs)</vt:lpstr>
      <vt:lpstr>How do you know if you have an STI?</vt:lpstr>
      <vt:lpstr>When should you have an STI check?</vt:lpstr>
      <vt:lpstr>What happens when you have an STI check?</vt:lpstr>
      <vt:lpstr>What if you have an STI?</vt:lpstr>
      <vt:lpstr>What is safer sex?</vt:lpstr>
      <vt:lpstr>Contraception</vt:lpstr>
      <vt:lpstr>Contraception </vt:lpstr>
      <vt:lpstr>Long-acting contraception</vt:lpstr>
      <vt:lpstr>Other methods of contraception</vt:lpstr>
      <vt:lpstr>Other methods of contraception </vt:lpstr>
      <vt:lpstr>Things to remember about contraception</vt:lpstr>
      <vt:lpstr>Unplanned pregnancy and abortion</vt:lpstr>
      <vt:lpstr>Unplanned pregnancy</vt:lpstr>
      <vt:lpstr>Unplanned pregnancy – what are your options?</vt:lpstr>
      <vt:lpstr>Abortion</vt:lpstr>
      <vt:lpstr>Access to abortion in Australia</vt:lpstr>
      <vt:lpstr>Reproductive coercion</vt:lpstr>
      <vt:lpstr>Reproductive coercion </vt:lpstr>
      <vt:lpstr>Who can you talk to?</vt:lpstr>
      <vt:lpstr>More information and resources on sexual health</vt:lpstr>
      <vt:lpstr>Thank you</vt:lpstr>
      <vt:lpstr>For further information </vt:lpstr>
    </vt:vector>
  </TitlesOfParts>
  <Company>Jean Hailes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dc:title>
  <dc:creator>Jean Hailes Foundation</dc:creator>
  <cp:lastModifiedBy>Andrew Vagg</cp:lastModifiedBy>
  <cp:revision>30</cp:revision>
  <dcterms:created xsi:type="dcterms:W3CDTF">2023-09-25T04:00:56Z</dcterms:created>
  <dcterms:modified xsi:type="dcterms:W3CDTF">2024-03-06T22:56:43Z</dcterms:modified>
</cp:coreProperties>
</file>