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 id="2147483761" r:id="rId2"/>
    <p:sldMasterId id="2147483769" r:id="rId3"/>
    <p:sldMasterId id="2147483772" r:id="rId4"/>
  </p:sldMasterIdLst>
  <p:notesMasterIdLst>
    <p:notesMasterId r:id="rId49"/>
  </p:notesMasterIdLst>
  <p:handoutMasterIdLst>
    <p:handoutMasterId r:id="rId50"/>
  </p:handoutMasterIdLst>
  <p:sldIdLst>
    <p:sldId id="256" r:id="rId5"/>
    <p:sldId id="277" r:id="rId6"/>
    <p:sldId id="278" r:id="rId7"/>
    <p:sldId id="284" r:id="rId8"/>
    <p:sldId id="285" r:id="rId9"/>
    <p:sldId id="286" r:id="rId10"/>
    <p:sldId id="276" r:id="rId11"/>
    <p:sldId id="287" r:id="rId12"/>
    <p:sldId id="288" r:id="rId13"/>
    <p:sldId id="289" r:id="rId14"/>
    <p:sldId id="290" r:id="rId15"/>
    <p:sldId id="291" r:id="rId16"/>
    <p:sldId id="275" r:id="rId17"/>
    <p:sldId id="322" r:id="rId18"/>
    <p:sldId id="325" r:id="rId19"/>
    <p:sldId id="293" r:id="rId20"/>
    <p:sldId id="294" r:id="rId21"/>
    <p:sldId id="295" r:id="rId22"/>
    <p:sldId id="296" r:id="rId23"/>
    <p:sldId id="297" r:id="rId24"/>
    <p:sldId id="298" r:id="rId25"/>
    <p:sldId id="323" r:id="rId26"/>
    <p:sldId id="300" r:id="rId27"/>
    <p:sldId id="301" r:id="rId28"/>
    <p:sldId id="302" r:id="rId29"/>
    <p:sldId id="303" r:id="rId30"/>
    <p:sldId id="262" r:id="rId31"/>
    <p:sldId id="326" r:id="rId32"/>
    <p:sldId id="304" r:id="rId33"/>
    <p:sldId id="305" r:id="rId34"/>
    <p:sldId id="306" r:id="rId35"/>
    <p:sldId id="307" r:id="rId36"/>
    <p:sldId id="308" r:id="rId37"/>
    <p:sldId id="309" r:id="rId38"/>
    <p:sldId id="324" r:id="rId39"/>
    <p:sldId id="312" r:id="rId40"/>
    <p:sldId id="313" r:id="rId41"/>
    <p:sldId id="314" r:id="rId42"/>
    <p:sldId id="315" r:id="rId43"/>
    <p:sldId id="316" r:id="rId44"/>
    <p:sldId id="317" r:id="rId45"/>
    <p:sldId id="318" r:id="rId46"/>
    <p:sldId id="319" r:id="rId47"/>
    <p:sldId id="320" r:id="rId48"/>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977F9F-426B-11BB-D672-7F471A72C331}" name="Ewa Sosidko" initials="ES" userId="S::ewa.sosidko@jeanhailes.org.au::213b21a9-6022-43a8-b32a-7c038291b461" providerId="AD"/>
  <p188:author id="{97D5E6FA-4FD4-D809-F51D-EEBEF6829350}" name="Louise Browne" initials="LB" userId="S::louise.browne@jeanhailes.org.au::dfc0368b-1762-4c4f-99e4-68e449fed6a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FE4FA"/>
    <a:srgbClr val="E0C9F6"/>
    <a:srgbClr val="E6D4F8"/>
    <a:srgbClr val="EC008C"/>
    <a:srgbClr val="F3F4F6"/>
    <a:srgbClr val="662D91"/>
    <a:srgbClr val="481986"/>
    <a:srgbClr val="5B01AC"/>
    <a:srgbClr val="3700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41" autoAdjust="0"/>
  </p:normalViewPr>
  <p:slideViewPr>
    <p:cSldViewPr snapToGrid="0" snapToObjects="1">
      <p:cViewPr varScale="1">
        <p:scale>
          <a:sx n="138" d="100"/>
          <a:sy n="138" d="100"/>
        </p:scale>
        <p:origin x="672" y="132"/>
      </p:cViewPr>
      <p:guideLst/>
    </p:cSldViewPr>
  </p:slideViewPr>
  <p:outlineViewPr>
    <p:cViewPr>
      <p:scale>
        <a:sx n="33" d="100"/>
        <a:sy n="33" d="100"/>
      </p:scale>
      <p:origin x="0" y="-18210"/>
    </p:cViewPr>
  </p:outlineViewPr>
  <p:notesTextViewPr>
    <p:cViewPr>
      <p:scale>
        <a:sx n="100" d="100"/>
        <a:sy n="100" d="100"/>
      </p:scale>
      <p:origin x="0" y="0"/>
    </p:cViewPr>
  </p:notesTextViewPr>
  <p:notesViewPr>
    <p:cSldViewPr snapToGrid="0" snapToObjects="1" showGuides="1">
      <p:cViewPr varScale="1">
        <p:scale>
          <a:sx n="85" d="100"/>
          <a:sy n="85" d="100"/>
        </p:scale>
        <p:origin x="380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E6B714-E9AF-4A73-B7F6-C0D5A88AB930}"/>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AU"/>
          </a:p>
        </p:txBody>
      </p:sp>
      <p:sp>
        <p:nvSpPr>
          <p:cNvPr id="3" name="Date Placeholder 2">
            <a:extLst>
              <a:ext uri="{FF2B5EF4-FFF2-40B4-BE49-F238E27FC236}">
                <a16:creationId xmlns:a16="http://schemas.microsoft.com/office/drawing/2014/main" id="{5EA9D8C5-B0BC-4ADC-9448-7F5EC1A0E93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D0D0F631-FC30-4674-836A-3AEC3ACEB264}" type="datetimeFigureOut">
              <a:rPr lang="en-AU" smtClean="0"/>
              <a:t>7/03/2024</a:t>
            </a:fld>
            <a:endParaRPr lang="en-AU"/>
          </a:p>
        </p:txBody>
      </p:sp>
      <p:sp>
        <p:nvSpPr>
          <p:cNvPr id="4" name="Footer Placeholder 3">
            <a:extLst>
              <a:ext uri="{FF2B5EF4-FFF2-40B4-BE49-F238E27FC236}">
                <a16:creationId xmlns:a16="http://schemas.microsoft.com/office/drawing/2014/main" id="{C8DE735A-96EC-49F4-B591-B8E21CC6D0B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AU"/>
          </a:p>
        </p:txBody>
      </p:sp>
    </p:spTree>
    <p:extLst>
      <p:ext uri="{BB962C8B-B14F-4D97-AF65-F5344CB8AC3E}">
        <p14:creationId xmlns:p14="http://schemas.microsoft.com/office/powerpoint/2010/main" val="1692312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EA16F40-8EA7-B247-9CF5-5FF0881227A9}" type="datetimeFigureOut">
              <a:rPr lang="en-US" smtClean="0"/>
              <a:t>3/7/2024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367283B-4E87-D248-879C-9924D1F37423}" type="slidenum">
              <a:rPr lang="en-US" smtClean="0"/>
              <a:t>‹#›</a:t>
            </a:fld>
            <a:endParaRPr lang="en-US"/>
          </a:p>
        </p:txBody>
      </p:sp>
    </p:spTree>
    <p:extLst>
      <p:ext uri="{BB962C8B-B14F-4D97-AF65-F5344CB8AC3E}">
        <p14:creationId xmlns:p14="http://schemas.microsoft.com/office/powerpoint/2010/main" val="3388435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vimeo.com/341130042"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iapmd.org/i-think-i-have-pmdd"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vimeo.com/12906504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367283B-4E87-D248-879C-9924D1F37423}" type="slidenum">
              <a:rPr lang="en-US" smtClean="0"/>
              <a:t>1</a:t>
            </a:fld>
            <a:endParaRPr lang="en-US"/>
          </a:p>
        </p:txBody>
      </p:sp>
    </p:spTree>
    <p:extLst>
      <p:ext uri="{BB962C8B-B14F-4D97-AF65-F5344CB8AC3E}">
        <p14:creationId xmlns:p14="http://schemas.microsoft.com/office/powerpoint/2010/main" val="2499498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There are a range of period products designed to manage the blood flow during your period.</a:t>
            </a:r>
          </a:p>
          <a:p>
            <a:pPr marL="362480" indent="-362480">
              <a:lnSpc>
                <a:spcPct val="107000"/>
              </a:lnSpc>
              <a:spcAft>
                <a:spcPts val="846"/>
              </a:spcAft>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There are pros and cons to each – it’s a matter of personal preference!</a:t>
            </a:r>
          </a:p>
          <a:p>
            <a:pPr marL="362480" indent="-362480">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Pads are strips of absorbent material that sit in your underwear and absorb the flow of your period.</a:t>
            </a:r>
          </a:p>
          <a:p>
            <a:pPr marL="362480" indent="-362480">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Pads come in different sizes such as ‘light’, ‘medium’ or ‘heavy’/’maxi’, so you can choose one to suit your flow. Liners are a small, very thin pad for days with a very light bleed.</a:t>
            </a:r>
          </a:p>
          <a:p>
            <a:pPr marL="362480" indent="-362480">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You may need to change your pad every 3–4 hours on the heavier days of your period.</a:t>
            </a:r>
          </a:p>
          <a:p>
            <a:pPr marL="362480" indent="-362480">
              <a:lnSpc>
                <a:spcPct val="107000"/>
              </a:lnSpc>
              <a:spcAft>
                <a:spcPts val="846"/>
              </a:spcAft>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Pads may cause irritation if used all the time. If you find your vulva is becoming irritated, try using 100% cotton pads or period underwear.</a:t>
            </a:r>
          </a:p>
          <a:p>
            <a:endParaRPr lang="en-US" dirty="0"/>
          </a:p>
        </p:txBody>
      </p:sp>
      <p:sp>
        <p:nvSpPr>
          <p:cNvPr id="4" name="Slide Number Placeholder 3"/>
          <p:cNvSpPr>
            <a:spLocks noGrp="1"/>
          </p:cNvSpPr>
          <p:nvPr>
            <p:ph type="sldNum" sz="quarter" idx="5"/>
          </p:nvPr>
        </p:nvSpPr>
        <p:spPr/>
        <p:txBody>
          <a:bodyPr/>
          <a:lstStyle/>
          <a:p>
            <a:fld id="{2367283B-4E87-D248-879C-9924D1F37423}" type="slidenum">
              <a:rPr lang="en-US" smtClean="0"/>
              <a:t>10</a:t>
            </a:fld>
            <a:endParaRPr lang="en-US"/>
          </a:p>
        </p:txBody>
      </p:sp>
    </p:spTree>
    <p:extLst>
      <p:ext uri="{BB962C8B-B14F-4D97-AF65-F5344CB8AC3E}">
        <p14:creationId xmlns:p14="http://schemas.microsoft.com/office/powerpoint/2010/main" val="2369656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pPr>
            <a:r>
              <a:rPr lang="en-AU" sz="1300" dirty="0">
                <a:ea typeface="Calibri" panose="020F0502020204030204" pitchFamily="34" charset="0"/>
                <a:cs typeface="Times New Roman" panose="02020603050405020304" pitchFamily="18" charset="0"/>
              </a:rPr>
              <a:t>Tampons work like a cotton plug that you insert in your vagina to absorb the flow of your period. </a:t>
            </a:r>
          </a:p>
          <a:p>
            <a:pPr marL="362480" indent="-362480">
              <a:lnSpc>
                <a:spcPct val="107000"/>
              </a:lnSpc>
              <a:buFont typeface="Arial" panose="020B0604020202020204" pitchFamily="34" charset="0"/>
              <a:buChar char="•"/>
            </a:pPr>
            <a:r>
              <a:rPr lang="en-AU" sz="1300" dirty="0">
                <a:ea typeface="Calibri" panose="020F0502020204030204" pitchFamily="34" charset="0"/>
                <a:cs typeface="Times New Roman" panose="02020603050405020304" pitchFamily="18" charset="0"/>
              </a:rPr>
              <a:t>Tampons come in a range of different sizes to suit your flow. </a:t>
            </a:r>
          </a:p>
          <a:p>
            <a:pPr marL="362480" indent="-362480" defTabSz="966612">
              <a:lnSpc>
                <a:spcPct val="107000"/>
              </a:lnSpc>
              <a:buFont typeface="Arial" panose="020B0604020202020204" pitchFamily="34" charset="0"/>
              <a:buChar char="•"/>
              <a:defRPr/>
            </a:pPr>
            <a:r>
              <a:rPr lang="en-AU" sz="1300" dirty="0">
                <a:ea typeface="Calibri" panose="020F0502020204030204" pitchFamily="34" charset="0"/>
                <a:cs typeface="Times New Roman" panose="02020603050405020304" pitchFamily="18" charset="0"/>
              </a:rPr>
              <a:t>You can still play sport and go swimming while wearing a tampon. </a:t>
            </a:r>
          </a:p>
          <a:p>
            <a:pPr marL="362480" indent="-362480">
              <a:lnSpc>
                <a:spcPct val="107000"/>
              </a:lnSpc>
              <a:buFont typeface="Arial" panose="020B0604020202020204" pitchFamily="34" charset="0"/>
              <a:buChar char="•"/>
            </a:pPr>
            <a:r>
              <a:rPr lang="en-AU" sz="1300" dirty="0">
                <a:ea typeface="Calibri" panose="020F0502020204030204" pitchFamily="34" charset="0"/>
                <a:cs typeface="Times New Roman" panose="02020603050405020304" pitchFamily="18" charset="0"/>
              </a:rPr>
              <a:t>Always wash your hands before using tampons. </a:t>
            </a:r>
          </a:p>
          <a:p>
            <a:pPr marL="362480" indent="-362480">
              <a:lnSpc>
                <a:spcPct val="107000"/>
              </a:lnSpc>
              <a:buFont typeface="Arial" panose="020B0604020202020204" pitchFamily="34" charset="0"/>
              <a:buChar char="•"/>
            </a:pPr>
            <a:r>
              <a:rPr lang="en-AU" sz="1300" dirty="0">
                <a:ea typeface="Calibri" panose="020F0502020204030204" pitchFamily="34" charset="0"/>
                <a:cs typeface="Times New Roman" panose="02020603050405020304" pitchFamily="18" charset="0"/>
              </a:rPr>
              <a:t>Relax, read the instructions, and make sure to insert far enough. Choosing a brand that comes with an applicator can be useful when you are learning.</a:t>
            </a:r>
          </a:p>
          <a:p>
            <a:pPr marL="362480" indent="-362480">
              <a:lnSpc>
                <a:spcPct val="107000"/>
              </a:lnSpc>
              <a:buFont typeface="Arial" panose="020B0604020202020204" pitchFamily="34" charset="0"/>
              <a:buChar char="•"/>
            </a:pPr>
            <a:r>
              <a:rPr lang="en-AU" sz="1300" dirty="0">
                <a:ea typeface="Calibri" panose="020F0502020204030204" pitchFamily="34" charset="0"/>
                <a:cs typeface="Times New Roman" panose="02020603050405020304" pitchFamily="18" charset="0"/>
              </a:rPr>
              <a:t>Plan to change your tampon between 3 and 6 times daily, depending on how heavy your flow is. </a:t>
            </a:r>
          </a:p>
          <a:p>
            <a:pPr marL="362480" indent="-362480">
              <a:lnSpc>
                <a:spcPct val="107000"/>
              </a:lnSpc>
              <a:buFont typeface="Arial" panose="020B0604020202020204" pitchFamily="34" charset="0"/>
              <a:buChar char="•"/>
            </a:pPr>
            <a:r>
              <a:rPr lang="en-AU" sz="1300" dirty="0">
                <a:ea typeface="Calibri" panose="020F0502020204030204" pitchFamily="34" charset="0"/>
                <a:cs typeface="Times New Roman" panose="02020603050405020304" pitchFamily="18" charset="0"/>
              </a:rPr>
              <a:t>A serious infection called ‘toxic shock syndrome’ is possible when using tampons; however, it is very rare. Make sure you don’t leave a tampon in for more than 8 hours and always wash your hands before use.</a:t>
            </a:r>
            <a:endParaRPr lang="en-AU" sz="1300" dirty="0"/>
          </a:p>
          <a:p>
            <a:endParaRPr lang="en-US" dirty="0"/>
          </a:p>
        </p:txBody>
      </p:sp>
      <p:sp>
        <p:nvSpPr>
          <p:cNvPr id="4" name="Slide Number Placeholder 3"/>
          <p:cNvSpPr>
            <a:spLocks noGrp="1"/>
          </p:cNvSpPr>
          <p:nvPr>
            <p:ph type="sldNum" sz="quarter" idx="5"/>
          </p:nvPr>
        </p:nvSpPr>
        <p:spPr/>
        <p:txBody>
          <a:bodyPr/>
          <a:lstStyle/>
          <a:p>
            <a:fld id="{2367283B-4E87-D248-879C-9924D1F37423}" type="slidenum">
              <a:rPr lang="en-US" smtClean="0"/>
              <a:t>11</a:t>
            </a:fld>
            <a:endParaRPr lang="en-US"/>
          </a:p>
        </p:txBody>
      </p:sp>
    </p:spTree>
    <p:extLst>
      <p:ext uri="{BB962C8B-B14F-4D97-AF65-F5344CB8AC3E}">
        <p14:creationId xmlns:p14="http://schemas.microsoft.com/office/powerpoint/2010/main" val="3237986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Never flush pads and tampons down the toilet. </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Flushing pads and tampons can cause damage to plumbing, sewerage systems, wastewater treatment plants and the environment, by releasing plastics and chemicals into our rivers and oceans. </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Instead, wrap used pads and tampons in toilet paper and put in the general waste bin (or sanitary bin if available). </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Alternatively, there are a number of reusable period products available that have low environmental impact and are cost effective. </a:t>
            </a:r>
          </a:p>
          <a:p>
            <a:endParaRPr lang="en-US" dirty="0"/>
          </a:p>
        </p:txBody>
      </p:sp>
      <p:sp>
        <p:nvSpPr>
          <p:cNvPr id="4" name="Slide Number Placeholder 3"/>
          <p:cNvSpPr>
            <a:spLocks noGrp="1"/>
          </p:cNvSpPr>
          <p:nvPr>
            <p:ph type="sldNum" sz="quarter" idx="5"/>
          </p:nvPr>
        </p:nvSpPr>
        <p:spPr/>
        <p:txBody>
          <a:bodyPr/>
          <a:lstStyle/>
          <a:p>
            <a:fld id="{2367283B-4E87-D248-879C-9924D1F37423}" type="slidenum">
              <a:rPr lang="en-US" smtClean="0"/>
              <a:t>12</a:t>
            </a:fld>
            <a:endParaRPr lang="en-US"/>
          </a:p>
        </p:txBody>
      </p:sp>
    </p:spTree>
    <p:extLst>
      <p:ext uri="{BB962C8B-B14F-4D97-AF65-F5344CB8AC3E}">
        <p14:creationId xmlns:p14="http://schemas.microsoft.com/office/powerpoint/2010/main" val="3350642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lnSpc>
                <a:spcPct val="107000"/>
              </a:lnSpc>
            </a:pPr>
            <a:r>
              <a:rPr lang="en-AU" sz="1300" dirty="0">
                <a:latin typeface="Calibri" panose="020F0502020204030204" pitchFamily="34" charset="0"/>
                <a:ea typeface="Calibri" panose="020F0502020204030204" pitchFamily="34" charset="0"/>
                <a:cs typeface="Times New Roman" panose="02020603050405020304" pitchFamily="18" charset="0"/>
              </a:rPr>
              <a:t>Period underwear:</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is underwear with built-in absorbency of between 10 and 20 ml, which is around 2-4 tampons’ worth, depending on the brand</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can be used on their own, or as a backup to tampons on heavier days.</a:t>
            </a:r>
          </a:p>
          <a:p>
            <a:endParaRPr lang="en-AU" dirty="0"/>
          </a:p>
        </p:txBody>
      </p:sp>
      <p:sp>
        <p:nvSpPr>
          <p:cNvPr id="4" name="Slide Number Placeholder 3"/>
          <p:cNvSpPr>
            <a:spLocks noGrp="1"/>
          </p:cNvSpPr>
          <p:nvPr>
            <p:ph type="sldNum" sz="quarter" idx="5"/>
          </p:nvPr>
        </p:nvSpPr>
        <p:spPr/>
        <p:txBody>
          <a:bodyPr/>
          <a:lstStyle/>
          <a:p>
            <a:fld id="{2367283B-4E87-D248-879C-9924D1F37423}" type="slidenum">
              <a:rPr lang="en-US" smtClean="0"/>
              <a:t>13</a:t>
            </a:fld>
            <a:endParaRPr lang="en-US"/>
          </a:p>
        </p:txBody>
      </p:sp>
    </p:spTree>
    <p:extLst>
      <p:ext uri="{BB962C8B-B14F-4D97-AF65-F5344CB8AC3E}">
        <p14:creationId xmlns:p14="http://schemas.microsoft.com/office/powerpoint/2010/main" val="1565236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defTabSz="966612">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Reusable pads</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Reusable pads made from fabric that can be washed are also available. </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Menstrual cups</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Menstrual cups are made of silicone or rubber. They are folded and then inserted into the vagina like a tampon, although sit lower in the vagina. Here they open and create a seal, collecting your menstrual flow until you are ready to remove it, empty, rinse and reinsert.</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Menstrual cups can collect 2–3 times the flow of a pad or tampon and are safe to wear overnight.</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The cups can last for 5–10 years, which makes them a cost-effective and low environmental impact option.</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Menstrual cups come in a few different shapes and sizes. </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It might take some practice when you first try using a menstrual cup. Keep trying!</a:t>
            </a:r>
          </a:p>
          <a:p>
            <a:endParaRPr lang="en-AU" dirty="0"/>
          </a:p>
        </p:txBody>
      </p:sp>
      <p:sp>
        <p:nvSpPr>
          <p:cNvPr id="4" name="Slide Number Placeholder 3"/>
          <p:cNvSpPr>
            <a:spLocks noGrp="1"/>
          </p:cNvSpPr>
          <p:nvPr>
            <p:ph type="sldNum" sz="quarter" idx="5"/>
          </p:nvPr>
        </p:nvSpPr>
        <p:spPr/>
        <p:txBody>
          <a:bodyPr/>
          <a:lstStyle/>
          <a:p>
            <a:fld id="{2367283B-4E87-D248-879C-9924D1F37423}" type="slidenum">
              <a:rPr lang="en-US" smtClean="0"/>
              <a:t>14</a:t>
            </a:fld>
            <a:endParaRPr lang="en-US"/>
          </a:p>
        </p:txBody>
      </p:sp>
    </p:spTree>
    <p:extLst>
      <p:ext uri="{BB962C8B-B14F-4D97-AF65-F5344CB8AC3E}">
        <p14:creationId xmlns:p14="http://schemas.microsoft.com/office/powerpoint/2010/main" val="3606669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Tracking your menstrual cycle, including physical and emotional symptoms, can be a good way to </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understand your period better </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be prepared when your period is due</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monitor your symptoms</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help you know if/when you might need to see a doctor or nurse.</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If you are having tricky periods and need to see a doctor or nurse, they will usually want to know about your symptoms. Tracking your symptoms in a diary or an app can be a useful way to come prepared for appointments with your doctor or nurse. </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There are lots of different ways to track your period including the Jean </a:t>
            </a:r>
            <a:r>
              <a:rPr lang="en-AU" sz="1300" dirty="0" err="1">
                <a:latin typeface="Calibri" panose="020F0502020204030204" pitchFamily="34" charset="0"/>
                <a:ea typeface="Calibri" panose="020F0502020204030204" pitchFamily="34" charset="0"/>
                <a:cs typeface="Times New Roman" panose="02020603050405020304" pitchFamily="18" charset="0"/>
              </a:rPr>
              <a:t>Hailes</a:t>
            </a:r>
            <a:r>
              <a:rPr lang="en-AU" sz="1300" dirty="0">
                <a:latin typeface="Calibri" panose="020F0502020204030204" pitchFamily="34" charset="0"/>
                <a:ea typeface="Calibri" panose="020F0502020204030204" pitchFamily="34" charset="0"/>
                <a:cs typeface="Times New Roman" panose="02020603050405020304" pitchFamily="18" charset="0"/>
              </a:rPr>
              <a:t>’ ‘Pain and symptom diary’ and tracking apps such as Flo and Clue. </a:t>
            </a:r>
          </a:p>
          <a:p>
            <a:endParaRPr lang="en-US" dirty="0"/>
          </a:p>
        </p:txBody>
      </p:sp>
      <p:sp>
        <p:nvSpPr>
          <p:cNvPr id="4" name="Slide Number Placeholder 3"/>
          <p:cNvSpPr>
            <a:spLocks noGrp="1"/>
          </p:cNvSpPr>
          <p:nvPr>
            <p:ph type="sldNum" sz="quarter" idx="5"/>
          </p:nvPr>
        </p:nvSpPr>
        <p:spPr/>
        <p:txBody>
          <a:bodyPr/>
          <a:lstStyle/>
          <a:p>
            <a:fld id="{2367283B-4E87-D248-879C-9924D1F37423}" type="slidenum">
              <a:rPr lang="en-US" smtClean="0"/>
              <a:t>15</a:t>
            </a:fld>
            <a:endParaRPr lang="en-US"/>
          </a:p>
        </p:txBody>
      </p:sp>
    </p:spTree>
    <p:extLst>
      <p:ext uri="{BB962C8B-B14F-4D97-AF65-F5344CB8AC3E}">
        <p14:creationId xmlns:p14="http://schemas.microsoft.com/office/powerpoint/2010/main" val="163313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lnSpc>
                <a:spcPct val="107000"/>
              </a:lnSpc>
              <a:defRPr/>
            </a:pPr>
            <a:r>
              <a:rPr lang="en-AU" sz="1300" dirty="0">
                <a:ea typeface="Calibri" panose="020F0502020204030204" pitchFamily="34" charset="0"/>
                <a:cs typeface="Times New Roman" panose="02020603050405020304" pitchFamily="18" charset="0"/>
              </a:rPr>
              <a:t>Now that we have covered what an average period looks like, let’s look at some reasons why you might need to see a doctor or nurse about your period.</a:t>
            </a:r>
            <a:endParaRPr lang="en-AU" sz="1300" dirty="0"/>
          </a:p>
          <a:p>
            <a:endParaRPr lang="en-US" dirty="0"/>
          </a:p>
        </p:txBody>
      </p:sp>
      <p:sp>
        <p:nvSpPr>
          <p:cNvPr id="4" name="Slide Number Placeholder 3"/>
          <p:cNvSpPr>
            <a:spLocks noGrp="1"/>
          </p:cNvSpPr>
          <p:nvPr>
            <p:ph type="sldNum" sz="quarter" idx="5"/>
          </p:nvPr>
        </p:nvSpPr>
        <p:spPr/>
        <p:txBody>
          <a:bodyPr/>
          <a:lstStyle/>
          <a:p>
            <a:fld id="{2367283B-4E87-D248-879C-9924D1F37423}" type="slidenum">
              <a:rPr lang="en-US" smtClean="0"/>
              <a:t>16</a:t>
            </a:fld>
            <a:endParaRPr lang="en-US"/>
          </a:p>
        </p:txBody>
      </p:sp>
    </p:spTree>
    <p:extLst>
      <p:ext uri="{BB962C8B-B14F-4D97-AF65-F5344CB8AC3E}">
        <p14:creationId xmlns:p14="http://schemas.microsoft.com/office/powerpoint/2010/main" val="3692708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pPr>
            <a:r>
              <a:rPr lang="en-AU" sz="1300" dirty="0">
                <a:ea typeface="Calibri" panose="020F0502020204030204" pitchFamily="34" charset="0"/>
                <a:cs typeface="Times New Roman" panose="02020603050405020304" pitchFamily="18" charset="0"/>
              </a:rPr>
              <a:t>It is common for periods to be irregular for the first couple of years after your first period, menarche, and in the lead-up to your final period, menopause. </a:t>
            </a:r>
          </a:p>
          <a:p>
            <a:pPr marL="362480" indent="-362480">
              <a:lnSpc>
                <a:spcPct val="107000"/>
              </a:lnSpc>
              <a:buFont typeface="Arial" panose="020B0604020202020204" pitchFamily="34" charset="0"/>
              <a:buChar char="•"/>
            </a:pPr>
            <a:r>
              <a:rPr lang="en-AU" sz="1300" dirty="0">
                <a:ea typeface="Calibri" panose="020F0502020204030204" pitchFamily="34" charset="0"/>
                <a:cs typeface="Times New Roman" panose="02020603050405020304" pitchFamily="18" charset="0"/>
              </a:rPr>
              <a:t>However, very irregular or absent periods can be caused by a number of conditions so it’s important to speak to a doctor or nurse if you notice a change in the pattern of your periods, if they stop coming, or if your periods come more than 2–3 months apart. </a:t>
            </a:r>
            <a:endParaRPr lang="en-AU" sz="1300" dirty="0"/>
          </a:p>
          <a:p>
            <a:endParaRPr lang="en-US" dirty="0"/>
          </a:p>
        </p:txBody>
      </p:sp>
      <p:sp>
        <p:nvSpPr>
          <p:cNvPr id="4" name="Slide Number Placeholder 3"/>
          <p:cNvSpPr>
            <a:spLocks noGrp="1"/>
          </p:cNvSpPr>
          <p:nvPr>
            <p:ph type="sldNum" sz="quarter" idx="5"/>
          </p:nvPr>
        </p:nvSpPr>
        <p:spPr/>
        <p:txBody>
          <a:bodyPr/>
          <a:lstStyle/>
          <a:p>
            <a:fld id="{2367283B-4E87-D248-879C-9924D1F37423}" type="slidenum">
              <a:rPr lang="en-US" smtClean="0"/>
              <a:t>17</a:t>
            </a:fld>
            <a:endParaRPr lang="en-US"/>
          </a:p>
        </p:txBody>
      </p:sp>
    </p:spTree>
    <p:extLst>
      <p:ext uri="{BB962C8B-B14F-4D97-AF65-F5344CB8AC3E}">
        <p14:creationId xmlns:p14="http://schemas.microsoft.com/office/powerpoint/2010/main" val="1777828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A common condition that can make your period irregular is polycystic ovary syndrome (PCOS).</a:t>
            </a:r>
          </a:p>
          <a:p>
            <a:pPr marL="362480" indent="-362480">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PCOS is a hormonal condition that affects 1 in 10 women of child-bearing age.</a:t>
            </a:r>
          </a:p>
          <a:p>
            <a:pPr marL="362480" indent="-362480">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It can cause symptoms such as: </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irregular periods</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hair growth on face, stomach, back</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acne or pimples</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emotional problems including anxiety or depression</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easy weight gain</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difficulty getting pregnant.</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PCOS is a common condition that is best managed with a healthy diet and exercise.</a:t>
            </a:r>
            <a:endParaRPr lang="en-AU" sz="1300" dirty="0">
              <a:latin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367283B-4E87-D248-879C-9924D1F37423}" type="slidenum">
              <a:rPr lang="en-US" smtClean="0"/>
              <a:t>18</a:t>
            </a:fld>
            <a:endParaRPr lang="en-US"/>
          </a:p>
        </p:txBody>
      </p:sp>
    </p:spTree>
    <p:extLst>
      <p:ext uri="{BB962C8B-B14F-4D97-AF65-F5344CB8AC3E}">
        <p14:creationId xmlns:p14="http://schemas.microsoft.com/office/powerpoint/2010/main" val="1779218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defTabSz="966612">
              <a:lnSpc>
                <a:spcPct val="107000"/>
              </a:lnSpc>
              <a:buFont typeface="Arial" panose="020B0604020202020204" pitchFamily="34" charset="0"/>
              <a:buChar char="•"/>
              <a:defRPr/>
            </a:pPr>
            <a:r>
              <a:rPr lang="en-AU" sz="1300" dirty="0">
                <a:latin typeface="Calibri" panose="020F0502020204030204" pitchFamily="34" charset="0"/>
                <a:cs typeface="Times New Roman" panose="02020603050405020304" pitchFamily="18" charset="0"/>
              </a:rPr>
              <a:t>To play the animation ‘heavy menstrual bleeding’, copy and paste this link into your browser: </a:t>
            </a:r>
            <a:r>
              <a:rPr lang="en-AU" sz="1300" dirty="0">
                <a:latin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https://vimeo.com/341130042</a:t>
            </a:r>
            <a:endParaRPr lang="en-AU" sz="1300" dirty="0">
              <a:latin typeface="Calibri" panose="020F0502020204030204" pitchFamily="34" charset="0"/>
              <a:ea typeface="Calibri" panose="020F0502020204030204" pitchFamily="34" charset="0"/>
              <a:cs typeface="Times New Roman" panose="02020603050405020304" pitchFamily="18" charset="0"/>
            </a:endParaRPr>
          </a:p>
          <a:p>
            <a:pPr marL="362480" indent="-362480" defTabSz="966612">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Symptoms of HMB include:</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changing your pad/tampon every hour, or overnight</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blood clots larger than a 50-cent piece</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bleeding longer than seven to eight days</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fear of bleeding through your clothes</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change from what is normal for you.</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Heavy menstrual bleeding can be caused by a number of conditions including PCOS, endometriosis, endometrial cancer and fibroids. In half of people with heavy menstrual bleeding, there is no clear underlying cause. </a:t>
            </a:r>
          </a:p>
          <a:p>
            <a:endParaRPr lang="en-US" dirty="0"/>
          </a:p>
        </p:txBody>
      </p:sp>
      <p:sp>
        <p:nvSpPr>
          <p:cNvPr id="4" name="Slide Number Placeholder 3"/>
          <p:cNvSpPr>
            <a:spLocks noGrp="1"/>
          </p:cNvSpPr>
          <p:nvPr>
            <p:ph type="sldNum" sz="quarter" idx="5"/>
          </p:nvPr>
        </p:nvSpPr>
        <p:spPr/>
        <p:txBody>
          <a:bodyPr/>
          <a:lstStyle/>
          <a:p>
            <a:fld id="{2367283B-4E87-D248-879C-9924D1F37423}" type="slidenum">
              <a:rPr lang="en-US" smtClean="0"/>
              <a:t>19</a:t>
            </a:fld>
            <a:endParaRPr lang="en-US"/>
          </a:p>
        </p:txBody>
      </p:sp>
    </p:spTree>
    <p:extLst>
      <p:ext uri="{BB962C8B-B14F-4D97-AF65-F5344CB8AC3E}">
        <p14:creationId xmlns:p14="http://schemas.microsoft.com/office/powerpoint/2010/main" val="3478706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367283B-4E87-D248-879C-9924D1F37423}" type="slidenum">
              <a:rPr lang="en-US" smtClean="0"/>
              <a:t>2</a:t>
            </a:fld>
            <a:endParaRPr lang="en-US"/>
          </a:p>
        </p:txBody>
      </p:sp>
    </p:spTree>
    <p:extLst>
      <p:ext uri="{BB962C8B-B14F-4D97-AF65-F5344CB8AC3E}">
        <p14:creationId xmlns:p14="http://schemas.microsoft.com/office/powerpoint/2010/main" val="1895635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defTabSz="966612">
              <a:lnSpc>
                <a:spcPct val="107000"/>
              </a:lnSpc>
              <a:buFont typeface="Arial" panose="020B0604020202020204" pitchFamily="34" charset="0"/>
              <a:buChar char="•"/>
              <a:defRPr/>
            </a:pPr>
            <a:r>
              <a:rPr lang="en-AU" sz="1300" dirty="0">
                <a:ea typeface="Calibri" panose="020F0502020204030204" pitchFamily="34" charset="0"/>
                <a:cs typeface="Times New Roman" panose="02020603050405020304" pitchFamily="18" charset="0"/>
              </a:rPr>
              <a:t>Pain so bad that you are unable to go to work, school or other activities, or that d</a:t>
            </a:r>
            <a:r>
              <a:rPr lang="en-AU" sz="1300" dirty="0"/>
              <a:t>oesn’t go away with medication such as ibuprofen (e.g. Nurofen),</a:t>
            </a:r>
            <a:r>
              <a:rPr lang="en-AU" sz="1300" dirty="0">
                <a:ea typeface="Calibri" panose="020F0502020204030204" pitchFamily="34" charset="0"/>
                <a:cs typeface="Times New Roman" panose="02020603050405020304" pitchFamily="18" charset="0"/>
              </a:rPr>
              <a:t> is not considered normal.</a:t>
            </a:r>
            <a:r>
              <a:rPr lang="en-AU" sz="1300" dirty="0"/>
              <a:t> </a:t>
            </a:r>
            <a:endParaRPr lang="en-AU" sz="1300" dirty="0">
              <a:ea typeface="Calibri" panose="020F0502020204030204" pitchFamily="34" charset="0"/>
              <a:cs typeface="Times New Roman" panose="02020603050405020304" pitchFamily="18" charset="0"/>
            </a:endParaRPr>
          </a:p>
          <a:p>
            <a:pPr marL="362480" indent="-362480">
              <a:lnSpc>
                <a:spcPct val="107000"/>
              </a:lnSpc>
              <a:buFont typeface="Arial" panose="020B0604020202020204" pitchFamily="34" charset="0"/>
              <a:buChar char="•"/>
            </a:pPr>
            <a:r>
              <a:rPr lang="en-AU" sz="1300" dirty="0">
                <a:ea typeface="Calibri" panose="020F0502020204030204" pitchFamily="34" charset="0"/>
                <a:cs typeface="Times New Roman" panose="02020603050405020304" pitchFamily="18" charset="0"/>
              </a:rPr>
              <a:t>Possible causes include:  </a:t>
            </a:r>
          </a:p>
          <a:p>
            <a:pPr marL="845786" lvl="1" indent="-362480" defTabSz="966612">
              <a:lnSpc>
                <a:spcPct val="107000"/>
              </a:lnSpc>
              <a:buFont typeface="Calibri" panose="020F0502020204030204" pitchFamily="34" charset="0"/>
              <a:buChar char="-"/>
            </a:pPr>
            <a:r>
              <a:rPr lang="en-AU" sz="1300" dirty="0">
                <a:cs typeface="Times New Roman" panose="02020603050405020304" pitchFamily="18" charset="0"/>
              </a:rPr>
              <a:t>endometriosis </a:t>
            </a:r>
          </a:p>
          <a:p>
            <a:pPr marL="845786" lvl="1" indent="-362480" defTabSz="966612">
              <a:lnSpc>
                <a:spcPct val="107000"/>
              </a:lnSpc>
              <a:buFont typeface="Calibri" panose="020F0502020204030204" pitchFamily="34" charset="0"/>
              <a:buChar char="-"/>
            </a:pPr>
            <a:r>
              <a:rPr lang="en-AU" sz="1300" dirty="0">
                <a:cs typeface="Times New Roman" panose="02020603050405020304" pitchFamily="18" charset="0"/>
              </a:rPr>
              <a:t>pelvic inflammation</a:t>
            </a:r>
          </a:p>
          <a:p>
            <a:pPr marL="845786" lvl="1" indent="-362480" defTabSz="966612">
              <a:lnSpc>
                <a:spcPct val="107000"/>
              </a:lnSpc>
              <a:buFont typeface="Calibri" panose="020F0502020204030204" pitchFamily="34" charset="0"/>
              <a:buChar char="-"/>
            </a:pPr>
            <a:r>
              <a:rPr lang="en-AU" sz="1300" dirty="0">
                <a:cs typeface="Times New Roman" panose="02020603050405020304" pitchFamily="18" charset="0"/>
              </a:rPr>
              <a:t>uterine fibroids.</a:t>
            </a:r>
          </a:p>
          <a:p>
            <a:pPr marL="362480" indent="-362480" defTabSz="966612">
              <a:lnSpc>
                <a:spcPct val="107000"/>
              </a:lnSpc>
              <a:buFont typeface="Arial" panose="020B0604020202020204" pitchFamily="34" charset="0"/>
              <a:buChar char="•"/>
              <a:defRPr/>
            </a:pPr>
            <a:r>
              <a:rPr lang="en-AU" sz="1300" dirty="0">
                <a:ea typeface="Calibri" panose="020F0502020204030204" pitchFamily="34" charset="0"/>
                <a:cs typeface="Times New Roman" panose="02020603050405020304" pitchFamily="18" charset="0"/>
              </a:rPr>
              <a:t>If this is like your experience of period pain, talk to a doctor or nurse.</a:t>
            </a:r>
            <a:endParaRPr lang="en-AU" sz="1300" dirty="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367283B-4E87-D248-879C-9924D1F37423}" type="slidenum">
              <a:rPr lang="en-US" smtClean="0"/>
              <a:t>20</a:t>
            </a:fld>
            <a:endParaRPr lang="en-US"/>
          </a:p>
        </p:txBody>
      </p:sp>
    </p:spTree>
    <p:extLst>
      <p:ext uri="{BB962C8B-B14F-4D97-AF65-F5344CB8AC3E}">
        <p14:creationId xmlns:p14="http://schemas.microsoft.com/office/powerpoint/2010/main" val="3345811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528" indent="-361528">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A common cause of severe period pain is endometriosis, a condition that affects around 1 in 10 women in Australia of child-bearing age.</a:t>
            </a:r>
          </a:p>
          <a:p>
            <a:pPr marL="361528" indent="-361528">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Endometriosis occurs when cells similar to those that line the uterus grow in other parts of the body, most commonly in the pelvis and reproductive organs. </a:t>
            </a:r>
          </a:p>
          <a:p>
            <a:pPr marL="361528" indent="-361528">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Other signs and symptoms of endometriosis may include:</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bloating</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painful sex</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heavy bleeding</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constipation or diarrhoea</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tiredness</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mood changes</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reduced quality of life.</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See your doctor or nurse if this sounds like your experience of period pain.</a:t>
            </a:r>
            <a:endParaRPr lang="en-AU" sz="1300" dirty="0">
              <a:latin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367283B-4E87-D248-879C-9924D1F37423}" type="slidenum">
              <a:rPr lang="en-US" smtClean="0"/>
              <a:t>21</a:t>
            </a:fld>
            <a:endParaRPr lang="en-US"/>
          </a:p>
        </p:txBody>
      </p:sp>
    </p:spTree>
    <p:extLst>
      <p:ext uri="{BB962C8B-B14F-4D97-AF65-F5344CB8AC3E}">
        <p14:creationId xmlns:p14="http://schemas.microsoft.com/office/powerpoint/2010/main" val="1053079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Premenstrual dysphoric disorder (PMDD) is a severe form of PMS that affects between 3% and 8% of women of reproductive age. </a:t>
            </a:r>
          </a:p>
          <a:p>
            <a:pPr marL="362480" indent="-362480">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PMDD is similar to PMS, in that symptoms appear in the lead-up to your period and go away in the first few days of bleeding. </a:t>
            </a:r>
          </a:p>
          <a:p>
            <a:pPr marL="362480" indent="-362480">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Main feature of PMDD is severity of symptoms compared to PMS, i.e. people with PMDD will have difficulty functioning at home, at work, and in relationships when they are symptomatic.</a:t>
            </a:r>
          </a:p>
          <a:p>
            <a:pPr marL="362480" indent="-362480">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PMDD is diagnosed by looking at your symptoms over time. Symptoms include emotional symptoms such as mood swings, depression and anxiety, and physical symptoms such as breast tenderness and swelling, joint and/or muscle pain and weight gain. </a:t>
            </a:r>
          </a:p>
          <a:p>
            <a:pPr marL="362480" indent="-362480">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If you have premenstrual symptoms that concern you, or that interfere with your daily life, talk to your doctor or nurse. </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The International Association for Premenstrual Disorders provides a range of information, resources and support groups for people who have, or who think they may have, PMDD </a:t>
            </a:r>
            <a:r>
              <a:rPr lang="en-AU" sz="1300" dirty="0">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https://iapmd.org/i-think-i-have-pmdd</a:t>
            </a:r>
            <a:endParaRPr lang="en-AU" sz="1300" dirty="0">
              <a:latin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367283B-4E87-D248-879C-9924D1F37423}" type="slidenum">
              <a:rPr lang="en-US" smtClean="0"/>
              <a:t>22</a:t>
            </a:fld>
            <a:endParaRPr lang="en-US"/>
          </a:p>
        </p:txBody>
      </p:sp>
    </p:spTree>
    <p:extLst>
      <p:ext uri="{BB962C8B-B14F-4D97-AF65-F5344CB8AC3E}">
        <p14:creationId xmlns:p14="http://schemas.microsoft.com/office/powerpoint/2010/main" val="802859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lnSpc>
                <a:spcPct val="107000"/>
              </a:lnSpc>
            </a:pPr>
            <a:r>
              <a:rPr lang="en-AU" sz="1300" dirty="0">
                <a:latin typeface="Calibri" panose="020F0502020204030204" pitchFamily="34" charset="0"/>
                <a:ea typeface="Calibri" panose="020F0502020204030204" pitchFamily="34" charset="0"/>
                <a:cs typeface="Times New Roman" panose="02020603050405020304" pitchFamily="18" charset="0"/>
              </a:rPr>
              <a:t>Talk to a doctor or nurse if you notice:</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changes in the pattern of your periods</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very heavy or increasingly heavy periods</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periods of more than eight days</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periods that come fewer than three weeks apart</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periods coming more than 2–3 months apart</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painful periods that cause you to stay home</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bleeding between periods</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bleeding after sex</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premenstrual symptoms that interfere with your daily life</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anything else that troubles you about your period or menstrual cycle.  </a:t>
            </a:r>
          </a:p>
          <a:p>
            <a:endParaRPr lang="en-US" dirty="0"/>
          </a:p>
        </p:txBody>
      </p:sp>
      <p:sp>
        <p:nvSpPr>
          <p:cNvPr id="4" name="Slide Number Placeholder 3"/>
          <p:cNvSpPr>
            <a:spLocks noGrp="1"/>
          </p:cNvSpPr>
          <p:nvPr>
            <p:ph type="sldNum" sz="quarter" idx="5"/>
          </p:nvPr>
        </p:nvSpPr>
        <p:spPr/>
        <p:txBody>
          <a:bodyPr/>
          <a:lstStyle/>
          <a:p>
            <a:fld id="{2367283B-4E87-D248-879C-9924D1F37423}" type="slidenum">
              <a:rPr lang="en-US" smtClean="0"/>
              <a:t>23</a:t>
            </a:fld>
            <a:endParaRPr lang="en-US"/>
          </a:p>
        </p:txBody>
      </p:sp>
    </p:spTree>
    <p:extLst>
      <p:ext uri="{BB962C8B-B14F-4D97-AF65-F5344CB8AC3E}">
        <p14:creationId xmlns:p14="http://schemas.microsoft.com/office/powerpoint/2010/main" val="3889213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367283B-4E87-D248-879C-9924D1F37423}" type="slidenum">
              <a:rPr lang="en-US" smtClean="0"/>
              <a:t>24</a:t>
            </a:fld>
            <a:endParaRPr lang="en-US"/>
          </a:p>
        </p:txBody>
      </p:sp>
    </p:spTree>
    <p:extLst>
      <p:ext uri="{BB962C8B-B14F-4D97-AF65-F5344CB8AC3E}">
        <p14:creationId xmlns:p14="http://schemas.microsoft.com/office/powerpoint/2010/main" val="2134944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367283B-4E87-D248-879C-9924D1F37423}" type="slidenum">
              <a:rPr lang="en-US" smtClean="0"/>
              <a:t>25</a:t>
            </a:fld>
            <a:endParaRPr lang="en-US"/>
          </a:p>
        </p:txBody>
      </p:sp>
    </p:spTree>
    <p:extLst>
      <p:ext uri="{BB962C8B-B14F-4D97-AF65-F5344CB8AC3E}">
        <p14:creationId xmlns:p14="http://schemas.microsoft.com/office/powerpoint/2010/main" val="1698821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367283B-4E87-D248-879C-9924D1F37423}" type="slidenum">
              <a:rPr lang="en-US" smtClean="0"/>
              <a:t>26</a:t>
            </a:fld>
            <a:endParaRPr lang="en-US"/>
          </a:p>
        </p:txBody>
      </p:sp>
    </p:spTree>
    <p:extLst>
      <p:ext uri="{BB962C8B-B14F-4D97-AF65-F5344CB8AC3E}">
        <p14:creationId xmlns:p14="http://schemas.microsoft.com/office/powerpoint/2010/main" val="458866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367283B-4E87-D248-879C-9924D1F37423}" type="slidenum">
              <a:rPr lang="en-US" smtClean="0"/>
              <a:t>27</a:t>
            </a:fld>
            <a:endParaRPr lang="en-US"/>
          </a:p>
        </p:txBody>
      </p:sp>
    </p:spTree>
    <p:extLst>
      <p:ext uri="{BB962C8B-B14F-4D97-AF65-F5344CB8AC3E}">
        <p14:creationId xmlns:p14="http://schemas.microsoft.com/office/powerpoint/2010/main" val="13042010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367283B-4E87-D248-879C-9924D1F37423}" type="slidenum">
              <a:rPr lang="en-US" smtClean="0"/>
              <a:t>28</a:t>
            </a:fld>
            <a:endParaRPr lang="en-US"/>
          </a:p>
        </p:txBody>
      </p:sp>
    </p:spTree>
    <p:extLst>
      <p:ext uri="{BB962C8B-B14F-4D97-AF65-F5344CB8AC3E}">
        <p14:creationId xmlns:p14="http://schemas.microsoft.com/office/powerpoint/2010/main" val="19998472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AU" dirty="0"/>
              <a:t>These are optional slides that can be added to the main presentation. </a:t>
            </a:r>
          </a:p>
          <a:p>
            <a:endParaRPr lang="en-US" dirty="0"/>
          </a:p>
        </p:txBody>
      </p:sp>
      <p:sp>
        <p:nvSpPr>
          <p:cNvPr id="4" name="Slide Number Placeholder 3"/>
          <p:cNvSpPr>
            <a:spLocks noGrp="1"/>
          </p:cNvSpPr>
          <p:nvPr>
            <p:ph type="sldNum" sz="quarter" idx="5"/>
          </p:nvPr>
        </p:nvSpPr>
        <p:spPr/>
        <p:txBody>
          <a:bodyPr/>
          <a:lstStyle/>
          <a:p>
            <a:fld id="{2367283B-4E87-D248-879C-9924D1F37423}" type="slidenum">
              <a:rPr lang="en-US" smtClean="0"/>
              <a:t>29</a:t>
            </a:fld>
            <a:endParaRPr lang="en-US"/>
          </a:p>
        </p:txBody>
      </p:sp>
    </p:spTree>
    <p:extLst>
      <p:ext uri="{BB962C8B-B14F-4D97-AF65-F5344CB8AC3E}">
        <p14:creationId xmlns:p14="http://schemas.microsoft.com/office/powerpoint/2010/main" val="4207938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dirty="0">
                <a:latin typeface="+mn-lt"/>
              </a:rPr>
              <a:t>Today we’ll be talking about periods. By the end of this presentation, we hope you will:</a:t>
            </a:r>
          </a:p>
          <a:p>
            <a:pPr marL="362480" indent="-362480" defTabSz="966612">
              <a:lnSpc>
                <a:spcPct val="107000"/>
              </a:lnSpc>
              <a:buFont typeface="Arial" panose="020B0604020202020204" pitchFamily="34" charset="0"/>
              <a:buChar char="•"/>
            </a:pPr>
            <a:r>
              <a:rPr lang="en-AU" sz="1300" dirty="0">
                <a:cs typeface="Times New Roman" panose="02020603050405020304" pitchFamily="18" charset="0"/>
              </a:rPr>
              <a:t>understand why we have periods</a:t>
            </a:r>
          </a:p>
          <a:p>
            <a:pPr marL="362480" indent="-362480" defTabSz="966612">
              <a:lnSpc>
                <a:spcPct val="107000"/>
              </a:lnSpc>
              <a:buFont typeface="Arial" panose="020B0604020202020204" pitchFamily="34" charset="0"/>
              <a:buChar char="•"/>
            </a:pPr>
            <a:r>
              <a:rPr lang="en-AU" sz="1300" dirty="0">
                <a:cs typeface="Times New Roman" panose="02020603050405020304" pitchFamily="18" charset="0"/>
              </a:rPr>
              <a:t>know about different period products</a:t>
            </a:r>
          </a:p>
          <a:p>
            <a:pPr marL="362480" indent="-362480" defTabSz="966612">
              <a:lnSpc>
                <a:spcPct val="107000"/>
              </a:lnSpc>
              <a:buFont typeface="Arial" panose="020B0604020202020204" pitchFamily="34" charset="0"/>
              <a:buChar char="•"/>
            </a:pPr>
            <a:r>
              <a:rPr lang="en-AU" sz="1300" dirty="0">
                <a:cs typeface="Times New Roman" panose="02020603050405020304" pitchFamily="18" charset="0"/>
              </a:rPr>
              <a:t>understand some of the reasons to see a doctor or nurse about your period</a:t>
            </a:r>
          </a:p>
          <a:p>
            <a:pPr marL="362480" indent="-362480" defTabSz="966612">
              <a:lnSpc>
                <a:spcPct val="107000"/>
              </a:lnSpc>
              <a:buFont typeface="Arial" panose="020B0604020202020204" pitchFamily="34" charset="0"/>
              <a:buChar char="•"/>
            </a:pPr>
            <a:r>
              <a:rPr lang="en-AU" sz="1300" dirty="0">
                <a:cs typeface="Times New Roman" panose="02020603050405020304" pitchFamily="18" charset="0"/>
              </a:rPr>
              <a:t>be aware of some conditions that may impact your period.</a:t>
            </a:r>
          </a:p>
          <a:p>
            <a:endParaRPr lang="en-US" dirty="0"/>
          </a:p>
        </p:txBody>
      </p:sp>
      <p:sp>
        <p:nvSpPr>
          <p:cNvPr id="4" name="Slide Number Placeholder 3"/>
          <p:cNvSpPr>
            <a:spLocks noGrp="1"/>
          </p:cNvSpPr>
          <p:nvPr>
            <p:ph type="sldNum" sz="quarter" idx="5"/>
          </p:nvPr>
        </p:nvSpPr>
        <p:spPr/>
        <p:txBody>
          <a:bodyPr/>
          <a:lstStyle/>
          <a:p>
            <a:fld id="{2367283B-4E87-D248-879C-9924D1F37423}" type="slidenum">
              <a:rPr lang="en-US" smtClean="0"/>
              <a:t>3</a:t>
            </a:fld>
            <a:endParaRPr lang="en-US"/>
          </a:p>
        </p:txBody>
      </p:sp>
    </p:spTree>
    <p:extLst>
      <p:ext uri="{BB962C8B-B14F-4D97-AF65-F5344CB8AC3E}">
        <p14:creationId xmlns:p14="http://schemas.microsoft.com/office/powerpoint/2010/main" val="9507929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pPr>
            <a:r>
              <a:rPr lang="en-AU" sz="1300" dirty="0">
                <a:ea typeface="Calibri" panose="020F0502020204030204" pitchFamily="34" charset="0"/>
                <a:cs typeface="Times New Roman" panose="02020603050405020304" pitchFamily="18" charset="0"/>
              </a:rPr>
              <a:t>Polycystic ovary syndrome (PCOS) is a common hormonal condition in which two types of hormones, insulin and androgens, are produced in higher-than-normal levels.</a:t>
            </a:r>
          </a:p>
          <a:p>
            <a:pPr marL="362480" indent="-362480">
              <a:lnSpc>
                <a:spcPct val="107000"/>
              </a:lnSpc>
              <a:buFont typeface="Arial" panose="020B0604020202020204" pitchFamily="34" charset="0"/>
              <a:buChar char="•"/>
            </a:pPr>
            <a:r>
              <a:rPr lang="en-AU" sz="1300" dirty="0">
                <a:ea typeface="Calibri" panose="020F0502020204030204" pitchFamily="34" charset="0"/>
                <a:cs typeface="Times New Roman" panose="02020603050405020304" pitchFamily="18" charset="0"/>
              </a:rPr>
              <a:t>Insulin is the hormone that allows your body to use glucose (sugar) from the foods you eat as energy.</a:t>
            </a:r>
          </a:p>
          <a:p>
            <a:pPr marL="362480" indent="-362480">
              <a:lnSpc>
                <a:spcPct val="107000"/>
              </a:lnSpc>
              <a:buFont typeface="Arial" panose="020B0604020202020204" pitchFamily="34" charset="0"/>
              <a:buChar char="•"/>
            </a:pPr>
            <a:r>
              <a:rPr lang="en-AU" sz="1300" dirty="0">
                <a:ea typeface="Calibri" panose="020F0502020204030204" pitchFamily="34" charset="0"/>
                <a:cs typeface="Times New Roman" panose="02020603050405020304" pitchFamily="18" charset="0"/>
              </a:rPr>
              <a:t>Androgens, also known as ‘male-type’ hormones, are the group of hormones that give men their ‘male’ characteristics. However, they are also present in women, but in much lower levels. In women with PCOS, the higher levels of androgens cause some of the symptoms. </a:t>
            </a:r>
          </a:p>
          <a:p>
            <a:pPr marL="362480" indent="-362480">
              <a:lnSpc>
                <a:spcPct val="107000"/>
              </a:lnSpc>
              <a:buFont typeface="Arial" panose="020B0604020202020204" pitchFamily="34" charset="0"/>
              <a:buChar char="•"/>
            </a:pPr>
            <a:r>
              <a:rPr lang="en-AU" sz="1300" dirty="0">
                <a:ea typeface="Calibri" panose="020F0502020204030204" pitchFamily="34" charset="0"/>
                <a:cs typeface="Times New Roman" panose="02020603050405020304" pitchFamily="18" charset="0"/>
              </a:rPr>
              <a:t>PCOS affects between 8% to 13%, or around 1 in 10, women of reproductive age (i.e. between the ages of 12 and 52).</a:t>
            </a:r>
          </a:p>
          <a:p>
            <a:pPr marL="362480" indent="-362480">
              <a:lnSpc>
                <a:spcPct val="107000"/>
              </a:lnSpc>
              <a:buFont typeface="Arial" panose="020B0604020202020204" pitchFamily="34" charset="0"/>
              <a:buChar char="•"/>
            </a:pPr>
            <a:r>
              <a:rPr lang="en-AU" sz="1300" dirty="0">
                <a:ea typeface="Calibri" panose="020F0502020204030204" pitchFamily="34" charset="0"/>
                <a:cs typeface="Times New Roman" panose="02020603050405020304" pitchFamily="18" charset="0"/>
              </a:rPr>
              <a:t>It is more common in some groups, including women of Asian, North African and Aboriginal and Torres Strait Islander backgrounds.</a:t>
            </a:r>
            <a:endParaRPr lang="en-AU" sz="1300" dirty="0"/>
          </a:p>
          <a:p>
            <a:endParaRPr lang="en-US" dirty="0"/>
          </a:p>
        </p:txBody>
      </p:sp>
      <p:sp>
        <p:nvSpPr>
          <p:cNvPr id="4" name="Slide Number Placeholder 3"/>
          <p:cNvSpPr>
            <a:spLocks noGrp="1"/>
          </p:cNvSpPr>
          <p:nvPr>
            <p:ph type="sldNum" sz="quarter" idx="5"/>
          </p:nvPr>
        </p:nvSpPr>
        <p:spPr/>
        <p:txBody>
          <a:bodyPr/>
          <a:lstStyle/>
          <a:p>
            <a:fld id="{2367283B-4E87-D248-879C-9924D1F37423}" type="slidenum">
              <a:rPr lang="en-US" smtClean="0"/>
              <a:t>30</a:t>
            </a:fld>
            <a:endParaRPr lang="en-US"/>
          </a:p>
        </p:txBody>
      </p:sp>
    </p:spTree>
    <p:extLst>
      <p:ext uri="{BB962C8B-B14F-4D97-AF65-F5344CB8AC3E}">
        <p14:creationId xmlns:p14="http://schemas.microsoft.com/office/powerpoint/2010/main" val="28732472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lnSpc>
                <a:spcPct val="107000"/>
              </a:lnSpc>
            </a:pPr>
            <a:r>
              <a:rPr lang="en-AU" sz="1300" dirty="0">
                <a:latin typeface="Calibri" panose="020F0502020204030204" pitchFamily="34" charset="0"/>
                <a:ea typeface="Calibri" panose="020F0502020204030204" pitchFamily="34" charset="0"/>
                <a:cs typeface="Times New Roman" panose="02020603050405020304" pitchFamily="18" charset="0"/>
              </a:rPr>
              <a:t>PCOS can cause any of the following symptoms:</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period problems (usually irregular or absent)</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hair growth on face, stomach and back</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acne or pimples</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emotional problems including anxiety or depression</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easy weight gain</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difficulty getting pregnant.</a:t>
            </a:r>
          </a:p>
          <a:p>
            <a:endParaRPr lang="en-US" dirty="0"/>
          </a:p>
        </p:txBody>
      </p:sp>
      <p:sp>
        <p:nvSpPr>
          <p:cNvPr id="4" name="Slide Number Placeholder 3"/>
          <p:cNvSpPr>
            <a:spLocks noGrp="1"/>
          </p:cNvSpPr>
          <p:nvPr>
            <p:ph type="sldNum" sz="quarter" idx="5"/>
          </p:nvPr>
        </p:nvSpPr>
        <p:spPr/>
        <p:txBody>
          <a:bodyPr/>
          <a:lstStyle/>
          <a:p>
            <a:fld id="{2367283B-4E87-D248-879C-9924D1F37423}" type="slidenum">
              <a:rPr lang="en-US" smtClean="0"/>
              <a:t>31</a:t>
            </a:fld>
            <a:endParaRPr lang="en-US"/>
          </a:p>
        </p:txBody>
      </p:sp>
    </p:spTree>
    <p:extLst>
      <p:ext uri="{BB962C8B-B14F-4D97-AF65-F5344CB8AC3E}">
        <p14:creationId xmlns:p14="http://schemas.microsoft.com/office/powerpoint/2010/main" val="3436169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pPr>
            <a:r>
              <a:rPr lang="en-AU" sz="1300" dirty="0">
                <a:ea typeface="Calibri" panose="020F0502020204030204" pitchFamily="34" charset="0"/>
                <a:cs typeface="Times New Roman" panose="02020603050405020304" pitchFamily="18" charset="0"/>
              </a:rPr>
              <a:t>To be diagnosed with PCOS, you need two of the following:</a:t>
            </a:r>
          </a:p>
          <a:p>
            <a:pPr marL="845786" lvl="1" indent="-362480" defTabSz="966612">
              <a:lnSpc>
                <a:spcPct val="107000"/>
              </a:lnSpc>
              <a:buFont typeface="Calibri" panose="020F0502020204030204" pitchFamily="34" charset="0"/>
              <a:buChar char="-"/>
            </a:pPr>
            <a:r>
              <a:rPr lang="en-AU" sz="1300" dirty="0">
                <a:cs typeface="Times New Roman" panose="02020603050405020304" pitchFamily="18" charset="0"/>
              </a:rPr>
              <a:t>signs of excess ‘androgens’ e.g., acne, excess body hair, or increased blood levels of androgens </a:t>
            </a:r>
          </a:p>
          <a:p>
            <a:pPr marL="845786" lvl="1" indent="-362480" defTabSz="966612">
              <a:lnSpc>
                <a:spcPct val="107000"/>
              </a:lnSpc>
              <a:buFont typeface="Calibri" panose="020F0502020204030204" pitchFamily="34" charset="0"/>
              <a:buChar char="-"/>
            </a:pPr>
            <a:r>
              <a:rPr lang="en-AU" sz="1300" dirty="0">
                <a:cs typeface="Times New Roman" panose="02020603050405020304" pitchFamily="18" charset="0"/>
              </a:rPr>
              <a:t>irregular periods</a:t>
            </a:r>
          </a:p>
          <a:p>
            <a:pPr marL="845786" lvl="1" indent="-362480" defTabSz="966612">
              <a:lnSpc>
                <a:spcPct val="107000"/>
              </a:lnSpc>
              <a:buFont typeface="Calibri" panose="020F0502020204030204" pitchFamily="34" charset="0"/>
              <a:buChar char="-"/>
            </a:pPr>
            <a:r>
              <a:rPr lang="en-AU" sz="1300" dirty="0">
                <a:cs typeface="Times New Roman" panose="02020603050405020304" pitchFamily="18" charset="0"/>
              </a:rPr>
              <a:t>ultrasound of ovaries showing 20 or more follicles on either ovary. </a:t>
            </a:r>
          </a:p>
          <a:p>
            <a:pPr marL="362480" indent="-362480" defTabSz="966612">
              <a:lnSpc>
                <a:spcPct val="107000"/>
              </a:lnSpc>
              <a:buFont typeface="Arial" panose="020B0604020202020204" pitchFamily="34" charset="0"/>
              <a:buChar char="•"/>
            </a:pPr>
            <a:r>
              <a:rPr lang="en-AU" sz="1300" dirty="0">
                <a:ea typeface="Calibri" panose="020F0502020204030204" pitchFamily="34" charset="0"/>
                <a:cs typeface="Times New Roman" panose="02020603050405020304" pitchFamily="18" charset="0"/>
              </a:rPr>
              <a:t>Note that ultrasound is only required if one of the first two are not present, and the procedure is not recommended for people under 20 years of age.</a:t>
            </a:r>
            <a:r>
              <a:rPr lang="en-AU" sz="1300" dirty="0">
                <a:cs typeface="Times New Roman" panose="02020603050405020304" pitchFamily="18" charset="0"/>
              </a:rPr>
              <a:t> </a:t>
            </a:r>
            <a:r>
              <a:rPr lang="en-AU" sz="1300" dirty="0">
                <a:ea typeface="Calibri" panose="020F0502020204030204" pitchFamily="34" charset="0"/>
                <a:cs typeface="Times New Roman" panose="02020603050405020304" pitchFamily="18" charset="0"/>
              </a:rPr>
              <a:t> </a:t>
            </a:r>
            <a:endParaRPr lang="en-AU" sz="1300" dirty="0"/>
          </a:p>
          <a:p>
            <a:endParaRPr lang="en-US" dirty="0"/>
          </a:p>
        </p:txBody>
      </p:sp>
      <p:sp>
        <p:nvSpPr>
          <p:cNvPr id="4" name="Slide Number Placeholder 3"/>
          <p:cNvSpPr>
            <a:spLocks noGrp="1"/>
          </p:cNvSpPr>
          <p:nvPr>
            <p:ph type="sldNum" sz="quarter" idx="5"/>
          </p:nvPr>
        </p:nvSpPr>
        <p:spPr/>
        <p:txBody>
          <a:bodyPr/>
          <a:lstStyle/>
          <a:p>
            <a:fld id="{2367283B-4E87-D248-879C-9924D1F37423}" type="slidenum">
              <a:rPr lang="en-US" smtClean="0"/>
              <a:t>32</a:t>
            </a:fld>
            <a:endParaRPr lang="en-US"/>
          </a:p>
        </p:txBody>
      </p:sp>
    </p:spTree>
    <p:extLst>
      <p:ext uri="{BB962C8B-B14F-4D97-AF65-F5344CB8AC3E}">
        <p14:creationId xmlns:p14="http://schemas.microsoft.com/office/powerpoint/2010/main" val="3030292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A healthy lifestyle is the most effective way to manage PCOS successfully and to reduce the severity of your symptoms.</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This includes eating a balanced and nutritious diet, maintaining a healthy weight, being as active as possible, not smoking, and avoiding excessive drinking. </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If you are overweight, losing 5–10% of your body weight can help to improve symptoms of PCOS. </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There is also a range of medical and cosmetic treatments that may be used in the management of various PCOS symptoms, depending on your treatment goals.</a:t>
            </a:r>
          </a:p>
          <a:p>
            <a:endParaRPr lang="en-US" dirty="0"/>
          </a:p>
        </p:txBody>
      </p:sp>
      <p:sp>
        <p:nvSpPr>
          <p:cNvPr id="4" name="Slide Number Placeholder 3"/>
          <p:cNvSpPr>
            <a:spLocks noGrp="1"/>
          </p:cNvSpPr>
          <p:nvPr>
            <p:ph type="sldNum" sz="quarter" idx="5"/>
          </p:nvPr>
        </p:nvSpPr>
        <p:spPr/>
        <p:txBody>
          <a:bodyPr/>
          <a:lstStyle/>
          <a:p>
            <a:fld id="{2367283B-4E87-D248-879C-9924D1F37423}" type="slidenum">
              <a:rPr lang="en-US" smtClean="0"/>
              <a:t>33</a:t>
            </a:fld>
            <a:endParaRPr lang="en-US"/>
          </a:p>
        </p:txBody>
      </p:sp>
    </p:spTree>
    <p:extLst>
      <p:ext uri="{BB962C8B-B14F-4D97-AF65-F5344CB8AC3E}">
        <p14:creationId xmlns:p14="http://schemas.microsoft.com/office/powerpoint/2010/main" val="20746470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People diagnosed with PCOS should follow general healthy eating principles, as per recommendations for the general population.</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This means eating a variety of foods from the five food groups every day:</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vegetables and legumes/beans</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fruit</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grain foods such as wholegrain breads, rice, polenta, couscous, oats</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lean meats, chicken, fish, eggs, tofu, nuts and seeds</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dairy products such as milk, yoghurt, cheese. </a:t>
            </a:r>
          </a:p>
          <a:p>
            <a:endParaRPr lang="en-US" dirty="0"/>
          </a:p>
        </p:txBody>
      </p:sp>
      <p:sp>
        <p:nvSpPr>
          <p:cNvPr id="4" name="Slide Number Placeholder 3"/>
          <p:cNvSpPr>
            <a:spLocks noGrp="1"/>
          </p:cNvSpPr>
          <p:nvPr>
            <p:ph type="sldNum" sz="quarter" idx="5"/>
          </p:nvPr>
        </p:nvSpPr>
        <p:spPr/>
        <p:txBody>
          <a:bodyPr/>
          <a:lstStyle/>
          <a:p>
            <a:fld id="{2367283B-4E87-D248-879C-9924D1F37423}" type="slidenum">
              <a:rPr lang="en-US" smtClean="0"/>
              <a:t>34</a:t>
            </a:fld>
            <a:endParaRPr lang="en-US"/>
          </a:p>
        </p:txBody>
      </p:sp>
    </p:spTree>
    <p:extLst>
      <p:ext uri="{BB962C8B-B14F-4D97-AF65-F5344CB8AC3E}">
        <p14:creationId xmlns:p14="http://schemas.microsoft.com/office/powerpoint/2010/main" val="9636656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Regular exercise is an effective way to improve PCOS symptoms.</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Recommended exercise to maintain weight:</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Adults – aim for 150 minutes of moderate-intensity physical activity per week or 75 minutes of vigorous physical activity and muscle-strengthening activities on two non-consecutive days per week.</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Adolescents – aim for 60 minutes of moderate to vigorous physical activity per day and muscle- and bone-strengthening activities at least three times per week. </a:t>
            </a:r>
          </a:p>
          <a:p>
            <a:endParaRPr lang="en-US" dirty="0"/>
          </a:p>
        </p:txBody>
      </p:sp>
      <p:sp>
        <p:nvSpPr>
          <p:cNvPr id="4" name="Slide Number Placeholder 3"/>
          <p:cNvSpPr>
            <a:spLocks noGrp="1"/>
          </p:cNvSpPr>
          <p:nvPr>
            <p:ph type="sldNum" sz="quarter" idx="5"/>
          </p:nvPr>
        </p:nvSpPr>
        <p:spPr/>
        <p:txBody>
          <a:bodyPr/>
          <a:lstStyle/>
          <a:p>
            <a:fld id="{2367283B-4E87-D248-879C-9924D1F37423}" type="slidenum">
              <a:rPr lang="en-US" smtClean="0"/>
              <a:t>35</a:t>
            </a:fld>
            <a:endParaRPr lang="en-US"/>
          </a:p>
        </p:txBody>
      </p:sp>
    </p:spTree>
    <p:extLst>
      <p:ext uri="{BB962C8B-B14F-4D97-AF65-F5344CB8AC3E}">
        <p14:creationId xmlns:p14="http://schemas.microsoft.com/office/powerpoint/2010/main" val="20522823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If you are overweight, losing between 5% to 10% of your body weight can help to improve PCOS symptoms.</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Recommended daily exercise to lose weight: </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aim for minimum 250 minutes of moderate-intensity physical activity per week or 150 minutes of vigorous physical activity per week </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include muscle-strengthening activity on 2 non-consecutive days and 90 minutes of aerobic activity each week. </a:t>
            </a:r>
          </a:p>
        </p:txBody>
      </p:sp>
      <p:sp>
        <p:nvSpPr>
          <p:cNvPr id="4" name="Slide Number Placeholder 3"/>
          <p:cNvSpPr>
            <a:spLocks noGrp="1"/>
          </p:cNvSpPr>
          <p:nvPr>
            <p:ph type="sldNum" sz="quarter" idx="5"/>
          </p:nvPr>
        </p:nvSpPr>
        <p:spPr/>
        <p:txBody>
          <a:bodyPr/>
          <a:lstStyle/>
          <a:p>
            <a:fld id="{2367283B-4E87-D248-879C-9924D1F37423}" type="slidenum">
              <a:rPr lang="en-US" smtClean="0"/>
              <a:t>36</a:t>
            </a:fld>
            <a:endParaRPr lang="en-US"/>
          </a:p>
        </p:txBody>
      </p:sp>
    </p:spTree>
    <p:extLst>
      <p:ext uri="{BB962C8B-B14F-4D97-AF65-F5344CB8AC3E}">
        <p14:creationId xmlns:p14="http://schemas.microsoft.com/office/powerpoint/2010/main" val="751143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Moderate-intensity physical activities include brisk walking, cycling, hiking, weight training, intensive housework.</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Vigorous physical activities include jogging or running, fast cycling, netball, fast swimming, football, soccer, basketball.</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Choose activities that you enjoy.</a:t>
            </a:r>
          </a:p>
          <a:p>
            <a:endParaRPr lang="en-US" dirty="0"/>
          </a:p>
        </p:txBody>
      </p:sp>
      <p:sp>
        <p:nvSpPr>
          <p:cNvPr id="4" name="Slide Number Placeholder 3"/>
          <p:cNvSpPr>
            <a:spLocks noGrp="1"/>
          </p:cNvSpPr>
          <p:nvPr>
            <p:ph type="sldNum" sz="quarter" idx="5"/>
          </p:nvPr>
        </p:nvSpPr>
        <p:spPr/>
        <p:txBody>
          <a:bodyPr/>
          <a:lstStyle/>
          <a:p>
            <a:fld id="{2367283B-4E87-D248-879C-9924D1F37423}" type="slidenum">
              <a:rPr lang="en-US" smtClean="0"/>
              <a:t>37</a:t>
            </a:fld>
            <a:endParaRPr lang="en-US"/>
          </a:p>
        </p:txBody>
      </p:sp>
    </p:spTree>
    <p:extLst>
      <p:ext uri="{BB962C8B-B14F-4D97-AF65-F5344CB8AC3E}">
        <p14:creationId xmlns:p14="http://schemas.microsoft.com/office/powerpoint/2010/main" val="32442020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367283B-4E87-D248-879C-9924D1F37423}" type="slidenum">
              <a:rPr lang="en-US" smtClean="0"/>
              <a:t>38</a:t>
            </a:fld>
            <a:endParaRPr lang="en-US"/>
          </a:p>
        </p:txBody>
      </p:sp>
    </p:spTree>
    <p:extLst>
      <p:ext uri="{BB962C8B-B14F-4D97-AF65-F5344CB8AC3E}">
        <p14:creationId xmlns:p14="http://schemas.microsoft.com/office/powerpoint/2010/main" val="36769742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AU" dirty="0"/>
              <a:t>These are optional slides that can be added to the main presentation. </a:t>
            </a:r>
          </a:p>
          <a:p>
            <a:endParaRPr lang="en-US" dirty="0"/>
          </a:p>
        </p:txBody>
      </p:sp>
      <p:sp>
        <p:nvSpPr>
          <p:cNvPr id="4" name="Slide Number Placeholder 3"/>
          <p:cNvSpPr>
            <a:spLocks noGrp="1"/>
          </p:cNvSpPr>
          <p:nvPr>
            <p:ph type="sldNum" sz="quarter" idx="5"/>
          </p:nvPr>
        </p:nvSpPr>
        <p:spPr/>
        <p:txBody>
          <a:bodyPr/>
          <a:lstStyle/>
          <a:p>
            <a:fld id="{2367283B-4E87-D248-879C-9924D1F37423}" type="slidenum">
              <a:rPr lang="en-US" smtClean="0"/>
              <a:t>39</a:t>
            </a:fld>
            <a:endParaRPr lang="en-US"/>
          </a:p>
        </p:txBody>
      </p:sp>
    </p:spTree>
    <p:extLst>
      <p:ext uri="{BB962C8B-B14F-4D97-AF65-F5344CB8AC3E}">
        <p14:creationId xmlns:p14="http://schemas.microsoft.com/office/powerpoint/2010/main" val="413845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The menstrual cycle is a regular series of changes that happen in your body to prepare you for a possible pregnancy. </a:t>
            </a:r>
          </a:p>
          <a:p>
            <a:pPr marL="362480" indent="-362480">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A period is a bleed that happens if you do not get pregnant during the menstrual cycle.</a:t>
            </a:r>
          </a:p>
          <a:p>
            <a:pPr marL="362480" indent="-362480">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Only 13% of women have a ‘regular’ 28-day cycle.  </a:t>
            </a:r>
          </a:p>
          <a:p>
            <a:pPr marL="362480" indent="-362480">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Menstruation begins with ‘menarche’, which is the first period, and ends with ‘menopause’, which is the last period. </a:t>
            </a:r>
          </a:p>
          <a:p>
            <a:pPr marL="362480" indent="-362480">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The age of menarche can range from 9–16 years; in Australia the average is 12–13 years. </a:t>
            </a:r>
          </a:p>
          <a:p>
            <a:pPr marL="362480" indent="-362480">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Most women will reach menopause between 45 and 55 years; in Australia, the average age women reach menopause is 51–52 years. </a:t>
            </a:r>
          </a:p>
          <a:p>
            <a:pPr marL="362480" indent="-362480">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The average woman in Australia will have between 450 and 500 periods in their lifetime. </a:t>
            </a:r>
            <a:endParaRPr lang="en-AU" sz="1300" dirty="0"/>
          </a:p>
        </p:txBody>
      </p:sp>
      <p:sp>
        <p:nvSpPr>
          <p:cNvPr id="4" name="Slide Number Placeholder 3"/>
          <p:cNvSpPr>
            <a:spLocks noGrp="1"/>
          </p:cNvSpPr>
          <p:nvPr>
            <p:ph type="sldNum" sz="quarter" idx="5"/>
          </p:nvPr>
        </p:nvSpPr>
        <p:spPr/>
        <p:txBody>
          <a:bodyPr/>
          <a:lstStyle/>
          <a:p>
            <a:fld id="{2367283B-4E87-D248-879C-9924D1F37423}" type="slidenum">
              <a:rPr lang="en-US" smtClean="0"/>
              <a:t>4</a:t>
            </a:fld>
            <a:endParaRPr lang="en-US"/>
          </a:p>
        </p:txBody>
      </p:sp>
    </p:spTree>
    <p:extLst>
      <p:ext uri="{BB962C8B-B14F-4D97-AF65-F5344CB8AC3E}">
        <p14:creationId xmlns:p14="http://schemas.microsoft.com/office/powerpoint/2010/main" val="34603825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Endometriosis, or ‘endo’, is a condition that occurs when cells similar to those that line the uterus grow in other parts of the body, usually in the pelvis and reproductive organs.</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When these cells grow outside the uterus, they form lesions or patches that bleed and leak fluid in response to your hormones at the time of your period. This leads to inflammation and scarring. </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Endometriosis is common and affects around 1 in 10 women of reproductive age.</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Despite this, the average time taken to diagnose endometriosis is 7-10 years.</a:t>
            </a:r>
          </a:p>
          <a:p>
            <a:endParaRPr lang="en-US" dirty="0"/>
          </a:p>
        </p:txBody>
      </p:sp>
      <p:sp>
        <p:nvSpPr>
          <p:cNvPr id="4" name="Slide Number Placeholder 3"/>
          <p:cNvSpPr>
            <a:spLocks noGrp="1"/>
          </p:cNvSpPr>
          <p:nvPr>
            <p:ph type="sldNum" sz="quarter" idx="5"/>
          </p:nvPr>
        </p:nvSpPr>
        <p:spPr/>
        <p:txBody>
          <a:bodyPr/>
          <a:lstStyle/>
          <a:p>
            <a:fld id="{2367283B-4E87-D248-879C-9924D1F37423}" type="slidenum">
              <a:rPr lang="en-US" smtClean="0"/>
              <a:t>40</a:t>
            </a:fld>
            <a:endParaRPr lang="en-US"/>
          </a:p>
        </p:txBody>
      </p:sp>
    </p:spTree>
    <p:extLst>
      <p:ext uri="{BB962C8B-B14F-4D97-AF65-F5344CB8AC3E}">
        <p14:creationId xmlns:p14="http://schemas.microsoft.com/office/powerpoint/2010/main" val="7704983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Endometriosis can cause many signs and symptoms, which may be different from person to person.</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Some women have many symptoms, while some women will have none at all. </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The severity of the symptoms may not reflect how bad the condition is. </a:t>
            </a:r>
          </a:p>
          <a:p>
            <a:endParaRPr lang="en-US" dirty="0"/>
          </a:p>
        </p:txBody>
      </p:sp>
      <p:sp>
        <p:nvSpPr>
          <p:cNvPr id="4" name="Slide Number Placeholder 3"/>
          <p:cNvSpPr>
            <a:spLocks noGrp="1"/>
          </p:cNvSpPr>
          <p:nvPr>
            <p:ph type="sldNum" sz="quarter" idx="5"/>
          </p:nvPr>
        </p:nvSpPr>
        <p:spPr/>
        <p:txBody>
          <a:bodyPr/>
          <a:lstStyle/>
          <a:p>
            <a:fld id="{2367283B-4E87-D248-879C-9924D1F37423}" type="slidenum">
              <a:rPr lang="en-US" smtClean="0"/>
              <a:t>41</a:t>
            </a:fld>
            <a:endParaRPr lang="en-US"/>
          </a:p>
        </p:txBody>
      </p:sp>
    </p:spTree>
    <p:extLst>
      <p:ext uri="{BB962C8B-B14F-4D97-AF65-F5344CB8AC3E}">
        <p14:creationId xmlns:p14="http://schemas.microsoft.com/office/powerpoint/2010/main" val="25134477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Diagnosing endometriosis can be tricky and time consuming due to the many different symptoms.</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Usually, a doctor will ask you lots of questions about your symptoms over time.</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They may also do a physical examination, which can include feeling inside your pelvis and vagina if you are, or have been, sexually active.</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Ultrasound can be used to diagnose endometriosis in some, but not all, cases.</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Surgery called ‘laparoscopy’ is the only way to definitively diagnose endometriosis. During a laparoscopy, a slender tool with a camera and light on the end is inserted through a small cut in your belly button and is used to look at the inside of your pelvic area for signs of endometriosis. </a:t>
            </a:r>
          </a:p>
          <a:p>
            <a:endParaRPr lang="en-US" dirty="0"/>
          </a:p>
        </p:txBody>
      </p:sp>
      <p:sp>
        <p:nvSpPr>
          <p:cNvPr id="4" name="Slide Number Placeholder 3"/>
          <p:cNvSpPr>
            <a:spLocks noGrp="1"/>
          </p:cNvSpPr>
          <p:nvPr>
            <p:ph type="sldNum" sz="quarter" idx="5"/>
          </p:nvPr>
        </p:nvSpPr>
        <p:spPr/>
        <p:txBody>
          <a:bodyPr/>
          <a:lstStyle/>
          <a:p>
            <a:fld id="{2367283B-4E87-D248-879C-9924D1F37423}" type="slidenum">
              <a:rPr lang="en-US" smtClean="0"/>
              <a:t>42</a:t>
            </a:fld>
            <a:endParaRPr lang="en-US"/>
          </a:p>
        </p:txBody>
      </p:sp>
    </p:spTree>
    <p:extLst>
      <p:ext uri="{BB962C8B-B14F-4D97-AF65-F5344CB8AC3E}">
        <p14:creationId xmlns:p14="http://schemas.microsoft.com/office/powerpoint/2010/main" val="33276455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There is no cure for endometriosis.</a:t>
            </a:r>
          </a:p>
          <a:p>
            <a:pPr marL="362480" indent="-362480">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Management depends on your symptoms and treatment goals.</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Pain-relief medication – manage pain associated with endometriosis.</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Hormone therapy such as the contraceptive pill may help manage pain and slow the growth of endometriosis.</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Surgery to remove endometriosis patches.</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Fertility treatment if you want to get pregnant but are having trouble doing so. </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More research is required to understand whether complementary therapies such as yoga or acupuncture help in managing pain associated with endometriosis.</a:t>
            </a:r>
            <a:endParaRPr lang="en-AU" sz="1300" dirty="0">
              <a:latin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367283B-4E87-D248-879C-9924D1F37423}" type="slidenum">
              <a:rPr lang="en-US" smtClean="0"/>
              <a:t>43</a:t>
            </a:fld>
            <a:endParaRPr lang="en-US"/>
          </a:p>
        </p:txBody>
      </p:sp>
    </p:spTree>
    <p:extLst>
      <p:ext uri="{BB962C8B-B14F-4D97-AF65-F5344CB8AC3E}">
        <p14:creationId xmlns:p14="http://schemas.microsoft.com/office/powerpoint/2010/main" val="33458307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2367283B-4E87-D248-879C-9924D1F37423}" type="slidenum">
              <a:rPr lang="en-US" smtClean="0"/>
              <a:t>44</a:t>
            </a:fld>
            <a:endParaRPr lang="en-US"/>
          </a:p>
        </p:txBody>
      </p:sp>
    </p:spTree>
    <p:extLst>
      <p:ext uri="{BB962C8B-B14F-4D97-AF65-F5344CB8AC3E}">
        <p14:creationId xmlns:p14="http://schemas.microsoft.com/office/powerpoint/2010/main" val="3574902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To play the animation ‘All you need to know about periods’, copy and paste this link into your browser: </a:t>
            </a:r>
            <a:r>
              <a:rPr lang="en-AU" sz="1300" dirty="0">
                <a:latin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https://vimeo.com/129065040</a:t>
            </a:r>
            <a:r>
              <a:rPr lang="en-AU" sz="1300" dirty="0">
                <a:latin typeface="Calibri" panose="020F0502020204030204" pitchFamily="34" charset="0"/>
                <a:cs typeface="Times New Roman" panose="02020603050405020304" pitchFamily="18" charset="0"/>
              </a:rPr>
              <a:t> </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This video covers the following:</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Multiple reproductive organs are involved in making a period happen. These are: ovaries, fallopian tubes, uterus.</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Reproductive organs are controlled by ‘chemical messengers’ called ‘hormones’. One of the hardest working hormones is oestrogen.</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Once a month, an egg is released from one of the ovaries and travels down the fallopian tube into the uterus. The egg can only live for 24 hours. If it does not meet a sperm in this time, the period will begin 10–14 days later.</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The period is made up of blood, fluid and lining cells of the uterus leaving the body through the vagina.</a:t>
            </a:r>
          </a:p>
          <a:p>
            <a:endParaRPr lang="en-US" dirty="0"/>
          </a:p>
        </p:txBody>
      </p:sp>
      <p:sp>
        <p:nvSpPr>
          <p:cNvPr id="4" name="Slide Number Placeholder 3"/>
          <p:cNvSpPr>
            <a:spLocks noGrp="1"/>
          </p:cNvSpPr>
          <p:nvPr>
            <p:ph type="sldNum" sz="quarter" idx="5"/>
          </p:nvPr>
        </p:nvSpPr>
        <p:spPr/>
        <p:txBody>
          <a:bodyPr/>
          <a:lstStyle/>
          <a:p>
            <a:fld id="{2367283B-4E87-D248-879C-9924D1F37423}" type="slidenum">
              <a:rPr lang="en-US" smtClean="0"/>
              <a:t>5</a:t>
            </a:fld>
            <a:endParaRPr lang="en-US"/>
          </a:p>
        </p:txBody>
      </p:sp>
    </p:spTree>
    <p:extLst>
      <p:ext uri="{BB962C8B-B14F-4D97-AF65-F5344CB8AC3E}">
        <p14:creationId xmlns:p14="http://schemas.microsoft.com/office/powerpoint/2010/main" val="1123578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AU" sz="1300" dirty="0">
                <a:latin typeface="Calibri" panose="020F0502020204030204" pitchFamily="34" charset="0"/>
                <a:ea typeface="Calibri" panose="020F0502020204030204" pitchFamily="34" charset="0"/>
                <a:cs typeface="Times New Roman" panose="02020603050405020304" pitchFamily="18" charset="0"/>
              </a:rPr>
              <a:t>All periods are different – however it is important to know what the average period is like. </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On average, menstrual cycles last from 21–38 days, with periods lasting four to eight days.</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Irregular periods are common during the first 1–2 years of menstruating and in the lead up to menopause.</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The blood flow will change over the course of your period, e.g. some days you might have heavy bleeding, other days you might just have spotting.</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Most women will lose less than 1/3 cup of blood over the course of their period.</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Colour may change over the course of your period, ranging from bright red to dark brown.</a:t>
            </a:r>
          </a:p>
          <a:p>
            <a:endParaRPr lang="en-US" dirty="0"/>
          </a:p>
        </p:txBody>
      </p:sp>
      <p:sp>
        <p:nvSpPr>
          <p:cNvPr id="4" name="Slide Number Placeholder 3"/>
          <p:cNvSpPr>
            <a:spLocks noGrp="1"/>
          </p:cNvSpPr>
          <p:nvPr>
            <p:ph type="sldNum" sz="quarter" idx="5"/>
          </p:nvPr>
        </p:nvSpPr>
        <p:spPr/>
        <p:txBody>
          <a:bodyPr/>
          <a:lstStyle/>
          <a:p>
            <a:fld id="{2367283B-4E87-D248-879C-9924D1F37423}" type="slidenum">
              <a:rPr lang="en-US" smtClean="0"/>
              <a:t>6</a:t>
            </a:fld>
            <a:endParaRPr lang="en-US"/>
          </a:p>
        </p:txBody>
      </p:sp>
    </p:spTree>
    <p:extLst>
      <p:ext uri="{BB962C8B-B14F-4D97-AF65-F5344CB8AC3E}">
        <p14:creationId xmlns:p14="http://schemas.microsoft.com/office/powerpoint/2010/main" val="1941140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Between 70% and 90% of women will experience some period pain.</a:t>
            </a:r>
          </a:p>
          <a:p>
            <a:pPr marL="362480" indent="-362480">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Period pain is considered ‘normal’ if:</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the pain is only there for the first 1–2 days of your period</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the pain can be managed by applying heat packs, using medication such as ibuprofen (e.g. Nurofen) or other period pain medication, or gentle exercise such as stretching or yoga</a:t>
            </a:r>
          </a:p>
          <a:p>
            <a:pPr marL="845786" lvl="1" indent="-362480" defTabSz="966612">
              <a:lnSpc>
                <a:spcPct val="107000"/>
              </a:lnSpc>
              <a:buFont typeface="Calibri" panose="020F0502020204030204" pitchFamily="34" charset="0"/>
              <a:buChar char="-"/>
            </a:pPr>
            <a:r>
              <a:rPr lang="en-AU" sz="1300" dirty="0">
                <a:latin typeface="Calibri" panose="020F0502020204030204" pitchFamily="34" charset="0"/>
                <a:cs typeface="Times New Roman" panose="02020603050405020304" pitchFamily="18" charset="0"/>
              </a:rPr>
              <a:t>the pain does not interfere with your normal activities. </a:t>
            </a:r>
          </a:p>
          <a:p>
            <a:endParaRPr lang="en-US" dirty="0"/>
          </a:p>
        </p:txBody>
      </p:sp>
      <p:sp>
        <p:nvSpPr>
          <p:cNvPr id="4" name="Slide Number Placeholder 3"/>
          <p:cNvSpPr>
            <a:spLocks noGrp="1"/>
          </p:cNvSpPr>
          <p:nvPr>
            <p:ph type="sldNum" sz="quarter" idx="5"/>
          </p:nvPr>
        </p:nvSpPr>
        <p:spPr/>
        <p:txBody>
          <a:bodyPr/>
          <a:lstStyle/>
          <a:p>
            <a:fld id="{2367283B-4E87-D248-879C-9924D1F37423}" type="slidenum">
              <a:rPr lang="en-US" smtClean="0"/>
              <a:t>7</a:t>
            </a:fld>
            <a:endParaRPr lang="en-US"/>
          </a:p>
        </p:txBody>
      </p:sp>
    </p:spTree>
    <p:extLst>
      <p:ext uri="{BB962C8B-B14F-4D97-AF65-F5344CB8AC3E}">
        <p14:creationId xmlns:p14="http://schemas.microsoft.com/office/powerpoint/2010/main" val="3396741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Many women will experience at least 1 or 2 symptoms in the 4–10 days before their period – this is known as ‘premenstrual syndrome’, or PMS.</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Most women will experience symptoms that they can manage themselves. </a:t>
            </a:r>
          </a:p>
          <a:p>
            <a:pPr marL="362480" indent="-362480" defTabSz="966612">
              <a:lnSpc>
                <a:spcPct val="107000"/>
              </a:lnSpc>
              <a:buFont typeface="Arial" panose="020B0604020202020204" pitchFamily="34" charset="0"/>
              <a:buChar char="•"/>
            </a:pPr>
            <a:r>
              <a:rPr lang="en-AU" sz="1300" dirty="0">
                <a:latin typeface="Calibri" panose="020F0502020204030204" pitchFamily="34" charset="0"/>
                <a:cs typeface="Times New Roman" panose="02020603050405020304" pitchFamily="18" charset="0"/>
              </a:rPr>
              <a:t>If you have premenstrual symptoms that trouble you, speak to a doctor or nurse. </a:t>
            </a:r>
          </a:p>
          <a:p>
            <a:endParaRPr lang="en-US" dirty="0"/>
          </a:p>
        </p:txBody>
      </p:sp>
      <p:sp>
        <p:nvSpPr>
          <p:cNvPr id="4" name="Slide Number Placeholder 3"/>
          <p:cNvSpPr>
            <a:spLocks noGrp="1"/>
          </p:cNvSpPr>
          <p:nvPr>
            <p:ph type="sldNum" sz="quarter" idx="5"/>
          </p:nvPr>
        </p:nvSpPr>
        <p:spPr/>
        <p:txBody>
          <a:bodyPr/>
          <a:lstStyle/>
          <a:p>
            <a:fld id="{2367283B-4E87-D248-879C-9924D1F37423}" type="slidenum">
              <a:rPr lang="en-US" smtClean="0"/>
              <a:t>8</a:t>
            </a:fld>
            <a:endParaRPr lang="en-US"/>
          </a:p>
        </p:txBody>
      </p:sp>
    </p:spTree>
    <p:extLst>
      <p:ext uri="{BB962C8B-B14F-4D97-AF65-F5344CB8AC3E}">
        <p14:creationId xmlns:p14="http://schemas.microsoft.com/office/powerpoint/2010/main" val="2053468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80" indent="-362480">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If you have conditions such as asthma and migraine, you might find that they get worse in the lead-up to your period. </a:t>
            </a:r>
          </a:p>
          <a:p>
            <a:pPr marL="362480" indent="-362480">
              <a:lnSpc>
                <a:spcPct val="107000"/>
              </a:lnSpc>
              <a:buFont typeface="Arial" panose="020B060402020202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For example:</a:t>
            </a:r>
          </a:p>
          <a:p>
            <a:pPr marL="845786" lvl="1" indent="-362480">
              <a:lnSpc>
                <a:spcPct val="107000"/>
              </a:lnSpc>
              <a:buFont typeface="Calibri" panose="020F050202020403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Premenstrual asthma can affect 40% of women with asthma and can cause asthma to get worse in the lead-up to the period. </a:t>
            </a:r>
          </a:p>
          <a:p>
            <a:pPr marL="845786" lvl="1" indent="-362480">
              <a:lnSpc>
                <a:spcPct val="107000"/>
              </a:lnSpc>
              <a:buFont typeface="Calibri" panose="020F0502020204030204" pitchFamily="34" charset="0"/>
              <a:buChar char="-"/>
            </a:pPr>
            <a:r>
              <a:rPr lang="en-AU" sz="1300" dirty="0">
                <a:latin typeface="Calibri" panose="020F0502020204030204" pitchFamily="34" charset="0"/>
                <a:ea typeface="Calibri" panose="020F0502020204030204" pitchFamily="34" charset="0"/>
                <a:cs typeface="Times New Roman" panose="02020603050405020304" pitchFamily="18" charset="0"/>
              </a:rPr>
              <a:t>20–25% of women who get migraines will experience ‘menstrual migraine’, which are migraines that happen from 2 days before bleeding until 3 days after bleeding starts.</a:t>
            </a:r>
          </a:p>
        </p:txBody>
      </p:sp>
      <p:sp>
        <p:nvSpPr>
          <p:cNvPr id="4" name="Slide Number Placeholder 3"/>
          <p:cNvSpPr>
            <a:spLocks noGrp="1"/>
          </p:cNvSpPr>
          <p:nvPr>
            <p:ph type="sldNum" sz="quarter" idx="5"/>
          </p:nvPr>
        </p:nvSpPr>
        <p:spPr/>
        <p:txBody>
          <a:bodyPr/>
          <a:lstStyle/>
          <a:p>
            <a:fld id="{2367283B-4E87-D248-879C-9924D1F37423}" type="slidenum">
              <a:rPr lang="en-US" smtClean="0"/>
              <a:t>9</a:t>
            </a:fld>
            <a:endParaRPr lang="en-US"/>
          </a:p>
        </p:txBody>
      </p:sp>
    </p:spTree>
    <p:extLst>
      <p:ext uri="{BB962C8B-B14F-4D97-AF65-F5344CB8AC3E}">
        <p14:creationId xmlns:p14="http://schemas.microsoft.com/office/powerpoint/2010/main" val="18460304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639549" y="1531174"/>
            <a:ext cx="5512228" cy="1334047"/>
          </a:xfrm>
          <a:prstGeom prst="rect">
            <a:avLst/>
          </a:prstGeom>
        </p:spPr>
        <p:txBody>
          <a:bodyPr vert="horz" lIns="0" tIns="45720" rIns="91440" bIns="45720" rtlCol="0" anchor="ctr">
            <a:normAutofit/>
          </a:bodyPr>
          <a:lstStyle>
            <a:lvl1pPr>
              <a:defRPr sz="4800" b="1">
                <a:solidFill>
                  <a:schemeClr val="bg1"/>
                </a:solidFill>
              </a:defRPr>
            </a:lvl1pPr>
          </a:lstStyle>
          <a:p>
            <a:r>
              <a:rPr lang="en-AU" dirty="0"/>
              <a:t>Click to add title</a:t>
            </a:r>
            <a:endParaRPr lang="en-US" dirty="0"/>
          </a:p>
        </p:txBody>
      </p:sp>
      <p:sp>
        <p:nvSpPr>
          <p:cNvPr id="13" name="Subtitle 2"/>
          <p:cNvSpPr>
            <a:spLocks noGrp="1"/>
          </p:cNvSpPr>
          <p:nvPr>
            <p:ph type="subTitle" idx="1" hasCustomPrompt="1"/>
          </p:nvPr>
        </p:nvSpPr>
        <p:spPr>
          <a:xfrm>
            <a:off x="639548" y="3339127"/>
            <a:ext cx="5512229" cy="993730"/>
          </a:xfrm>
          <a:prstGeom prst="rect">
            <a:avLst/>
          </a:prstGeom>
        </p:spPr>
        <p:txBody>
          <a:bodyPr lIns="0"/>
          <a:lstStyle>
            <a:lvl1pPr marL="0" marR="0" indent="0" algn="l" defTabSz="457200" rtl="0" eaLnBrk="1" fontAlgn="auto" latinLnBrk="0" hangingPunct="1">
              <a:lnSpc>
                <a:spcPct val="100000"/>
              </a:lnSpc>
              <a:spcBef>
                <a:spcPct val="20000"/>
              </a:spcBef>
              <a:spcAft>
                <a:spcPts val="0"/>
              </a:spcAft>
              <a:buClrTx/>
              <a:buSzTx/>
              <a:buFont typeface="Arial"/>
              <a:buNone/>
              <a:tabLst/>
              <a:defRPr sz="2800"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add subtitle</a:t>
            </a:r>
          </a:p>
        </p:txBody>
      </p:sp>
      <p:pic>
        <p:nvPicPr>
          <p:cNvPr id="3" name="Picture 2">
            <a:extLst>
              <a:ext uri="{FF2B5EF4-FFF2-40B4-BE49-F238E27FC236}">
                <a16:creationId xmlns:a16="http://schemas.microsoft.com/office/drawing/2014/main" id="{EA7565A5-8561-4384-92F0-5628B7E71C6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637143" y="-679948"/>
            <a:ext cx="6818662" cy="6858000"/>
          </a:xfrm>
          <a:prstGeom prst="rect">
            <a:avLst/>
          </a:prstGeom>
        </p:spPr>
      </p:pic>
    </p:spTree>
    <p:extLst>
      <p:ext uri="{BB962C8B-B14F-4D97-AF65-F5344CB8AC3E}">
        <p14:creationId xmlns:p14="http://schemas.microsoft.com/office/powerpoint/2010/main" val="2234319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A39A5-4EAC-4850-8CCC-14D137CC2889}"/>
              </a:ext>
            </a:extLst>
          </p:cNvPr>
          <p:cNvSpPr>
            <a:spLocks noGrp="1"/>
          </p:cNvSpPr>
          <p:nvPr>
            <p:ph type="title" hasCustomPrompt="1"/>
          </p:nvPr>
        </p:nvSpPr>
        <p:spPr>
          <a:xfrm>
            <a:off x="623888" y="620713"/>
            <a:ext cx="10944225" cy="5580061"/>
          </a:xfrm>
          <a:prstGeom prst="rect">
            <a:avLst/>
          </a:prstGeom>
        </p:spPr>
        <p:txBody>
          <a:bodyPr anchor="ctr"/>
          <a:lstStyle>
            <a:lvl1pPr algn="ctr">
              <a:defRPr sz="4800" b="1">
                <a:solidFill>
                  <a:schemeClr val="bg1"/>
                </a:solidFill>
              </a:defRPr>
            </a:lvl1pPr>
          </a:lstStyle>
          <a:p>
            <a:r>
              <a:rPr lang="en-US" dirty="0"/>
              <a:t>Click to add text</a:t>
            </a:r>
          </a:p>
        </p:txBody>
      </p:sp>
      <p:pic>
        <p:nvPicPr>
          <p:cNvPr id="5" name="Picture 4">
            <a:extLst>
              <a:ext uri="{FF2B5EF4-FFF2-40B4-BE49-F238E27FC236}">
                <a16:creationId xmlns:a16="http://schemas.microsoft.com/office/drawing/2014/main" id="{CE938381-FFDA-460C-BDEF-78C58112D4C7}"/>
              </a:ext>
              <a:ext uri="{C183D7F6-B498-43B3-948B-1728B52AA6E4}">
                <adec:decorative xmlns:adec="http://schemas.microsoft.com/office/drawing/2017/decorative" val="1"/>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9975672" y="-664143"/>
            <a:ext cx="2652657" cy="2667961"/>
          </a:xfrm>
          <a:prstGeom prst="rect">
            <a:avLst/>
          </a:prstGeom>
        </p:spPr>
      </p:pic>
    </p:spTree>
    <p:extLst>
      <p:ext uri="{BB962C8B-B14F-4D97-AF65-F5344CB8AC3E}">
        <p14:creationId xmlns:p14="http://schemas.microsoft.com/office/powerpoint/2010/main" val="1482957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A39A5-4EAC-4850-8CCC-14D137CC2889}"/>
              </a:ext>
            </a:extLst>
          </p:cNvPr>
          <p:cNvSpPr>
            <a:spLocks noGrp="1"/>
          </p:cNvSpPr>
          <p:nvPr>
            <p:ph type="title" hasCustomPrompt="1"/>
          </p:nvPr>
        </p:nvSpPr>
        <p:spPr>
          <a:xfrm>
            <a:off x="634234" y="620713"/>
            <a:ext cx="11030702" cy="4752975"/>
          </a:xfrm>
          <a:prstGeom prst="rect">
            <a:avLst/>
          </a:prstGeom>
        </p:spPr>
        <p:txBody>
          <a:bodyPr lIns="0" anchor="ctr"/>
          <a:lstStyle>
            <a:lvl1pPr algn="l">
              <a:defRPr sz="4800" b="1" i="0">
                <a:solidFill>
                  <a:schemeClr val="bg1"/>
                </a:solidFill>
              </a:defRPr>
            </a:lvl1pPr>
          </a:lstStyle>
          <a:p>
            <a:r>
              <a:rPr lang="en-US" dirty="0"/>
              <a:t>Click to add text</a:t>
            </a:r>
          </a:p>
        </p:txBody>
      </p:sp>
      <p:pic>
        <p:nvPicPr>
          <p:cNvPr id="4" name="Picture 3">
            <a:extLst>
              <a:ext uri="{FF2B5EF4-FFF2-40B4-BE49-F238E27FC236}">
                <a16:creationId xmlns:a16="http://schemas.microsoft.com/office/drawing/2014/main" id="{509D374D-0D5E-48EF-8FC9-9C51AF16B02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637143" y="-679948"/>
            <a:ext cx="6818662" cy="6858000"/>
          </a:xfrm>
          <a:prstGeom prst="rect">
            <a:avLst/>
          </a:prstGeom>
        </p:spPr>
      </p:pic>
    </p:spTree>
    <p:extLst>
      <p:ext uri="{BB962C8B-B14F-4D97-AF65-F5344CB8AC3E}">
        <p14:creationId xmlns:p14="http://schemas.microsoft.com/office/powerpoint/2010/main" val="2030682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85EA24-C16B-41C4-A104-AB759D3CF313}"/>
              </a:ext>
            </a:extLst>
          </p:cNvPr>
          <p:cNvSpPr/>
          <p:nvPr userDrawn="1"/>
        </p:nvSpPr>
        <p:spPr>
          <a:xfrm flipV="1">
            <a:off x="0" y="-1"/>
            <a:ext cx="12192000" cy="68680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bg1"/>
              </a:solidFill>
            </a:endParaRPr>
          </a:p>
        </p:txBody>
      </p:sp>
      <p:sp>
        <p:nvSpPr>
          <p:cNvPr id="2" name="Rectangle 1">
            <a:extLst>
              <a:ext uri="{FF2B5EF4-FFF2-40B4-BE49-F238E27FC236}">
                <a16:creationId xmlns:a16="http://schemas.microsoft.com/office/drawing/2014/main" id="{C1450657-36F5-4B16-9B61-F3944EBDC7FD}"/>
              </a:ext>
            </a:extLst>
          </p:cNvPr>
          <p:cNvSpPr/>
          <p:nvPr userDrawn="1"/>
        </p:nvSpPr>
        <p:spPr>
          <a:xfrm>
            <a:off x="0" y="-1"/>
            <a:ext cx="12192000" cy="6210822"/>
          </a:xfrm>
          <a:prstGeom prst="rect">
            <a:avLst/>
          </a:prstGeom>
          <a:solidFill>
            <a:srgbClr val="EFE4F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8C04CDC5-A099-4E3B-BCC0-BF66B67C8156}"/>
              </a:ext>
            </a:extLst>
          </p:cNvPr>
          <p:cNvSpPr/>
          <p:nvPr userDrawn="1"/>
        </p:nvSpPr>
        <p:spPr>
          <a:xfrm flipV="1">
            <a:off x="0" y="6210822"/>
            <a:ext cx="12192000" cy="6572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 name="Title 1">
            <a:extLst>
              <a:ext uri="{FF2B5EF4-FFF2-40B4-BE49-F238E27FC236}">
                <a16:creationId xmlns:a16="http://schemas.microsoft.com/office/drawing/2014/main" id="{985B8ABF-4E3A-4F80-9D62-22F5FBED26B7}"/>
              </a:ext>
            </a:extLst>
          </p:cNvPr>
          <p:cNvSpPr>
            <a:spLocks noGrp="1"/>
          </p:cNvSpPr>
          <p:nvPr>
            <p:ph type="title" hasCustomPrompt="1"/>
          </p:nvPr>
        </p:nvSpPr>
        <p:spPr>
          <a:xfrm>
            <a:off x="634646" y="631471"/>
            <a:ext cx="10944225" cy="4634267"/>
          </a:xfrm>
          <a:prstGeom prst="rect">
            <a:avLst/>
          </a:prstGeom>
        </p:spPr>
        <p:txBody>
          <a:bodyPr anchor="ctr"/>
          <a:lstStyle>
            <a:lvl1pPr algn="ctr">
              <a:defRPr sz="3600" b="1">
                <a:solidFill>
                  <a:schemeClr val="tx1"/>
                </a:solidFill>
              </a:defRPr>
            </a:lvl1pPr>
          </a:lstStyle>
          <a:p>
            <a:r>
              <a:rPr lang="en-US" dirty="0"/>
              <a:t>Click to add text</a:t>
            </a:r>
          </a:p>
        </p:txBody>
      </p:sp>
      <p:sp>
        <p:nvSpPr>
          <p:cNvPr id="9" name="TextBox 8">
            <a:extLst>
              <a:ext uri="{FF2B5EF4-FFF2-40B4-BE49-F238E27FC236}">
                <a16:creationId xmlns:a16="http://schemas.microsoft.com/office/drawing/2014/main" id="{02E5C469-453A-4026-9A11-A19F5674A17A}"/>
              </a:ext>
              <a:ext uri="{C183D7F6-B498-43B3-948B-1728B52AA6E4}">
                <adec:decorative xmlns:adec="http://schemas.microsoft.com/office/drawing/2017/decorative" val="1"/>
              </a:ext>
            </a:extLst>
          </p:cNvPr>
          <p:cNvSpPr txBox="1"/>
          <p:nvPr userDrawn="1"/>
        </p:nvSpPr>
        <p:spPr>
          <a:xfrm>
            <a:off x="9012237" y="6361482"/>
            <a:ext cx="2663825" cy="307777"/>
          </a:xfrm>
          <a:prstGeom prst="rect">
            <a:avLst/>
          </a:prstGeom>
          <a:noFill/>
        </p:spPr>
        <p:txBody>
          <a:bodyPr wrap="square" rtlCol="0">
            <a:spAutoFit/>
          </a:bodyPr>
          <a:lstStyle/>
          <a:p>
            <a:pPr algn="r"/>
            <a:r>
              <a:rPr lang="en-AU" sz="1400" b="1" dirty="0">
                <a:solidFill>
                  <a:schemeClr val="bg1"/>
                </a:solidFill>
                <a:latin typeface="Arial" panose="020B0604020202020204" pitchFamily="34" charset="0"/>
                <a:cs typeface="Arial" panose="020B0604020202020204" pitchFamily="34" charset="0"/>
              </a:rPr>
              <a:t>jeanhailes.org.au</a:t>
            </a:r>
          </a:p>
        </p:txBody>
      </p:sp>
    </p:spTree>
    <p:extLst>
      <p:ext uri="{BB962C8B-B14F-4D97-AF65-F5344CB8AC3E}">
        <p14:creationId xmlns:p14="http://schemas.microsoft.com/office/powerpoint/2010/main" val="3967615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85EA24-C16B-41C4-A104-AB759D3CF313}"/>
              </a:ext>
            </a:extLst>
          </p:cNvPr>
          <p:cNvSpPr/>
          <p:nvPr userDrawn="1"/>
        </p:nvSpPr>
        <p:spPr>
          <a:xfrm flipV="1">
            <a:off x="0" y="-1"/>
            <a:ext cx="12192000" cy="68680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bg1"/>
              </a:solidFill>
            </a:endParaRPr>
          </a:p>
        </p:txBody>
      </p:sp>
      <p:sp>
        <p:nvSpPr>
          <p:cNvPr id="8" name="Rectangle 7">
            <a:extLst>
              <a:ext uri="{FF2B5EF4-FFF2-40B4-BE49-F238E27FC236}">
                <a16:creationId xmlns:a16="http://schemas.microsoft.com/office/drawing/2014/main" id="{8C04CDC5-A099-4E3B-BCC0-BF66B67C8156}"/>
              </a:ext>
            </a:extLst>
          </p:cNvPr>
          <p:cNvSpPr/>
          <p:nvPr userDrawn="1"/>
        </p:nvSpPr>
        <p:spPr>
          <a:xfrm flipV="1">
            <a:off x="0" y="6210822"/>
            <a:ext cx="12192000" cy="6572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5" name="Title 1">
            <a:extLst>
              <a:ext uri="{FF2B5EF4-FFF2-40B4-BE49-F238E27FC236}">
                <a16:creationId xmlns:a16="http://schemas.microsoft.com/office/drawing/2014/main" id="{985B8ABF-4E3A-4F80-9D62-22F5FBED26B7}"/>
              </a:ext>
            </a:extLst>
          </p:cNvPr>
          <p:cNvSpPr>
            <a:spLocks noGrp="1"/>
          </p:cNvSpPr>
          <p:nvPr>
            <p:ph type="title" hasCustomPrompt="1"/>
          </p:nvPr>
        </p:nvSpPr>
        <p:spPr>
          <a:xfrm>
            <a:off x="634646" y="631471"/>
            <a:ext cx="10933467" cy="4634267"/>
          </a:xfrm>
          <a:prstGeom prst="rect">
            <a:avLst/>
          </a:prstGeom>
        </p:spPr>
        <p:txBody>
          <a:bodyPr anchor="ctr"/>
          <a:lstStyle>
            <a:lvl1pPr algn="ctr">
              <a:defRPr b="1">
                <a:solidFill>
                  <a:schemeClr val="tx1"/>
                </a:solidFill>
              </a:defRPr>
            </a:lvl1pPr>
          </a:lstStyle>
          <a:p>
            <a:r>
              <a:rPr lang="en-US" dirty="0"/>
              <a:t>Click to add text</a:t>
            </a:r>
          </a:p>
        </p:txBody>
      </p:sp>
      <p:sp>
        <p:nvSpPr>
          <p:cNvPr id="9" name="TextBox 8">
            <a:extLst>
              <a:ext uri="{FF2B5EF4-FFF2-40B4-BE49-F238E27FC236}">
                <a16:creationId xmlns:a16="http://schemas.microsoft.com/office/drawing/2014/main" id="{02E5C469-453A-4026-9A11-A19F5674A17A}"/>
              </a:ext>
              <a:ext uri="{C183D7F6-B498-43B3-948B-1728B52AA6E4}">
                <adec:decorative xmlns:adec="http://schemas.microsoft.com/office/drawing/2017/decorative" val="1"/>
              </a:ext>
            </a:extLst>
          </p:cNvPr>
          <p:cNvSpPr txBox="1"/>
          <p:nvPr userDrawn="1"/>
        </p:nvSpPr>
        <p:spPr>
          <a:xfrm>
            <a:off x="9012237" y="6361482"/>
            <a:ext cx="2663825" cy="307777"/>
          </a:xfrm>
          <a:prstGeom prst="rect">
            <a:avLst/>
          </a:prstGeom>
          <a:noFill/>
        </p:spPr>
        <p:txBody>
          <a:bodyPr wrap="square" rtlCol="0">
            <a:spAutoFit/>
          </a:bodyPr>
          <a:lstStyle/>
          <a:p>
            <a:pPr algn="r"/>
            <a:r>
              <a:rPr lang="en-AU" sz="1400" b="1" dirty="0">
                <a:solidFill>
                  <a:schemeClr val="bg1"/>
                </a:solidFill>
                <a:latin typeface="Arial" panose="020B0604020202020204" pitchFamily="34" charset="0"/>
                <a:cs typeface="Arial" panose="020B0604020202020204" pitchFamily="34" charset="0"/>
              </a:rPr>
              <a:t>jeanhailes.org.au</a:t>
            </a:r>
          </a:p>
        </p:txBody>
      </p:sp>
      <p:pic>
        <p:nvPicPr>
          <p:cNvPr id="7" name="Picture 6">
            <a:extLst>
              <a:ext uri="{FF2B5EF4-FFF2-40B4-BE49-F238E27FC236}">
                <a16:creationId xmlns:a16="http://schemas.microsoft.com/office/drawing/2014/main" id="{039089EB-BBC2-46A2-BF66-F54121A1D51D}"/>
              </a:ext>
              <a:ext uri="{C183D7F6-B498-43B3-948B-1728B52AA6E4}">
                <adec:decorative xmlns:adec="http://schemas.microsoft.com/office/drawing/2017/decorative" val="1"/>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tretch>
            <a:fillRect/>
          </a:stretch>
        </p:blipFill>
        <p:spPr>
          <a:xfrm>
            <a:off x="9975672" y="-664143"/>
            <a:ext cx="2652657" cy="2667961"/>
          </a:xfrm>
          <a:prstGeom prst="rect">
            <a:avLst/>
          </a:prstGeom>
        </p:spPr>
      </p:pic>
    </p:spTree>
    <p:extLst>
      <p:ext uri="{BB962C8B-B14F-4D97-AF65-F5344CB8AC3E}">
        <p14:creationId xmlns:p14="http://schemas.microsoft.com/office/powerpoint/2010/main" val="119004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22518-ADF9-4997-AB4B-43AEF96EAB97}"/>
              </a:ext>
            </a:extLst>
          </p:cNvPr>
          <p:cNvSpPr>
            <a:spLocks noGrp="1"/>
          </p:cNvSpPr>
          <p:nvPr>
            <p:ph type="title" hasCustomPrompt="1"/>
          </p:nvPr>
        </p:nvSpPr>
        <p:spPr>
          <a:xfrm>
            <a:off x="623887" y="1783273"/>
            <a:ext cx="10944225" cy="2396332"/>
          </a:xfrm>
          <a:prstGeom prst="rect">
            <a:avLst/>
          </a:prstGeom>
        </p:spPr>
        <p:txBody>
          <a:bodyPr lIns="0"/>
          <a:lstStyle>
            <a:lvl1pPr>
              <a:defRPr sz="4800" b="1">
                <a:solidFill>
                  <a:schemeClr val="bg1"/>
                </a:solidFill>
              </a:defRPr>
            </a:lvl1pPr>
          </a:lstStyle>
          <a:p>
            <a:r>
              <a:rPr lang="en-US" dirty="0"/>
              <a:t>Thank you</a:t>
            </a:r>
            <a:endParaRPr lang="en-AU" dirty="0"/>
          </a:p>
        </p:txBody>
      </p:sp>
      <p:sp>
        <p:nvSpPr>
          <p:cNvPr id="3" name="Title 1">
            <a:extLst>
              <a:ext uri="{FF2B5EF4-FFF2-40B4-BE49-F238E27FC236}">
                <a16:creationId xmlns:a16="http://schemas.microsoft.com/office/drawing/2014/main" id="{6E984713-F358-48C6-ABFA-BFF4A4144696}"/>
              </a:ext>
            </a:extLst>
          </p:cNvPr>
          <p:cNvSpPr txBox="1">
            <a:spLocks/>
          </p:cNvSpPr>
          <p:nvPr userDrawn="1"/>
        </p:nvSpPr>
        <p:spPr>
          <a:xfrm>
            <a:off x="4295775" y="5763675"/>
            <a:ext cx="4719165" cy="437100"/>
          </a:xfrm>
          <a:prstGeom prst="rect">
            <a:avLst/>
          </a:prstGeom>
        </p:spPr>
        <p:txBody>
          <a:bodyPr lIns="0"/>
          <a:lstStyle>
            <a:lvl1pPr algn="l" defTabSz="457200" rtl="0" eaLnBrk="1" latinLnBrk="0" hangingPunct="1">
              <a:spcBef>
                <a:spcPct val="0"/>
              </a:spcBef>
              <a:buNone/>
              <a:defRPr sz="4800" b="1" kern="1200">
                <a:solidFill>
                  <a:schemeClr val="bg1"/>
                </a:solidFill>
                <a:latin typeface="Arial" panose="020B0604020202020204" pitchFamily="34" charset="0"/>
                <a:ea typeface="+mj-ea"/>
                <a:cs typeface="Arial" panose="020B0604020202020204" pitchFamily="34" charset="0"/>
              </a:defRPr>
            </a:lvl1pPr>
          </a:lstStyle>
          <a:p>
            <a:r>
              <a:rPr lang="en-US" sz="1400" b="0" dirty="0"/>
              <a:t>Jean Hailes for Women’s Health gratefully acknowledges the support of the Australian Government.</a:t>
            </a:r>
            <a:endParaRPr lang="en-AU" sz="1400" b="0" dirty="0"/>
          </a:p>
        </p:txBody>
      </p:sp>
      <p:pic>
        <p:nvPicPr>
          <p:cNvPr id="4" name="Picture 3">
            <a:extLst>
              <a:ext uri="{FF2B5EF4-FFF2-40B4-BE49-F238E27FC236}">
                <a16:creationId xmlns:a16="http://schemas.microsoft.com/office/drawing/2014/main" id="{F4249157-70CF-4A31-A580-F7017D1BD058}"/>
              </a:ext>
              <a:ext uri="{C183D7F6-B498-43B3-948B-1728B52AA6E4}">
                <adec:decorative xmlns:adec="http://schemas.microsoft.com/office/drawing/2017/decorative" val="1"/>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9975672" y="-664143"/>
            <a:ext cx="2652657" cy="2667961"/>
          </a:xfrm>
          <a:prstGeom prst="rect">
            <a:avLst/>
          </a:prstGeom>
        </p:spPr>
      </p:pic>
    </p:spTree>
    <p:extLst>
      <p:ext uri="{BB962C8B-B14F-4D97-AF65-F5344CB8AC3E}">
        <p14:creationId xmlns:p14="http://schemas.microsoft.com/office/powerpoint/2010/main" val="4189923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34646" y="473075"/>
            <a:ext cx="11055364"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6" name="Text Placeholder 2">
            <a:extLst>
              <a:ext uri="{FF2B5EF4-FFF2-40B4-BE49-F238E27FC236}">
                <a16:creationId xmlns:a16="http://schemas.microsoft.com/office/drawing/2014/main" id="{53AE1613-0ED5-4A90-A61B-7BEB8A08D0CE}"/>
              </a:ext>
            </a:extLst>
          </p:cNvPr>
          <p:cNvSpPr>
            <a:spLocks noGrp="1"/>
          </p:cNvSpPr>
          <p:nvPr>
            <p:ph idx="1" hasCustomPrompt="1"/>
          </p:nvPr>
        </p:nvSpPr>
        <p:spPr>
          <a:xfrm>
            <a:off x="634646" y="1568096"/>
            <a:ext cx="11055364" cy="4228165"/>
          </a:xfrm>
          <a:prstGeom prst="rect">
            <a:avLst/>
          </a:prstGeom>
        </p:spPr>
        <p:txBody>
          <a:bodyPr vert="horz" lIns="0" tIns="45720" rIns="91440" bIns="45720" rtlCol="0">
            <a:normAutofit/>
          </a:bodyPr>
          <a:lstStyle>
            <a:lvl1pPr marL="360000" indent="-360000">
              <a:buClr>
                <a:schemeClr val="tx1"/>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360000" indent="0">
              <a:buNone/>
              <a:defRPr sz="2800">
                <a:solidFill>
                  <a:srgbClr val="000000"/>
                </a:solidFill>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en-US" dirty="0"/>
              <a:t>Click to add text</a:t>
            </a:r>
          </a:p>
        </p:txBody>
      </p:sp>
      <p:pic>
        <p:nvPicPr>
          <p:cNvPr id="5" name="Picture 4">
            <a:extLst>
              <a:ext uri="{FF2B5EF4-FFF2-40B4-BE49-F238E27FC236}">
                <a16:creationId xmlns:a16="http://schemas.microsoft.com/office/drawing/2014/main" id="{1ED92A79-87A8-48D5-848C-07B706FDEAD2}"/>
              </a:ext>
              <a:ext uri="{C183D7F6-B498-43B3-948B-1728B52AA6E4}">
                <adec:decorative xmlns:adec="http://schemas.microsoft.com/office/drawing/2017/decorative" val="1"/>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tretch>
            <a:fillRect/>
          </a:stretch>
        </p:blipFill>
        <p:spPr>
          <a:xfrm>
            <a:off x="9975672" y="-664143"/>
            <a:ext cx="2652657" cy="2667961"/>
          </a:xfrm>
          <a:prstGeom prst="rect">
            <a:avLst/>
          </a:prstGeom>
        </p:spPr>
      </p:pic>
    </p:spTree>
    <p:extLst>
      <p:ext uri="{BB962C8B-B14F-4D97-AF65-F5344CB8AC3E}">
        <p14:creationId xmlns:p14="http://schemas.microsoft.com/office/powerpoint/2010/main" val="2196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34646" y="473075"/>
            <a:ext cx="11055364"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5" name="Text Placeholder 2">
            <a:extLst>
              <a:ext uri="{FF2B5EF4-FFF2-40B4-BE49-F238E27FC236}">
                <a16:creationId xmlns:a16="http://schemas.microsoft.com/office/drawing/2014/main" id="{64DD5206-A776-40C2-ADE5-EFADC5B03792}"/>
              </a:ext>
            </a:extLst>
          </p:cNvPr>
          <p:cNvSpPr>
            <a:spLocks noGrp="1"/>
          </p:cNvSpPr>
          <p:nvPr>
            <p:ph idx="1" hasCustomPrompt="1"/>
          </p:nvPr>
        </p:nvSpPr>
        <p:spPr>
          <a:xfrm>
            <a:off x="634646" y="1568096"/>
            <a:ext cx="11055364" cy="4228165"/>
          </a:xfrm>
          <a:prstGeom prst="rect">
            <a:avLst/>
          </a:prstGeom>
        </p:spPr>
        <p:txBody>
          <a:bodyPr vert="horz" lIns="0" tIns="45720" rIns="91440" bIns="45720" rtlCol="0">
            <a:normAutofit/>
          </a:bodyPr>
          <a:lstStyle>
            <a:lvl1pPr marL="360000" indent="-360000">
              <a:buClr>
                <a:schemeClr val="tx1"/>
              </a:buClr>
              <a:defRPr sz="2800">
                <a:solidFill>
                  <a:srgbClr val="000000"/>
                </a:solidFill>
                <a:latin typeface="Arial" panose="020B0604020202020204" pitchFamily="34" charset="0"/>
                <a:cs typeface="Arial" panose="020B0604020202020204" pitchFamily="34" charset="0"/>
              </a:defRPr>
            </a:lvl1pPr>
            <a:lvl2pPr marL="720000" indent="-360000">
              <a:defRPr sz="2800">
                <a:solidFill>
                  <a:srgbClr val="000000"/>
                </a:solidFill>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en-US" dirty="0"/>
              <a:t>Click to add text</a:t>
            </a:r>
          </a:p>
          <a:p>
            <a:pPr lvl="1"/>
            <a:r>
              <a:rPr lang="en-US" dirty="0"/>
              <a:t>Click to add text</a:t>
            </a:r>
          </a:p>
        </p:txBody>
      </p:sp>
      <p:pic>
        <p:nvPicPr>
          <p:cNvPr id="6" name="Picture 5">
            <a:extLst>
              <a:ext uri="{FF2B5EF4-FFF2-40B4-BE49-F238E27FC236}">
                <a16:creationId xmlns:a16="http://schemas.microsoft.com/office/drawing/2014/main" id="{20286479-1582-4C2B-91FF-568E96655397}"/>
              </a:ext>
              <a:ext uri="{C183D7F6-B498-43B3-948B-1728B52AA6E4}">
                <adec:decorative xmlns:adec="http://schemas.microsoft.com/office/drawing/2017/decorative" val="1"/>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tretch>
            <a:fillRect/>
          </a:stretch>
        </p:blipFill>
        <p:spPr>
          <a:xfrm>
            <a:off x="9975672" y="-664143"/>
            <a:ext cx="2652657" cy="2667961"/>
          </a:xfrm>
          <a:prstGeom prst="rect">
            <a:avLst/>
          </a:prstGeom>
        </p:spPr>
      </p:pic>
    </p:spTree>
    <p:extLst>
      <p:ext uri="{BB962C8B-B14F-4D97-AF65-F5344CB8AC3E}">
        <p14:creationId xmlns:p14="http://schemas.microsoft.com/office/powerpoint/2010/main" val="2160147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34646" y="473075"/>
            <a:ext cx="11055364"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7" name="Content Placeholder 3">
            <a:extLst>
              <a:ext uri="{FF2B5EF4-FFF2-40B4-BE49-F238E27FC236}">
                <a16:creationId xmlns:a16="http://schemas.microsoft.com/office/drawing/2014/main" id="{F8B8D9C9-97F7-4A17-B0C1-091374B62860}"/>
              </a:ext>
            </a:extLst>
          </p:cNvPr>
          <p:cNvSpPr>
            <a:spLocks noGrp="1"/>
          </p:cNvSpPr>
          <p:nvPr>
            <p:ph sz="half" idx="2" hasCustomPrompt="1"/>
          </p:nvPr>
        </p:nvSpPr>
        <p:spPr>
          <a:xfrm>
            <a:off x="6140282" y="1568096"/>
            <a:ext cx="5435600" cy="4253801"/>
          </a:xfrm>
          <a:prstGeom prst="rect">
            <a:avLst/>
          </a:prstGeom>
        </p:spPr>
        <p:txBody>
          <a:bodyPr lIns="0"/>
          <a:lstStyle>
            <a:lvl1pPr marL="360000" indent="-360000">
              <a:buClr>
                <a:schemeClr val="tx1"/>
              </a:buClr>
              <a:defRPr sz="2800">
                <a:solidFill>
                  <a:srgbClr val="000000"/>
                </a:solidFill>
                <a:latin typeface="Arial" panose="020B0604020202020204" pitchFamily="34" charset="0"/>
                <a:cs typeface="Arial" panose="020B0604020202020204" pitchFamily="34" charset="0"/>
              </a:defRPr>
            </a:lvl1pPr>
            <a:lvl2pPr marL="720000" indent="-360000">
              <a:defRPr sz="2800">
                <a:solidFill>
                  <a:srgbClr val="000000"/>
                </a:solidFill>
                <a:latin typeface="Arial" panose="020B0604020202020204" pitchFamily="34" charset="0"/>
                <a:cs typeface="Arial" panose="020B0604020202020204" pitchFamily="34" charset="0"/>
              </a:defRPr>
            </a:lvl2pPr>
          </a:lstStyle>
          <a:p>
            <a:pPr lvl="0"/>
            <a:r>
              <a:rPr lang="en-US" dirty="0"/>
              <a:t>Click to add text</a:t>
            </a:r>
          </a:p>
          <a:p>
            <a:pPr lvl="1"/>
            <a:r>
              <a:rPr lang="en-US" dirty="0"/>
              <a:t>Click to add text</a:t>
            </a:r>
          </a:p>
        </p:txBody>
      </p:sp>
      <p:sp>
        <p:nvSpPr>
          <p:cNvPr id="5" name="Content Placeholder 3">
            <a:extLst>
              <a:ext uri="{FF2B5EF4-FFF2-40B4-BE49-F238E27FC236}">
                <a16:creationId xmlns:a16="http://schemas.microsoft.com/office/drawing/2014/main" id="{8EFBC77D-64BF-40B9-A891-D720ED5116E0}"/>
              </a:ext>
            </a:extLst>
          </p:cNvPr>
          <p:cNvSpPr>
            <a:spLocks noGrp="1"/>
          </p:cNvSpPr>
          <p:nvPr>
            <p:ph sz="half" idx="10" hasCustomPrompt="1"/>
          </p:nvPr>
        </p:nvSpPr>
        <p:spPr>
          <a:xfrm>
            <a:off x="634646" y="1568096"/>
            <a:ext cx="5435600" cy="4253801"/>
          </a:xfrm>
          <a:prstGeom prst="rect">
            <a:avLst/>
          </a:prstGeom>
        </p:spPr>
        <p:txBody>
          <a:bodyPr lIns="0"/>
          <a:lstStyle>
            <a:lvl1pPr marL="360000" indent="-360000">
              <a:buClr>
                <a:schemeClr val="tx1"/>
              </a:buClr>
              <a:defRPr sz="2800">
                <a:solidFill>
                  <a:srgbClr val="000000"/>
                </a:solidFill>
                <a:latin typeface="Arial" panose="020B0604020202020204" pitchFamily="34" charset="0"/>
                <a:cs typeface="Arial" panose="020B0604020202020204" pitchFamily="34" charset="0"/>
              </a:defRPr>
            </a:lvl1pPr>
            <a:lvl2pPr marL="720000" indent="-360000">
              <a:defRPr sz="2800">
                <a:solidFill>
                  <a:srgbClr val="000000"/>
                </a:solidFill>
                <a:latin typeface="Arial" panose="020B0604020202020204" pitchFamily="34" charset="0"/>
                <a:cs typeface="Arial" panose="020B0604020202020204" pitchFamily="34" charset="0"/>
              </a:defRPr>
            </a:lvl2pPr>
          </a:lstStyle>
          <a:p>
            <a:pPr lvl="0"/>
            <a:r>
              <a:rPr lang="en-US" dirty="0"/>
              <a:t>Click to add text</a:t>
            </a:r>
          </a:p>
          <a:p>
            <a:pPr lvl="1"/>
            <a:r>
              <a:rPr lang="en-US" dirty="0"/>
              <a:t>Click to add text</a:t>
            </a:r>
          </a:p>
        </p:txBody>
      </p:sp>
      <p:pic>
        <p:nvPicPr>
          <p:cNvPr id="6" name="Picture 5">
            <a:extLst>
              <a:ext uri="{FF2B5EF4-FFF2-40B4-BE49-F238E27FC236}">
                <a16:creationId xmlns:a16="http://schemas.microsoft.com/office/drawing/2014/main" id="{8DC82F14-6D5A-4B12-B83A-203E87C06C5E}"/>
              </a:ext>
              <a:ext uri="{C183D7F6-B498-43B3-948B-1728B52AA6E4}">
                <adec:decorative xmlns:adec="http://schemas.microsoft.com/office/drawing/2017/decorative" val="1"/>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tretch>
            <a:fillRect/>
          </a:stretch>
        </p:blipFill>
        <p:spPr>
          <a:xfrm>
            <a:off x="9975672" y="-664143"/>
            <a:ext cx="2652657" cy="2667961"/>
          </a:xfrm>
          <a:prstGeom prst="rect">
            <a:avLst/>
          </a:prstGeom>
        </p:spPr>
      </p:pic>
    </p:spTree>
    <p:extLst>
      <p:ext uri="{BB962C8B-B14F-4D97-AF65-F5344CB8AC3E}">
        <p14:creationId xmlns:p14="http://schemas.microsoft.com/office/powerpoint/2010/main" val="4223563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34646" y="473075"/>
            <a:ext cx="11055364"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7" name="Content Placeholder 3">
            <a:extLst>
              <a:ext uri="{FF2B5EF4-FFF2-40B4-BE49-F238E27FC236}">
                <a16:creationId xmlns:a16="http://schemas.microsoft.com/office/drawing/2014/main" id="{F8B8D9C9-97F7-4A17-B0C1-091374B62860}"/>
              </a:ext>
            </a:extLst>
          </p:cNvPr>
          <p:cNvSpPr>
            <a:spLocks noGrp="1"/>
          </p:cNvSpPr>
          <p:nvPr>
            <p:ph sz="half" idx="2" hasCustomPrompt="1"/>
          </p:nvPr>
        </p:nvSpPr>
        <p:spPr>
          <a:xfrm>
            <a:off x="6132513" y="1568096"/>
            <a:ext cx="5435600" cy="4253801"/>
          </a:xfrm>
          <a:prstGeom prst="rect">
            <a:avLst/>
          </a:prstGeom>
          <a:solidFill>
            <a:srgbClr val="EFE4FA"/>
          </a:solidFill>
        </p:spPr>
        <p:txBody>
          <a:bodyPr lIns="144000" tIns="46800" rIns="144000" bIns="144000"/>
          <a:lstStyle>
            <a:lvl1pPr marL="360000" indent="-360000">
              <a:buClr>
                <a:schemeClr val="tx1"/>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360000" indent="0">
              <a:buNone/>
              <a:defRPr>
                <a:solidFill>
                  <a:srgbClr val="000000"/>
                </a:solidFill>
                <a:latin typeface="Arial" panose="020B0604020202020204" pitchFamily="34" charset="0"/>
                <a:cs typeface="Arial" panose="020B0604020202020204" pitchFamily="34" charset="0"/>
              </a:defRPr>
            </a:lvl2pPr>
          </a:lstStyle>
          <a:p>
            <a:r>
              <a:rPr lang="en-US" dirty="0"/>
              <a:t>Click to add breakout text</a:t>
            </a:r>
          </a:p>
          <a:p>
            <a:pPr marL="720000" marR="0" lvl="1" indent="-360000" algn="l" defTabSz="457200" rtl="0" eaLnBrk="1" fontAlgn="auto" latinLnBrk="0" hangingPunct="1">
              <a:lnSpc>
                <a:spcPct val="100000"/>
              </a:lnSpc>
              <a:spcBef>
                <a:spcPct val="20000"/>
              </a:spcBef>
              <a:spcAft>
                <a:spcPts val="0"/>
              </a:spcAft>
              <a:buClrTx/>
              <a:buSzTx/>
              <a:buFont typeface="Arial"/>
              <a:buChar char="–"/>
              <a:tabLst/>
              <a:defRPr/>
            </a:pPr>
            <a:r>
              <a:rPr lang="en-US" dirty="0"/>
              <a:t>Click to add text</a:t>
            </a:r>
          </a:p>
        </p:txBody>
      </p:sp>
      <p:sp>
        <p:nvSpPr>
          <p:cNvPr id="5" name="Content Placeholder 3">
            <a:extLst>
              <a:ext uri="{FF2B5EF4-FFF2-40B4-BE49-F238E27FC236}">
                <a16:creationId xmlns:a16="http://schemas.microsoft.com/office/drawing/2014/main" id="{2A38CD4F-84E0-467B-8E2A-81BE15DEA1D1}"/>
              </a:ext>
            </a:extLst>
          </p:cNvPr>
          <p:cNvSpPr>
            <a:spLocks noGrp="1"/>
          </p:cNvSpPr>
          <p:nvPr>
            <p:ph sz="half" idx="10" hasCustomPrompt="1"/>
          </p:nvPr>
        </p:nvSpPr>
        <p:spPr>
          <a:xfrm>
            <a:off x="634646" y="1568096"/>
            <a:ext cx="5435600" cy="4253801"/>
          </a:xfrm>
          <a:prstGeom prst="rect">
            <a:avLst/>
          </a:prstGeom>
        </p:spPr>
        <p:txBody>
          <a:bodyPr lIns="0"/>
          <a:lstStyle>
            <a:lvl1pPr marL="360000" indent="-360000">
              <a:buClr>
                <a:schemeClr val="tx1"/>
              </a:buClr>
              <a:defRPr sz="2800">
                <a:solidFill>
                  <a:srgbClr val="000000"/>
                </a:solidFill>
                <a:latin typeface="Arial" panose="020B0604020202020204" pitchFamily="34" charset="0"/>
                <a:cs typeface="Arial" panose="020B0604020202020204" pitchFamily="34" charset="0"/>
              </a:defRPr>
            </a:lvl1pPr>
            <a:lvl2pPr marL="720000" indent="-360000">
              <a:defRPr sz="2800">
                <a:solidFill>
                  <a:srgbClr val="000000"/>
                </a:solidFill>
                <a:latin typeface="Arial" panose="020B0604020202020204" pitchFamily="34" charset="0"/>
                <a:cs typeface="Arial" panose="020B0604020202020204" pitchFamily="34" charset="0"/>
              </a:defRPr>
            </a:lvl2pPr>
          </a:lstStyle>
          <a:p>
            <a:pPr lvl="0"/>
            <a:r>
              <a:rPr lang="en-US" dirty="0"/>
              <a:t>Click to add text</a:t>
            </a:r>
          </a:p>
          <a:p>
            <a:pPr lvl="1"/>
            <a:r>
              <a:rPr lang="en-US" dirty="0"/>
              <a:t>Click to add text</a:t>
            </a:r>
          </a:p>
        </p:txBody>
      </p:sp>
    </p:spTree>
    <p:extLst>
      <p:ext uri="{BB962C8B-B14F-4D97-AF65-F5344CB8AC3E}">
        <p14:creationId xmlns:p14="http://schemas.microsoft.com/office/powerpoint/2010/main" val="236492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31086" y="473075"/>
            <a:ext cx="10937027"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7" name="Text Placeholder 2">
            <a:extLst>
              <a:ext uri="{FF2B5EF4-FFF2-40B4-BE49-F238E27FC236}">
                <a16:creationId xmlns:a16="http://schemas.microsoft.com/office/drawing/2014/main" id="{A9CFE5AF-B46A-4A2E-8BF1-6634B402F539}"/>
              </a:ext>
            </a:extLst>
          </p:cNvPr>
          <p:cNvSpPr>
            <a:spLocks noGrp="1"/>
          </p:cNvSpPr>
          <p:nvPr>
            <p:ph idx="1" hasCustomPrompt="1"/>
          </p:nvPr>
        </p:nvSpPr>
        <p:spPr>
          <a:xfrm>
            <a:off x="634646" y="1568096"/>
            <a:ext cx="11055364" cy="4228165"/>
          </a:xfrm>
          <a:prstGeom prst="rect">
            <a:avLst/>
          </a:prstGeom>
        </p:spPr>
        <p:txBody>
          <a:bodyPr vert="horz" lIns="0" tIns="45720" rIns="91440" bIns="45720" rtlCol="0">
            <a:normAutofit/>
          </a:bodyPr>
          <a:lstStyle>
            <a:lvl1pPr marL="360000" indent="-360000">
              <a:buClr>
                <a:schemeClr val="tx1"/>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20000" indent="-360000">
              <a:defRPr sz="2800">
                <a:solidFill>
                  <a:srgbClr val="000000"/>
                </a:solidFill>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en-US" dirty="0"/>
              <a:t>Click to add text</a:t>
            </a:r>
          </a:p>
          <a:p>
            <a:pPr lvl="1"/>
            <a:endParaRPr lang="en-US" dirty="0"/>
          </a:p>
        </p:txBody>
      </p:sp>
      <p:pic>
        <p:nvPicPr>
          <p:cNvPr id="5" name="Picture 4">
            <a:extLst>
              <a:ext uri="{FF2B5EF4-FFF2-40B4-BE49-F238E27FC236}">
                <a16:creationId xmlns:a16="http://schemas.microsoft.com/office/drawing/2014/main" id="{4BB98800-8065-43AD-9C5B-87730FA4B94F}"/>
              </a:ext>
              <a:ext uri="{C183D7F6-B498-43B3-948B-1728B52AA6E4}">
                <adec:decorative xmlns:adec="http://schemas.microsoft.com/office/drawing/2017/decorative" val="1"/>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tretch>
            <a:fillRect/>
          </a:stretch>
        </p:blipFill>
        <p:spPr>
          <a:xfrm>
            <a:off x="9975672" y="-664143"/>
            <a:ext cx="2652657" cy="2667961"/>
          </a:xfrm>
          <a:prstGeom prst="rect">
            <a:avLst/>
          </a:prstGeom>
        </p:spPr>
      </p:pic>
    </p:spTree>
    <p:extLst>
      <p:ext uri="{BB962C8B-B14F-4D97-AF65-F5344CB8AC3E}">
        <p14:creationId xmlns:p14="http://schemas.microsoft.com/office/powerpoint/2010/main" val="860036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39756" y="473075"/>
            <a:ext cx="5036767"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6" name="Content Placeholder 2">
            <a:extLst>
              <a:ext uri="{FF2B5EF4-FFF2-40B4-BE49-F238E27FC236}">
                <a16:creationId xmlns:a16="http://schemas.microsoft.com/office/drawing/2014/main" id="{EE751825-FF73-4DA5-B0A0-EB311E3A20B0}"/>
              </a:ext>
            </a:extLst>
          </p:cNvPr>
          <p:cNvSpPr>
            <a:spLocks noGrp="1"/>
          </p:cNvSpPr>
          <p:nvPr>
            <p:ph sz="half" idx="10" hasCustomPrompt="1"/>
          </p:nvPr>
        </p:nvSpPr>
        <p:spPr>
          <a:xfrm>
            <a:off x="639756" y="2027976"/>
            <a:ext cx="5036767" cy="3793922"/>
          </a:xfrm>
          <a:prstGeom prst="rect">
            <a:avLst/>
          </a:prstGeom>
        </p:spPr>
        <p:txBody>
          <a:bodyPr lIns="0"/>
          <a:lstStyle>
            <a:lvl1pPr marL="360000" indent="-360000">
              <a:buClr>
                <a:schemeClr val="tx1"/>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20000" indent="-360000">
              <a:buFont typeface="Courier New" panose="02070309020205020404" pitchFamily="49" charset="0"/>
              <a:buChar char="­"/>
              <a:defRPr>
                <a:solidFill>
                  <a:srgbClr val="000000"/>
                </a:solidFill>
                <a:latin typeface="Arial" panose="020B0604020202020204" pitchFamily="34" charset="0"/>
                <a:cs typeface="Arial" panose="020B0604020202020204" pitchFamily="34" charset="0"/>
              </a:defRPr>
            </a:lvl2pPr>
          </a:lstStyle>
          <a:p>
            <a:r>
              <a:rPr lang="en-US" dirty="0"/>
              <a:t>Click to add text</a:t>
            </a:r>
          </a:p>
          <a:p>
            <a:pPr lvl="1"/>
            <a:endParaRPr lang="en-US" dirty="0"/>
          </a:p>
        </p:txBody>
      </p:sp>
      <p:sp>
        <p:nvSpPr>
          <p:cNvPr id="3" name="Picture Placeholder 2">
            <a:extLst>
              <a:ext uri="{FF2B5EF4-FFF2-40B4-BE49-F238E27FC236}">
                <a16:creationId xmlns:a16="http://schemas.microsoft.com/office/drawing/2014/main" id="{495BDDCF-D030-4A93-901A-39AE5AC640B1}"/>
              </a:ext>
            </a:extLst>
          </p:cNvPr>
          <p:cNvSpPr>
            <a:spLocks noGrp="1"/>
          </p:cNvSpPr>
          <p:nvPr>
            <p:ph type="pic" sz="quarter" idx="11"/>
          </p:nvPr>
        </p:nvSpPr>
        <p:spPr>
          <a:xfrm>
            <a:off x="6132513" y="-1"/>
            <a:ext cx="6059487" cy="6210000"/>
          </a:xfrm>
          <a:prstGeom prst="rect">
            <a:avLst/>
          </a:prstGeom>
          <a:solidFill>
            <a:schemeClr val="bg1">
              <a:lumMod val="95000"/>
            </a:schemeClr>
          </a:solidFill>
        </p:spPr>
        <p:txBody>
          <a:bodyPr anchor="ctr"/>
          <a:lstStyle>
            <a:lvl1pPr marL="0" indent="0" algn="ctr">
              <a:buFontTx/>
              <a:buNone/>
              <a:defRPr sz="3000">
                <a:solidFill>
                  <a:schemeClr val="bg1">
                    <a:lumMod val="50000"/>
                  </a:schemeClr>
                </a:solidFill>
                <a:latin typeface="Arial" panose="020B0604020202020204" pitchFamily="34" charset="0"/>
                <a:cs typeface="Arial" panose="020B0604020202020204" pitchFamily="34" charset="0"/>
              </a:defRPr>
            </a:lvl1pPr>
          </a:lstStyle>
          <a:p>
            <a:endParaRPr lang="en-AU" dirty="0"/>
          </a:p>
        </p:txBody>
      </p:sp>
    </p:spTree>
    <p:extLst>
      <p:ext uri="{BB962C8B-B14F-4D97-AF65-F5344CB8AC3E}">
        <p14:creationId xmlns:p14="http://schemas.microsoft.com/office/powerpoint/2010/main" val="872977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31080" y="473075"/>
            <a:ext cx="7643787"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6" name="Content Placeholder 2">
            <a:extLst>
              <a:ext uri="{FF2B5EF4-FFF2-40B4-BE49-F238E27FC236}">
                <a16:creationId xmlns:a16="http://schemas.microsoft.com/office/drawing/2014/main" id="{EE751825-FF73-4DA5-B0A0-EB311E3A20B0}"/>
              </a:ext>
            </a:extLst>
          </p:cNvPr>
          <p:cNvSpPr>
            <a:spLocks noGrp="1"/>
          </p:cNvSpPr>
          <p:nvPr>
            <p:ph sz="half" idx="10" hasCustomPrompt="1"/>
          </p:nvPr>
        </p:nvSpPr>
        <p:spPr>
          <a:xfrm>
            <a:off x="631080" y="1568095"/>
            <a:ext cx="7643787" cy="4253803"/>
          </a:xfrm>
          <a:prstGeom prst="rect">
            <a:avLst/>
          </a:prstGeom>
        </p:spPr>
        <p:txBody>
          <a:bodyPr lIns="0"/>
          <a:lstStyle>
            <a:lvl1pPr marL="360000" indent="-360000">
              <a:buClr>
                <a:schemeClr val="tx1"/>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20000" indent="-360000">
              <a:defRPr>
                <a:solidFill>
                  <a:srgbClr val="000000"/>
                </a:solidFill>
                <a:latin typeface="Arial" panose="020B0604020202020204" pitchFamily="34" charset="0"/>
                <a:cs typeface="Arial" panose="020B0604020202020204" pitchFamily="34" charset="0"/>
              </a:defRPr>
            </a:lvl2pPr>
          </a:lstStyle>
          <a:p>
            <a:r>
              <a:rPr lang="en-US" dirty="0"/>
              <a:t>Click to add text</a:t>
            </a:r>
          </a:p>
          <a:p>
            <a:pPr lvl="1"/>
            <a:endParaRPr lang="en-US" dirty="0"/>
          </a:p>
          <a:p>
            <a:pPr lvl="1"/>
            <a:endParaRPr lang="en-US" dirty="0"/>
          </a:p>
        </p:txBody>
      </p:sp>
      <p:sp>
        <p:nvSpPr>
          <p:cNvPr id="3" name="Picture Placeholder 2">
            <a:extLst>
              <a:ext uri="{FF2B5EF4-FFF2-40B4-BE49-F238E27FC236}">
                <a16:creationId xmlns:a16="http://schemas.microsoft.com/office/drawing/2014/main" id="{495BDDCF-D030-4A93-901A-39AE5AC640B1}"/>
              </a:ext>
            </a:extLst>
          </p:cNvPr>
          <p:cNvSpPr>
            <a:spLocks noGrp="1"/>
          </p:cNvSpPr>
          <p:nvPr>
            <p:ph type="pic" sz="quarter" idx="11"/>
          </p:nvPr>
        </p:nvSpPr>
        <p:spPr>
          <a:xfrm>
            <a:off x="8904288" y="-1"/>
            <a:ext cx="3287712" cy="6210000"/>
          </a:xfrm>
          <a:prstGeom prst="rect">
            <a:avLst/>
          </a:prstGeom>
          <a:solidFill>
            <a:schemeClr val="bg1">
              <a:lumMod val="95000"/>
            </a:schemeClr>
          </a:solidFill>
        </p:spPr>
        <p:txBody>
          <a:bodyPr anchor="ctr"/>
          <a:lstStyle>
            <a:lvl1pPr marL="0" indent="0" algn="ctr">
              <a:buFontTx/>
              <a:buNone/>
              <a:defRPr sz="3000">
                <a:solidFill>
                  <a:schemeClr val="bg1">
                    <a:lumMod val="50000"/>
                  </a:schemeClr>
                </a:solidFill>
                <a:latin typeface="Arial" panose="020B0604020202020204" pitchFamily="34" charset="0"/>
                <a:cs typeface="Arial" panose="020B0604020202020204" pitchFamily="34" charset="0"/>
              </a:defRPr>
            </a:lvl1pPr>
          </a:lstStyle>
          <a:p>
            <a:endParaRPr lang="en-AU" dirty="0"/>
          </a:p>
        </p:txBody>
      </p:sp>
    </p:spTree>
    <p:extLst>
      <p:ext uri="{BB962C8B-B14F-4D97-AF65-F5344CB8AC3E}">
        <p14:creationId xmlns:p14="http://schemas.microsoft.com/office/powerpoint/2010/main" val="1476454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10427EC0-D8FF-4ECE-9452-7CACA88BC14F}"/>
              </a:ext>
            </a:extLst>
          </p:cNvPr>
          <p:cNvSpPr>
            <a:spLocks noGrp="1"/>
          </p:cNvSpPr>
          <p:nvPr>
            <p:ph type="title" hasCustomPrompt="1"/>
          </p:nvPr>
        </p:nvSpPr>
        <p:spPr>
          <a:xfrm>
            <a:off x="6553555" y="473075"/>
            <a:ext cx="5014558" cy="976313"/>
          </a:xfrm>
          <a:prstGeom prst="rect">
            <a:avLst/>
          </a:prstGeom>
        </p:spPr>
        <p:txBody>
          <a:bodyPr vert="horz" lIns="0" tIns="45720" rIns="91440" bIns="45720" rtlCol="0" anchor="t">
            <a:normAutofit/>
          </a:bodyPr>
          <a:lstStyle>
            <a:lvl1pPr>
              <a:defRPr>
                <a:solidFill>
                  <a:schemeClr val="tx1"/>
                </a:solidFill>
              </a:defRPr>
            </a:lvl1pPr>
          </a:lstStyle>
          <a:p>
            <a:r>
              <a:rPr lang="en-US" dirty="0"/>
              <a:t>Click to add title</a:t>
            </a:r>
            <a:endParaRPr lang="en-AU" dirty="0"/>
          </a:p>
        </p:txBody>
      </p:sp>
      <p:sp>
        <p:nvSpPr>
          <p:cNvPr id="6" name="Content Placeholder 2">
            <a:extLst>
              <a:ext uri="{FF2B5EF4-FFF2-40B4-BE49-F238E27FC236}">
                <a16:creationId xmlns:a16="http://schemas.microsoft.com/office/drawing/2014/main" id="{EE751825-FF73-4DA5-B0A0-EB311E3A20B0}"/>
              </a:ext>
            </a:extLst>
          </p:cNvPr>
          <p:cNvSpPr>
            <a:spLocks noGrp="1"/>
          </p:cNvSpPr>
          <p:nvPr>
            <p:ph sz="half" idx="10" hasCustomPrompt="1"/>
          </p:nvPr>
        </p:nvSpPr>
        <p:spPr>
          <a:xfrm>
            <a:off x="6553555" y="2018924"/>
            <a:ext cx="5014558" cy="3802974"/>
          </a:xfrm>
          <a:prstGeom prst="rect">
            <a:avLst/>
          </a:prstGeom>
        </p:spPr>
        <p:txBody>
          <a:bodyPr lIns="0"/>
          <a:lstStyle>
            <a:lvl1pPr marL="360000" indent="-360000">
              <a:buClr>
                <a:schemeClr val="tx1"/>
              </a:buClr>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1pPr>
            <a:lvl2pPr marL="720000" indent="-360000">
              <a:buFont typeface="Courier New" panose="02070309020205020404" pitchFamily="49" charset="0"/>
              <a:buChar char="­"/>
              <a:defRPr>
                <a:solidFill>
                  <a:srgbClr val="000000"/>
                </a:solidFill>
                <a:latin typeface="Arial" panose="020B0604020202020204" pitchFamily="34" charset="0"/>
                <a:cs typeface="Arial" panose="020B0604020202020204" pitchFamily="34" charset="0"/>
              </a:defRPr>
            </a:lvl2pPr>
          </a:lstStyle>
          <a:p>
            <a:r>
              <a:rPr lang="en-US" dirty="0"/>
              <a:t>Click to add text</a:t>
            </a:r>
          </a:p>
          <a:p>
            <a:pPr lvl="1"/>
            <a:endParaRPr lang="en-US" dirty="0"/>
          </a:p>
        </p:txBody>
      </p:sp>
      <p:sp>
        <p:nvSpPr>
          <p:cNvPr id="8" name="Picture Placeholder 2">
            <a:extLst>
              <a:ext uri="{FF2B5EF4-FFF2-40B4-BE49-F238E27FC236}">
                <a16:creationId xmlns:a16="http://schemas.microsoft.com/office/drawing/2014/main" id="{A5A10AE2-097C-484C-A24D-5FDE9872C1E3}"/>
              </a:ext>
            </a:extLst>
          </p:cNvPr>
          <p:cNvSpPr>
            <a:spLocks noGrp="1"/>
          </p:cNvSpPr>
          <p:nvPr>
            <p:ph type="pic" sz="quarter" idx="11"/>
          </p:nvPr>
        </p:nvSpPr>
        <p:spPr>
          <a:xfrm>
            <a:off x="-35615" y="-1"/>
            <a:ext cx="6059487" cy="6210000"/>
          </a:xfrm>
          <a:prstGeom prst="rect">
            <a:avLst/>
          </a:prstGeom>
          <a:solidFill>
            <a:schemeClr val="bg1">
              <a:lumMod val="95000"/>
            </a:schemeClr>
          </a:solidFill>
        </p:spPr>
        <p:txBody>
          <a:bodyPr anchor="ctr"/>
          <a:lstStyle>
            <a:lvl1pPr marL="0" indent="0" algn="ctr">
              <a:buFontTx/>
              <a:buNone/>
              <a:defRPr sz="3000">
                <a:solidFill>
                  <a:schemeClr val="bg1">
                    <a:lumMod val="50000"/>
                  </a:schemeClr>
                </a:solidFill>
                <a:latin typeface="Arial" panose="020B0604020202020204" pitchFamily="34" charset="0"/>
                <a:cs typeface="Arial" panose="020B0604020202020204" pitchFamily="34" charset="0"/>
              </a:defRPr>
            </a:lvl1pPr>
          </a:lstStyle>
          <a:p>
            <a:endParaRPr lang="en-AU" dirty="0"/>
          </a:p>
        </p:txBody>
      </p:sp>
    </p:spTree>
    <p:extLst>
      <p:ext uri="{BB962C8B-B14F-4D97-AF65-F5344CB8AC3E}">
        <p14:creationId xmlns:p14="http://schemas.microsoft.com/office/powerpoint/2010/main" val="27574766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9D9B39-9246-4D82-B064-1A83D412D831}"/>
              </a:ext>
            </a:extLst>
          </p:cNvPr>
          <p:cNvSpPr/>
          <p:nvPr userDrawn="1"/>
        </p:nvSpPr>
        <p:spPr>
          <a:xfrm>
            <a:off x="0" y="0"/>
            <a:ext cx="12192000" cy="53736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12" name="Picture 11" descr="A purple text on a black background&#10;&#10;Description automatically generated">
            <a:extLst>
              <a:ext uri="{FF2B5EF4-FFF2-40B4-BE49-F238E27FC236}">
                <a16:creationId xmlns:a16="http://schemas.microsoft.com/office/drawing/2014/main" id="{A0E7D9FA-B256-4023-93C0-F14D775C8E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3889" y="5606512"/>
            <a:ext cx="2771774" cy="599001"/>
          </a:xfrm>
          <a:prstGeom prst="rect">
            <a:avLst/>
          </a:prstGeom>
        </p:spPr>
      </p:pic>
      <p:sp>
        <p:nvSpPr>
          <p:cNvPr id="13" name="TextBox 12">
            <a:extLst>
              <a:ext uri="{FF2B5EF4-FFF2-40B4-BE49-F238E27FC236}">
                <a16:creationId xmlns:a16="http://schemas.microsoft.com/office/drawing/2014/main" id="{25432F86-F001-4668-B3DE-2589CABFD94A}"/>
              </a:ext>
            </a:extLst>
          </p:cNvPr>
          <p:cNvSpPr txBox="1"/>
          <p:nvPr userDrawn="1"/>
        </p:nvSpPr>
        <p:spPr>
          <a:xfrm>
            <a:off x="9012237" y="5931923"/>
            <a:ext cx="2663825" cy="369332"/>
          </a:xfrm>
          <a:prstGeom prst="rect">
            <a:avLst/>
          </a:prstGeom>
          <a:noFill/>
        </p:spPr>
        <p:txBody>
          <a:bodyPr wrap="square" rtlCol="0">
            <a:spAutoFit/>
          </a:bodyPr>
          <a:lstStyle/>
          <a:p>
            <a:pPr algn="r"/>
            <a:r>
              <a:rPr lang="en-AU" sz="1800" b="1" dirty="0">
                <a:latin typeface="Arial" panose="020B0604020202020204" pitchFamily="34" charset="0"/>
                <a:cs typeface="Arial" panose="020B0604020202020204" pitchFamily="34" charset="0"/>
              </a:rPr>
              <a:t>jeanhailes.org.au</a:t>
            </a:r>
          </a:p>
        </p:txBody>
      </p:sp>
    </p:spTree>
  </p:cSld>
  <p:clrMap bg1="lt1" tx1="dk1" bg2="lt2" tx2="dk2" accent1="accent1" accent2="accent2" accent3="accent3" accent4="accent4" accent5="accent5" accent6="accent6" hlink="hlink" folHlink="folHlink"/>
  <p:sldLayoutIdLst>
    <p:sldLayoutId id="2147483797" r:id="rId1"/>
  </p:sldLayoutIdLst>
  <p:txStyles>
    <p:titleStyle>
      <a:lvl1pPr algn="l" defTabSz="457200" rtl="0" eaLnBrk="1" latinLnBrk="0" hangingPunct="1">
        <a:spcBef>
          <a:spcPct val="0"/>
        </a:spcBef>
        <a:buNone/>
        <a:defRPr sz="3600" kern="1200">
          <a:solidFill>
            <a:srgbClr val="662D9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marR="0" indent="-228600" algn="r" defTabSz="457200" rtl="0" eaLnBrk="1" fontAlgn="auto" latinLnBrk="0" hangingPunct="1">
        <a:lnSpc>
          <a:spcPct val="100000"/>
        </a:lnSpc>
        <a:spcBef>
          <a:spcPct val="20000"/>
        </a:spcBef>
        <a:spcAft>
          <a:spcPts val="0"/>
        </a:spcAft>
        <a:buClrTx/>
        <a:buSzTx/>
        <a:buFont typeface="Arial"/>
        <a:buNone/>
        <a:tabLst/>
        <a:defRPr sz="3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892" userDrawn="1">
          <p15:clr>
            <a:srgbClr val="F26B43"/>
          </p15:clr>
        </p15:guide>
        <p15:guide id="3" pos="960" userDrawn="1">
          <p15:clr>
            <a:srgbClr val="F26B43"/>
          </p15:clr>
        </p15:guide>
        <p15:guide id="4" pos="1481" userDrawn="1">
          <p15:clr>
            <a:srgbClr val="F26B43"/>
          </p15:clr>
        </p15:guide>
        <p15:guide id="5" pos="1549" userDrawn="1">
          <p15:clr>
            <a:srgbClr val="F26B43"/>
          </p15:clr>
        </p15:guide>
        <p15:guide id="6" pos="2071" userDrawn="1">
          <p15:clr>
            <a:srgbClr val="F26B43"/>
          </p15:clr>
        </p15:guide>
        <p15:guide id="7" pos="2139" userDrawn="1">
          <p15:clr>
            <a:srgbClr val="F26B43"/>
          </p15:clr>
        </p15:guide>
        <p15:guide id="8" pos="2638" userDrawn="1">
          <p15:clr>
            <a:srgbClr val="F26B43"/>
          </p15:clr>
        </p15:guide>
        <p15:guide id="9" pos="2706" userDrawn="1">
          <p15:clr>
            <a:srgbClr val="F26B43"/>
          </p15:clr>
        </p15:guide>
        <p15:guide id="10" pos="3228" userDrawn="1">
          <p15:clr>
            <a:srgbClr val="F26B43"/>
          </p15:clr>
        </p15:guide>
        <p15:guide id="11" pos="3795" userDrawn="1">
          <p15:clr>
            <a:srgbClr val="F26B43"/>
          </p15:clr>
        </p15:guide>
        <p15:guide id="12" pos="3296" userDrawn="1">
          <p15:clr>
            <a:srgbClr val="F26B43"/>
          </p15:clr>
        </p15:guide>
        <p15:guide id="13" pos="3863" userDrawn="1">
          <p15:clr>
            <a:srgbClr val="F26B43"/>
          </p15:clr>
        </p15:guide>
        <p15:guide id="14" pos="4384" userDrawn="1">
          <p15:clr>
            <a:srgbClr val="F26B43"/>
          </p15:clr>
        </p15:guide>
        <p15:guide id="15" pos="4452" userDrawn="1">
          <p15:clr>
            <a:srgbClr val="F26B43"/>
          </p15:clr>
        </p15:guide>
        <p15:guide id="16" pos="4951" userDrawn="1">
          <p15:clr>
            <a:srgbClr val="F26B43"/>
          </p15:clr>
        </p15:guide>
        <p15:guide id="17" pos="5019" userDrawn="1">
          <p15:clr>
            <a:srgbClr val="F26B43"/>
          </p15:clr>
        </p15:guide>
        <p15:guide id="18" pos="5541" userDrawn="1">
          <p15:clr>
            <a:srgbClr val="F26B43"/>
          </p15:clr>
        </p15:guide>
        <p15:guide id="19" pos="5609" userDrawn="1">
          <p15:clr>
            <a:srgbClr val="F26B43"/>
          </p15:clr>
        </p15:guide>
        <p15:guide id="20" pos="6766" userDrawn="1">
          <p15:clr>
            <a:srgbClr val="F26B43"/>
          </p15:clr>
        </p15:guide>
        <p15:guide id="21" pos="6199" userDrawn="1">
          <p15:clr>
            <a:srgbClr val="F26B43"/>
          </p15:clr>
        </p15:guide>
        <p15:guide id="22" pos="6131" userDrawn="1">
          <p15:clr>
            <a:srgbClr val="F26B43"/>
          </p15:clr>
        </p15:guide>
        <p15:guide id="23" pos="6698" userDrawn="1">
          <p15:clr>
            <a:srgbClr val="F26B43"/>
          </p15:clr>
        </p15:guide>
        <p15:guide id="24" pos="7287" userDrawn="1">
          <p15:clr>
            <a:srgbClr val="F26B43"/>
          </p15:clr>
        </p15:guide>
        <p15:guide id="25" orient="horz" pos="391" userDrawn="1">
          <p15:clr>
            <a:srgbClr val="F26B43"/>
          </p15:clr>
        </p15:guide>
        <p15:guide id="26" orient="horz" pos="913" userDrawn="1">
          <p15:clr>
            <a:srgbClr val="F26B43"/>
          </p15:clr>
        </p15:guide>
        <p15:guide id="27" orient="horz" pos="981" userDrawn="1">
          <p15:clr>
            <a:srgbClr val="F26B43"/>
          </p15:clr>
        </p15:guide>
        <p15:guide id="28" orient="horz" pos="1525" userDrawn="1">
          <p15:clr>
            <a:srgbClr val="F26B43"/>
          </p15:clr>
        </p15:guide>
        <p15:guide id="29" orient="horz" pos="1593" userDrawn="1">
          <p15:clr>
            <a:srgbClr val="F26B43"/>
          </p15:clr>
        </p15:guide>
        <p15:guide id="30" orient="horz" pos="2115" userDrawn="1">
          <p15:clr>
            <a:srgbClr val="F26B43"/>
          </p15:clr>
        </p15:guide>
        <p15:guide id="31" orient="horz" pos="2183" userDrawn="1">
          <p15:clr>
            <a:srgbClr val="F26B43"/>
          </p15:clr>
        </p15:guide>
        <p15:guide id="32" orient="horz" pos="2727" userDrawn="1">
          <p15:clr>
            <a:srgbClr val="F26B43"/>
          </p15:clr>
        </p15:guide>
        <p15:guide id="33" orient="horz" pos="2795" userDrawn="1">
          <p15:clr>
            <a:srgbClr val="F26B43"/>
          </p15:clr>
        </p15:guide>
        <p15:guide id="34" orient="horz" pos="3317" userDrawn="1">
          <p15:clr>
            <a:srgbClr val="F26B43"/>
          </p15:clr>
        </p15:guide>
        <p15:guide id="35" orient="horz" pos="3385" userDrawn="1">
          <p15:clr>
            <a:srgbClr val="F26B43"/>
          </p15:clr>
        </p15:guide>
        <p15:guide id="36" orient="horz" pos="3906" userDrawn="1">
          <p15:clr>
            <a:srgbClr val="F26B43"/>
          </p15:clr>
        </p15:guide>
        <p15:guide id="37" orient="horz" userDrawn="1">
          <p15:clr>
            <a:srgbClr val="F26B43"/>
          </p15:clr>
        </p15:guide>
        <p15:guide id="38" orient="horz" pos="4320" userDrawn="1">
          <p15:clr>
            <a:srgbClr val="F26B43"/>
          </p15:clr>
        </p15:guide>
        <p15:guide id="39" userDrawn="1">
          <p15:clr>
            <a:srgbClr val="F26B43"/>
          </p15:clr>
        </p15:guide>
        <p15:guide id="40" pos="76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9D9B39-9246-4D82-B064-1A83D412D831}"/>
              </a:ext>
            </a:extLst>
          </p:cNvPr>
          <p:cNvSpPr/>
          <p:nvPr userDrawn="1"/>
        </p:nvSpPr>
        <p:spPr>
          <a:xfrm flipV="1">
            <a:off x="0" y="6210822"/>
            <a:ext cx="12192000" cy="6572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B68F3928-06D3-4E28-8AA3-F1A7D94E9EB8}"/>
              </a:ext>
              <a:ext uri="{C183D7F6-B498-43B3-948B-1728B52AA6E4}">
                <adec:decorative xmlns:adec="http://schemas.microsoft.com/office/drawing/2017/decorative" val="1"/>
              </a:ext>
            </a:extLst>
          </p:cNvPr>
          <p:cNvSpPr txBox="1"/>
          <p:nvPr userDrawn="1"/>
        </p:nvSpPr>
        <p:spPr>
          <a:xfrm>
            <a:off x="9012237" y="6361482"/>
            <a:ext cx="2663825" cy="307777"/>
          </a:xfrm>
          <a:prstGeom prst="rect">
            <a:avLst/>
          </a:prstGeom>
          <a:noFill/>
        </p:spPr>
        <p:txBody>
          <a:bodyPr wrap="square" rtlCol="0">
            <a:spAutoFit/>
          </a:bodyPr>
          <a:lstStyle/>
          <a:p>
            <a:pPr algn="r"/>
            <a:r>
              <a:rPr lang="en-AU" sz="1400" b="1" dirty="0">
                <a:solidFill>
                  <a:schemeClr val="bg1"/>
                </a:solidFill>
                <a:latin typeface="Arial" panose="020B0604020202020204" pitchFamily="34" charset="0"/>
                <a:cs typeface="Arial" panose="020B0604020202020204" pitchFamily="34" charset="0"/>
              </a:rPr>
              <a:t>jeanhailes.org.au</a:t>
            </a:r>
          </a:p>
        </p:txBody>
      </p:sp>
    </p:spTree>
    <p:extLst>
      <p:ext uri="{BB962C8B-B14F-4D97-AF65-F5344CB8AC3E}">
        <p14:creationId xmlns:p14="http://schemas.microsoft.com/office/powerpoint/2010/main" val="2170054374"/>
      </p:ext>
    </p:extLst>
  </p:cSld>
  <p:clrMap bg1="lt1" tx1="dk1" bg2="lt2" tx2="dk2" accent1="accent1" accent2="accent2" accent3="accent3" accent4="accent4" accent5="accent5" accent6="accent6" hlink="hlink" folHlink="folHlink"/>
  <p:sldLayoutIdLst>
    <p:sldLayoutId id="2147483764" r:id="rId1"/>
    <p:sldLayoutId id="2147483763" r:id="rId2"/>
    <p:sldLayoutId id="2147483766" r:id="rId3"/>
    <p:sldLayoutId id="2147483790" r:id="rId4"/>
    <p:sldLayoutId id="2147483795" r:id="rId5"/>
    <p:sldLayoutId id="2147483792" r:id="rId6"/>
    <p:sldLayoutId id="2147483796" r:id="rId7"/>
    <p:sldLayoutId id="2147483794" r:id="rId8"/>
  </p:sldLayoutIdLst>
  <p:txStyles>
    <p:titleStyle>
      <a:lvl1pPr algn="l" defTabSz="457200" rtl="0" eaLnBrk="1" latinLnBrk="0" hangingPunct="1">
        <a:spcBef>
          <a:spcPct val="0"/>
        </a:spcBef>
        <a:buNone/>
        <a:defRPr sz="3600" kern="1200">
          <a:solidFill>
            <a:srgbClr val="662D9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marR="0" indent="-228600" algn="r" defTabSz="457200" rtl="0" eaLnBrk="1" fontAlgn="auto" latinLnBrk="0" hangingPunct="1">
        <a:lnSpc>
          <a:spcPct val="100000"/>
        </a:lnSpc>
        <a:spcBef>
          <a:spcPct val="20000"/>
        </a:spcBef>
        <a:spcAft>
          <a:spcPts val="0"/>
        </a:spcAft>
        <a:buClrTx/>
        <a:buSzTx/>
        <a:buFont typeface="Arial"/>
        <a:buNone/>
        <a:tabLst/>
        <a:defRPr sz="3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892" userDrawn="1">
          <p15:clr>
            <a:srgbClr val="F26B43"/>
          </p15:clr>
        </p15:guide>
        <p15:guide id="3" pos="960" userDrawn="1">
          <p15:clr>
            <a:srgbClr val="F26B43"/>
          </p15:clr>
        </p15:guide>
        <p15:guide id="4" pos="1481" userDrawn="1">
          <p15:clr>
            <a:srgbClr val="F26B43"/>
          </p15:clr>
        </p15:guide>
        <p15:guide id="5" pos="1549" userDrawn="1">
          <p15:clr>
            <a:srgbClr val="F26B43"/>
          </p15:clr>
        </p15:guide>
        <p15:guide id="6" pos="2071" userDrawn="1">
          <p15:clr>
            <a:srgbClr val="F26B43"/>
          </p15:clr>
        </p15:guide>
        <p15:guide id="7" pos="2139" userDrawn="1">
          <p15:clr>
            <a:srgbClr val="F26B43"/>
          </p15:clr>
        </p15:guide>
        <p15:guide id="8" pos="2638" userDrawn="1">
          <p15:clr>
            <a:srgbClr val="F26B43"/>
          </p15:clr>
        </p15:guide>
        <p15:guide id="9" pos="2706" userDrawn="1">
          <p15:clr>
            <a:srgbClr val="F26B43"/>
          </p15:clr>
        </p15:guide>
        <p15:guide id="10" pos="3228" userDrawn="1">
          <p15:clr>
            <a:srgbClr val="F26B43"/>
          </p15:clr>
        </p15:guide>
        <p15:guide id="11" pos="3795" userDrawn="1">
          <p15:clr>
            <a:srgbClr val="F26B43"/>
          </p15:clr>
        </p15:guide>
        <p15:guide id="12" pos="3296" userDrawn="1">
          <p15:clr>
            <a:srgbClr val="F26B43"/>
          </p15:clr>
        </p15:guide>
        <p15:guide id="13" pos="3863" userDrawn="1">
          <p15:clr>
            <a:srgbClr val="F26B43"/>
          </p15:clr>
        </p15:guide>
        <p15:guide id="14" pos="4384" userDrawn="1">
          <p15:clr>
            <a:srgbClr val="F26B43"/>
          </p15:clr>
        </p15:guide>
        <p15:guide id="15" pos="4452" userDrawn="1">
          <p15:clr>
            <a:srgbClr val="F26B43"/>
          </p15:clr>
        </p15:guide>
        <p15:guide id="16" pos="4951" userDrawn="1">
          <p15:clr>
            <a:srgbClr val="F26B43"/>
          </p15:clr>
        </p15:guide>
        <p15:guide id="17" pos="5019" userDrawn="1">
          <p15:clr>
            <a:srgbClr val="F26B43"/>
          </p15:clr>
        </p15:guide>
        <p15:guide id="18" pos="5541" userDrawn="1">
          <p15:clr>
            <a:srgbClr val="F26B43"/>
          </p15:clr>
        </p15:guide>
        <p15:guide id="19" pos="5609" userDrawn="1">
          <p15:clr>
            <a:srgbClr val="F26B43"/>
          </p15:clr>
        </p15:guide>
        <p15:guide id="20" pos="6766" userDrawn="1">
          <p15:clr>
            <a:srgbClr val="F26B43"/>
          </p15:clr>
        </p15:guide>
        <p15:guide id="21" pos="6199" userDrawn="1">
          <p15:clr>
            <a:srgbClr val="F26B43"/>
          </p15:clr>
        </p15:guide>
        <p15:guide id="22" pos="6131" userDrawn="1">
          <p15:clr>
            <a:srgbClr val="F26B43"/>
          </p15:clr>
        </p15:guide>
        <p15:guide id="23" pos="6698" userDrawn="1">
          <p15:clr>
            <a:srgbClr val="F26B43"/>
          </p15:clr>
        </p15:guide>
        <p15:guide id="24" pos="7287" userDrawn="1">
          <p15:clr>
            <a:srgbClr val="F26B43"/>
          </p15:clr>
        </p15:guide>
        <p15:guide id="25" orient="horz" pos="391" userDrawn="1">
          <p15:clr>
            <a:srgbClr val="F26B43"/>
          </p15:clr>
        </p15:guide>
        <p15:guide id="26" orient="horz" pos="913" userDrawn="1">
          <p15:clr>
            <a:srgbClr val="F26B43"/>
          </p15:clr>
        </p15:guide>
        <p15:guide id="27" orient="horz" pos="981" userDrawn="1">
          <p15:clr>
            <a:srgbClr val="F26B43"/>
          </p15:clr>
        </p15:guide>
        <p15:guide id="28" orient="horz" pos="1525" userDrawn="1">
          <p15:clr>
            <a:srgbClr val="F26B43"/>
          </p15:clr>
        </p15:guide>
        <p15:guide id="29" orient="horz" pos="1593" userDrawn="1">
          <p15:clr>
            <a:srgbClr val="F26B43"/>
          </p15:clr>
        </p15:guide>
        <p15:guide id="30" orient="horz" pos="2115" userDrawn="1">
          <p15:clr>
            <a:srgbClr val="F26B43"/>
          </p15:clr>
        </p15:guide>
        <p15:guide id="31" orient="horz" pos="2183" userDrawn="1">
          <p15:clr>
            <a:srgbClr val="F26B43"/>
          </p15:clr>
        </p15:guide>
        <p15:guide id="32" orient="horz" pos="2727" userDrawn="1">
          <p15:clr>
            <a:srgbClr val="F26B43"/>
          </p15:clr>
        </p15:guide>
        <p15:guide id="33" orient="horz" pos="2795" userDrawn="1">
          <p15:clr>
            <a:srgbClr val="F26B43"/>
          </p15:clr>
        </p15:guide>
        <p15:guide id="34" orient="horz" pos="3317" userDrawn="1">
          <p15:clr>
            <a:srgbClr val="F26B43"/>
          </p15:clr>
        </p15:guide>
        <p15:guide id="35" orient="horz" pos="3385" userDrawn="1">
          <p15:clr>
            <a:srgbClr val="F26B43"/>
          </p15:clr>
        </p15:guide>
        <p15:guide id="36" orient="horz" pos="3906" userDrawn="1">
          <p15:clr>
            <a:srgbClr val="F26B43"/>
          </p15:clr>
        </p15:guide>
        <p15:guide id="37" orient="horz" userDrawn="1">
          <p15:clr>
            <a:srgbClr val="F26B43"/>
          </p15:clr>
        </p15:guide>
        <p15:guide id="38" orient="horz" pos="4320" userDrawn="1">
          <p15:clr>
            <a:srgbClr val="F26B43"/>
          </p15:clr>
        </p15:guide>
        <p15:guide id="39" userDrawn="1">
          <p15:clr>
            <a:srgbClr val="F26B43"/>
          </p15:clr>
        </p15:guide>
        <p15:guide id="40" pos="76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9D9B39-9246-4D82-B064-1A83D412D831}"/>
              </a:ext>
            </a:extLst>
          </p:cNvPr>
          <p:cNvSpPr/>
          <p:nvPr userDrawn="1"/>
        </p:nvSpPr>
        <p:spPr>
          <a:xfrm flipV="1">
            <a:off x="0" y="-1"/>
            <a:ext cx="12192000" cy="686804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916BD784-D175-46E8-9A70-C616E6F6F69A}"/>
              </a:ext>
              <a:ext uri="{C183D7F6-B498-43B3-948B-1728B52AA6E4}">
                <adec:decorative xmlns:adec="http://schemas.microsoft.com/office/drawing/2017/decorative" val="1"/>
              </a:ext>
            </a:extLst>
          </p:cNvPr>
          <p:cNvSpPr txBox="1"/>
          <p:nvPr userDrawn="1"/>
        </p:nvSpPr>
        <p:spPr>
          <a:xfrm>
            <a:off x="9012237" y="6361482"/>
            <a:ext cx="2663825" cy="307777"/>
          </a:xfrm>
          <a:prstGeom prst="rect">
            <a:avLst/>
          </a:prstGeom>
          <a:noFill/>
        </p:spPr>
        <p:txBody>
          <a:bodyPr wrap="square" rtlCol="0">
            <a:spAutoFit/>
          </a:bodyPr>
          <a:lstStyle/>
          <a:p>
            <a:pPr algn="r"/>
            <a:r>
              <a:rPr lang="en-AU" sz="1400" b="1" dirty="0">
                <a:solidFill>
                  <a:schemeClr val="bg1"/>
                </a:solidFill>
                <a:latin typeface="Arial" panose="020B0604020202020204" pitchFamily="34" charset="0"/>
                <a:cs typeface="Arial" panose="020B0604020202020204" pitchFamily="34" charset="0"/>
              </a:rPr>
              <a:t>jeanhailes.org.au</a:t>
            </a:r>
          </a:p>
        </p:txBody>
      </p:sp>
    </p:spTree>
    <p:extLst>
      <p:ext uri="{BB962C8B-B14F-4D97-AF65-F5344CB8AC3E}">
        <p14:creationId xmlns:p14="http://schemas.microsoft.com/office/powerpoint/2010/main" val="976192493"/>
      </p:ext>
    </p:extLst>
  </p:cSld>
  <p:clrMap bg1="lt1" tx1="dk1" bg2="lt2" tx2="dk2" accent1="accent1" accent2="accent2" accent3="accent3" accent4="accent4" accent5="accent5" accent6="accent6" hlink="hlink" folHlink="folHlink"/>
  <p:sldLayoutIdLst>
    <p:sldLayoutId id="2147483770" r:id="rId1"/>
    <p:sldLayoutId id="2147483787" r:id="rId2"/>
    <p:sldLayoutId id="2147483771" r:id="rId3"/>
    <p:sldLayoutId id="2147483791" r:id="rId4"/>
  </p:sldLayoutIdLst>
  <p:txStyles>
    <p:titleStyle>
      <a:lvl1pPr algn="l" defTabSz="457200" rtl="0" eaLnBrk="1" latinLnBrk="0" hangingPunct="1">
        <a:spcBef>
          <a:spcPct val="0"/>
        </a:spcBef>
        <a:buNone/>
        <a:defRPr sz="3600" kern="1200">
          <a:solidFill>
            <a:srgbClr val="662D9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marR="0" indent="-228600" algn="r" defTabSz="457200" rtl="0" eaLnBrk="1" fontAlgn="auto" latinLnBrk="0" hangingPunct="1">
        <a:lnSpc>
          <a:spcPct val="100000"/>
        </a:lnSpc>
        <a:spcBef>
          <a:spcPct val="20000"/>
        </a:spcBef>
        <a:spcAft>
          <a:spcPts val="0"/>
        </a:spcAft>
        <a:buClrTx/>
        <a:buSzTx/>
        <a:buFont typeface="Arial"/>
        <a:buNone/>
        <a:tabLst/>
        <a:defRPr sz="3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892" userDrawn="1">
          <p15:clr>
            <a:srgbClr val="F26B43"/>
          </p15:clr>
        </p15:guide>
        <p15:guide id="3" pos="960" userDrawn="1">
          <p15:clr>
            <a:srgbClr val="F26B43"/>
          </p15:clr>
        </p15:guide>
        <p15:guide id="4" pos="1481" userDrawn="1">
          <p15:clr>
            <a:srgbClr val="F26B43"/>
          </p15:clr>
        </p15:guide>
        <p15:guide id="5" pos="1549" userDrawn="1">
          <p15:clr>
            <a:srgbClr val="F26B43"/>
          </p15:clr>
        </p15:guide>
        <p15:guide id="6" pos="2071" userDrawn="1">
          <p15:clr>
            <a:srgbClr val="F26B43"/>
          </p15:clr>
        </p15:guide>
        <p15:guide id="7" pos="2139" userDrawn="1">
          <p15:clr>
            <a:srgbClr val="F26B43"/>
          </p15:clr>
        </p15:guide>
        <p15:guide id="8" pos="2638" userDrawn="1">
          <p15:clr>
            <a:srgbClr val="F26B43"/>
          </p15:clr>
        </p15:guide>
        <p15:guide id="9" pos="2706" userDrawn="1">
          <p15:clr>
            <a:srgbClr val="F26B43"/>
          </p15:clr>
        </p15:guide>
        <p15:guide id="10" pos="3228" userDrawn="1">
          <p15:clr>
            <a:srgbClr val="F26B43"/>
          </p15:clr>
        </p15:guide>
        <p15:guide id="11" pos="3795" userDrawn="1">
          <p15:clr>
            <a:srgbClr val="F26B43"/>
          </p15:clr>
        </p15:guide>
        <p15:guide id="12" pos="3296" userDrawn="1">
          <p15:clr>
            <a:srgbClr val="F26B43"/>
          </p15:clr>
        </p15:guide>
        <p15:guide id="13" pos="3863" userDrawn="1">
          <p15:clr>
            <a:srgbClr val="F26B43"/>
          </p15:clr>
        </p15:guide>
        <p15:guide id="14" pos="4384" userDrawn="1">
          <p15:clr>
            <a:srgbClr val="F26B43"/>
          </p15:clr>
        </p15:guide>
        <p15:guide id="15" pos="4452" userDrawn="1">
          <p15:clr>
            <a:srgbClr val="F26B43"/>
          </p15:clr>
        </p15:guide>
        <p15:guide id="16" pos="4951" userDrawn="1">
          <p15:clr>
            <a:srgbClr val="F26B43"/>
          </p15:clr>
        </p15:guide>
        <p15:guide id="17" pos="5019" userDrawn="1">
          <p15:clr>
            <a:srgbClr val="F26B43"/>
          </p15:clr>
        </p15:guide>
        <p15:guide id="18" pos="5541" userDrawn="1">
          <p15:clr>
            <a:srgbClr val="F26B43"/>
          </p15:clr>
        </p15:guide>
        <p15:guide id="19" pos="5609" userDrawn="1">
          <p15:clr>
            <a:srgbClr val="F26B43"/>
          </p15:clr>
        </p15:guide>
        <p15:guide id="20" pos="6766" userDrawn="1">
          <p15:clr>
            <a:srgbClr val="F26B43"/>
          </p15:clr>
        </p15:guide>
        <p15:guide id="21" pos="6199" userDrawn="1">
          <p15:clr>
            <a:srgbClr val="F26B43"/>
          </p15:clr>
        </p15:guide>
        <p15:guide id="22" pos="6131" userDrawn="1">
          <p15:clr>
            <a:srgbClr val="F26B43"/>
          </p15:clr>
        </p15:guide>
        <p15:guide id="23" pos="6698" userDrawn="1">
          <p15:clr>
            <a:srgbClr val="F26B43"/>
          </p15:clr>
        </p15:guide>
        <p15:guide id="24" pos="7287" userDrawn="1">
          <p15:clr>
            <a:srgbClr val="F26B43"/>
          </p15:clr>
        </p15:guide>
        <p15:guide id="25" orient="horz" pos="391" userDrawn="1">
          <p15:clr>
            <a:srgbClr val="F26B43"/>
          </p15:clr>
        </p15:guide>
        <p15:guide id="26" orient="horz" pos="913" userDrawn="1">
          <p15:clr>
            <a:srgbClr val="F26B43"/>
          </p15:clr>
        </p15:guide>
        <p15:guide id="27" orient="horz" pos="981" userDrawn="1">
          <p15:clr>
            <a:srgbClr val="F26B43"/>
          </p15:clr>
        </p15:guide>
        <p15:guide id="28" orient="horz" pos="1525" userDrawn="1">
          <p15:clr>
            <a:srgbClr val="F26B43"/>
          </p15:clr>
        </p15:guide>
        <p15:guide id="29" orient="horz" pos="1593" userDrawn="1">
          <p15:clr>
            <a:srgbClr val="F26B43"/>
          </p15:clr>
        </p15:guide>
        <p15:guide id="30" orient="horz" pos="2115" userDrawn="1">
          <p15:clr>
            <a:srgbClr val="F26B43"/>
          </p15:clr>
        </p15:guide>
        <p15:guide id="31" orient="horz" pos="2183" userDrawn="1">
          <p15:clr>
            <a:srgbClr val="F26B43"/>
          </p15:clr>
        </p15:guide>
        <p15:guide id="32" orient="horz" pos="2727" userDrawn="1">
          <p15:clr>
            <a:srgbClr val="F26B43"/>
          </p15:clr>
        </p15:guide>
        <p15:guide id="33" orient="horz" pos="2795" userDrawn="1">
          <p15:clr>
            <a:srgbClr val="F26B43"/>
          </p15:clr>
        </p15:guide>
        <p15:guide id="34" orient="horz" pos="3317" userDrawn="1">
          <p15:clr>
            <a:srgbClr val="F26B43"/>
          </p15:clr>
        </p15:guide>
        <p15:guide id="35" orient="horz" pos="3385" userDrawn="1">
          <p15:clr>
            <a:srgbClr val="F26B43"/>
          </p15:clr>
        </p15:guide>
        <p15:guide id="36" orient="horz" pos="3906" userDrawn="1">
          <p15:clr>
            <a:srgbClr val="F26B43"/>
          </p15:clr>
        </p15:guide>
        <p15:guide id="37" orient="horz" userDrawn="1">
          <p15:clr>
            <a:srgbClr val="F26B43"/>
          </p15:clr>
        </p15:guide>
        <p15:guide id="38" orient="horz" pos="4320" userDrawn="1">
          <p15:clr>
            <a:srgbClr val="F26B43"/>
          </p15:clr>
        </p15:guide>
        <p15:guide id="39" userDrawn="1">
          <p15:clr>
            <a:srgbClr val="F26B43"/>
          </p15:clr>
        </p15:guide>
        <p15:guide id="40" pos="768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9D9B39-9246-4D82-B064-1A83D412D831}"/>
              </a:ext>
            </a:extLst>
          </p:cNvPr>
          <p:cNvSpPr/>
          <p:nvPr userDrawn="1"/>
        </p:nvSpPr>
        <p:spPr>
          <a:xfrm flipV="1">
            <a:off x="0" y="-1"/>
            <a:ext cx="12192000" cy="686804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D421523C-18F4-4B6A-A09B-B893D18F697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23889" y="5606512"/>
            <a:ext cx="2771774" cy="599000"/>
          </a:xfrm>
          <a:prstGeom prst="rect">
            <a:avLst/>
          </a:prstGeom>
        </p:spPr>
      </p:pic>
      <p:sp>
        <p:nvSpPr>
          <p:cNvPr id="5" name="TextBox 4">
            <a:extLst>
              <a:ext uri="{FF2B5EF4-FFF2-40B4-BE49-F238E27FC236}">
                <a16:creationId xmlns:a16="http://schemas.microsoft.com/office/drawing/2014/main" id="{6C71C13B-06A0-44A4-BED7-2613D46558FD}"/>
              </a:ext>
            </a:extLst>
          </p:cNvPr>
          <p:cNvSpPr txBox="1"/>
          <p:nvPr userDrawn="1"/>
        </p:nvSpPr>
        <p:spPr>
          <a:xfrm>
            <a:off x="9012237" y="5931923"/>
            <a:ext cx="2663825" cy="369332"/>
          </a:xfrm>
          <a:prstGeom prst="rect">
            <a:avLst/>
          </a:prstGeom>
          <a:noFill/>
        </p:spPr>
        <p:txBody>
          <a:bodyPr wrap="square" rtlCol="0">
            <a:spAutoFit/>
          </a:bodyPr>
          <a:lstStyle/>
          <a:p>
            <a:pPr algn="r"/>
            <a:r>
              <a:rPr lang="en-AU" sz="1800" b="1" dirty="0">
                <a:solidFill>
                  <a:schemeClr val="bg1"/>
                </a:solidFill>
                <a:latin typeface="Arial" panose="020B0604020202020204" pitchFamily="34" charset="0"/>
                <a:cs typeface="Arial" panose="020B0604020202020204" pitchFamily="34" charset="0"/>
              </a:rPr>
              <a:t>jeanhailes.org.au</a:t>
            </a:r>
          </a:p>
        </p:txBody>
      </p:sp>
    </p:spTree>
    <p:extLst>
      <p:ext uri="{BB962C8B-B14F-4D97-AF65-F5344CB8AC3E}">
        <p14:creationId xmlns:p14="http://schemas.microsoft.com/office/powerpoint/2010/main" val="932532840"/>
      </p:ext>
    </p:extLst>
  </p:cSld>
  <p:clrMap bg1="lt1" tx1="dk1" bg2="lt2" tx2="dk2" accent1="accent1" accent2="accent2" accent3="accent3" accent4="accent4" accent5="accent5" accent6="accent6" hlink="hlink" folHlink="folHlink"/>
  <p:sldLayoutIdLst>
    <p:sldLayoutId id="2147483774" r:id="rId1"/>
  </p:sldLayoutIdLst>
  <p:txStyles>
    <p:titleStyle>
      <a:lvl1pPr algn="l" defTabSz="457200" rtl="0" eaLnBrk="1" latinLnBrk="0" hangingPunct="1">
        <a:spcBef>
          <a:spcPct val="0"/>
        </a:spcBef>
        <a:buNone/>
        <a:defRPr sz="3600" kern="1200">
          <a:solidFill>
            <a:srgbClr val="662D9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marR="0" indent="-228600" algn="r" defTabSz="457200" rtl="0" eaLnBrk="1" fontAlgn="auto" latinLnBrk="0" hangingPunct="1">
        <a:lnSpc>
          <a:spcPct val="100000"/>
        </a:lnSpc>
        <a:spcBef>
          <a:spcPct val="20000"/>
        </a:spcBef>
        <a:spcAft>
          <a:spcPts val="0"/>
        </a:spcAft>
        <a:buClrTx/>
        <a:buSzTx/>
        <a:buFont typeface="Arial"/>
        <a:buNone/>
        <a:tabLst/>
        <a:defRPr sz="3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userDrawn="1">
          <p15:clr>
            <a:srgbClr val="F26B43"/>
          </p15:clr>
        </p15:guide>
        <p15:guide id="2" pos="892" userDrawn="1">
          <p15:clr>
            <a:srgbClr val="F26B43"/>
          </p15:clr>
        </p15:guide>
        <p15:guide id="3" pos="960" userDrawn="1">
          <p15:clr>
            <a:srgbClr val="F26B43"/>
          </p15:clr>
        </p15:guide>
        <p15:guide id="4" pos="1481" userDrawn="1">
          <p15:clr>
            <a:srgbClr val="F26B43"/>
          </p15:clr>
        </p15:guide>
        <p15:guide id="5" pos="1549" userDrawn="1">
          <p15:clr>
            <a:srgbClr val="F26B43"/>
          </p15:clr>
        </p15:guide>
        <p15:guide id="6" pos="2071" userDrawn="1">
          <p15:clr>
            <a:srgbClr val="F26B43"/>
          </p15:clr>
        </p15:guide>
        <p15:guide id="7" pos="2139" userDrawn="1">
          <p15:clr>
            <a:srgbClr val="F26B43"/>
          </p15:clr>
        </p15:guide>
        <p15:guide id="8" pos="2638" userDrawn="1">
          <p15:clr>
            <a:srgbClr val="F26B43"/>
          </p15:clr>
        </p15:guide>
        <p15:guide id="9" pos="2706" userDrawn="1">
          <p15:clr>
            <a:srgbClr val="F26B43"/>
          </p15:clr>
        </p15:guide>
        <p15:guide id="10" pos="3228" userDrawn="1">
          <p15:clr>
            <a:srgbClr val="F26B43"/>
          </p15:clr>
        </p15:guide>
        <p15:guide id="11" pos="3795" userDrawn="1">
          <p15:clr>
            <a:srgbClr val="F26B43"/>
          </p15:clr>
        </p15:guide>
        <p15:guide id="12" pos="3296" userDrawn="1">
          <p15:clr>
            <a:srgbClr val="F26B43"/>
          </p15:clr>
        </p15:guide>
        <p15:guide id="13" pos="3863" userDrawn="1">
          <p15:clr>
            <a:srgbClr val="F26B43"/>
          </p15:clr>
        </p15:guide>
        <p15:guide id="14" pos="4384" userDrawn="1">
          <p15:clr>
            <a:srgbClr val="F26B43"/>
          </p15:clr>
        </p15:guide>
        <p15:guide id="15" pos="4452" userDrawn="1">
          <p15:clr>
            <a:srgbClr val="F26B43"/>
          </p15:clr>
        </p15:guide>
        <p15:guide id="16" pos="4951" userDrawn="1">
          <p15:clr>
            <a:srgbClr val="F26B43"/>
          </p15:clr>
        </p15:guide>
        <p15:guide id="17" pos="5019" userDrawn="1">
          <p15:clr>
            <a:srgbClr val="F26B43"/>
          </p15:clr>
        </p15:guide>
        <p15:guide id="18" pos="5541" userDrawn="1">
          <p15:clr>
            <a:srgbClr val="F26B43"/>
          </p15:clr>
        </p15:guide>
        <p15:guide id="19" pos="5609" userDrawn="1">
          <p15:clr>
            <a:srgbClr val="F26B43"/>
          </p15:clr>
        </p15:guide>
        <p15:guide id="20" pos="6766" userDrawn="1">
          <p15:clr>
            <a:srgbClr val="F26B43"/>
          </p15:clr>
        </p15:guide>
        <p15:guide id="21" pos="6199" userDrawn="1">
          <p15:clr>
            <a:srgbClr val="F26B43"/>
          </p15:clr>
        </p15:guide>
        <p15:guide id="22" pos="6131" userDrawn="1">
          <p15:clr>
            <a:srgbClr val="F26B43"/>
          </p15:clr>
        </p15:guide>
        <p15:guide id="23" pos="6698" userDrawn="1">
          <p15:clr>
            <a:srgbClr val="F26B43"/>
          </p15:clr>
        </p15:guide>
        <p15:guide id="24" pos="7287" userDrawn="1">
          <p15:clr>
            <a:srgbClr val="F26B43"/>
          </p15:clr>
        </p15:guide>
        <p15:guide id="25" orient="horz" pos="391" userDrawn="1">
          <p15:clr>
            <a:srgbClr val="F26B43"/>
          </p15:clr>
        </p15:guide>
        <p15:guide id="26" orient="horz" pos="913" userDrawn="1">
          <p15:clr>
            <a:srgbClr val="F26B43"/>
          </p15:clr>
        </p15:guide>
        <p15:guide id="27" orient="horz" pos="981" userDrawn="1">
          <p15:clr>
            <a:srgbClr val="F26B43"/>
          </p15:clr>
        </p15:guide>
        <p15:guide id="28" orient="horz" pos="1525" userDrawn="1">
          <p15:clr>
            <a:srgbClr val="F26B43"/>
          </p15:clr>
        </p15:guide>
        <p15:guide id="29" orient="horz" pos="1593" userDrawn="1">
          <p15:clr>
            <a:srgbClr val="F26B43"/>
          </p15:clr>
        </p15:guide>
        <p15:guide id="30" orient="horz" pos="2115" userDrawn="1">
          <p15:clr>
            <a:srgbClr val="F26B43"/>
          </p15:clr>
        </p15:guide>
        <p15:guide id="31" orient="horz" pos="2183" userDrawn="1">
          <p15:clr>
            <a:srgbClr val="F26B43"/>
          </p15:clr>
        </p15:guide>
        <p15:guide id="32" orient="horz" pos="2727" userDrawn="1">
          <p15:clr>
            <a:srgbClr val="F26B43"/>
          </p15:clr>
        </p15:guide>
        <p15:guide id="33" orient="horz" pos="2795" userDrawn="1">
          <p15:clr>
            <a:srgbClr val="F26B43"/>
          </p15:clr>
        </p15:guide>
        <p15:guide id="34" orient="horz" pos="3317" userDrawn="1">
          <p15:clr>
            <a:srgbClr val="F26B43"/>
          </p15:clr>
        </p15:guide>
        <p15:guide id="35" orient="horz" pos="3385" userDrawn="1">
          <p15:clr>
            <a:srgbClr val="F26B43"/>
          </p15:clr>
        </p15:guide>
        <p15:guide id="36" orient="horz" pos="3906" userDrawn="1">
          <p15:clr>
            <a:srgbClr val="F26B43"/>
          </p15:clr>
        </p15:guide>
        <p15:guide id="37" orient="horz" userDrawn="1">
          <p15:clr>
            <a:srgbClr val="F26B43"/>
          </p15:clr>
        </p15:guide>
        <p15:guide id="38" orient="horz" pos="4320" userDrawn="1">
          <p15:clr>
            <a:srgbClr val="F26B43"/>
          </p15:clr>
        </p15:guide>
        <p15:guide id="39" userDrawn="1">
          <p15:clr>
            <a:srgbClr val="F26B43"/>
          </p15:clr>
        </p15:guide>
        <p15:guide id="40" pos="76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vimeo.com/341130042"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vimeo.com/129065040"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AU" dirty="0"/>
              <a:t>Periods</a:t>
            </a:r>
          </a:p>
        </p:txBody>
      </p:sp>
      <p:sp>
        <p:nvSpPr>
          <p:cNvPr id="5" name="Subtitle 4">
            <a:extLst>
              <a:ext uri="{FF2B5EF4-FFF2-40B4-BE49-F238E27FC236}">
                <a16:creationId xmlns:a16="http://schemas.microsoft.com/office/drawing/2014/main" id="{F765240B-AB44-4909-ABBA-76F43C657A0A}"/>
              </a:ext>
            </a:extLst>
          </p:cNvPr>
          <p:cNvSpPr>
            <a:spLocks noGrp="1"/>
          </p:cNvSpPr>
          <p:nvPr>
            <p:ph type="subTitle" idx="1"/>
          </p:nvPr>
        </p:nvSpPr>
        <p:spPr/>
        <p:txBody>
          <a:bodyPr/>
          <a:lstStyle/>
          <a:p>
            <a:endParaRPr lang="en-A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98ADB-AB2E-8241-9955-50F29D8157D2}"/>
              </a:ext>
            </a:extLst>
          </p:cNvPr>
          <p:cNvSpPr>
            <a:spLocks noGrp="1"/>
          </p:cNvSpPr>
          <p:nvPr>
            <p:ph type="title"/>
          </p:nvPr>
        </p:nvSpPr>
        <p:spPr>
          <a:xfrm>
            <a:off x="639756" y="473075"/>
            <a:ext cx="5036767" cy="1203325"/>
          </a:xfrm>
        </p:spPr>
        <p:txBody>
          <a:bodyPr/>
          <a:lstStyle/>
          <a:p>
            <a:r>
              <a:rPr lang="en-AU" dirty="0"/>
              <a:t>Period products – pads </a:t>
            </a:r>
            <a:endParaRPr lang="en-US" dirty="0"/>
          </a:p>
        </p:txBody>
      </p:sp>
      <p:sp>
        <p:nvSpPr>
          <p:cNvPr id="3" name="Content Placeholder 2">
            <a:extLst>
              <a:ext uri="{FF2B5EF4-FFF2-40B4-BE49-F238E27FC236}">
                <a16:creationId xmlns:a16="http://schemas.microsoft.com/office/drawing/2014/main" id="{986A8EFB-2AC7-0044-A251-794BF9626AA3}"/>
              </a:ext>
            </a:extLst>
          </p:cNvPr>
          <p:cNvSpPr>
            <a:spLocks noGrp="1"/>
          </p:cNvSpPr>
          <p:nvPr>
            <p:ph sz="half" idx="10"/>
          </p:nvPr>
        </p:nvSpPr>
        <p:spPr>
          <a:xfrm>
            <a:off x="639756" y="2027976"/>
            <a:ext cx="5167920" cy="3793922"/>
          </a:xfrm>
        </p:spPr>
        <p:txBody>
          <a:bodyPr/>
          <a:lstStyle/>
          <a:p>
            <a:r>
              <a:rPr lang="en-AU" sz="2800" dirty="0"/>
              <a:t>Change every 3–4 hours.</a:t>
            </a:r>
          </a:p>
          <a:p>
            <a:r>
              <a:rPr lang="en-AU" sz="2800" dirty="0"/>
              <a:t>Come in a range of different sizes to suit your flow.</a:t>
            </a:r>
          </a:p>
          <a:p>
            <a:r>
              <a:rPr lang="en-AU" sz="2800" dirty="0"/>
              <a:t>Reusable pads are available.</a:t>
            </a:r>
          </a:p>
          <a:p>
            <a:pPr marL="0" indent="0">
              <a:buNone/>
            </a:pPr>
            <a:endParaRPr lang="en-US" dirty="0"/>
          </a:p>
        </p:txBody>
      </p:sp>
      <p:pic>
        <p:nvPicPr>
          <p:cNvPr id="6" name="Picture Placeholder 5" descr="A white pad with red sequins on it&#10;&#10;">
            <a:extLst>
              <a:ext uri="{FF2B5EF4-FFF2-40B4-BE49-F238E27FC236}">
                <a16:creationId xmlns:a16="http://schemas.microsoft.com/office/drawing/2014/main" id="{77B5A40E-1D33-BA4B-8DB0-D3AD0F8DAD30}"/>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667008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8C48A-D065-D248-9216-A1E887C0DB3D}"/>
              </a:ext>
            </a:extLst>
          </p:cNvPr>
          <p:cNvSpPr>
            <a:spLocks noGrp="1"/>
          </p:cNvSpPr>
          <p:nvPr>
            <p:ph type="title"/>
          </p:nvPr>
        </p:nvSpPr>
        <p:spPr/>
        <p:txBody>
          <a:bodyPr>
            <a:noAutofit/>
          </a:bodyPr>
          <a:lstStyle/>
          <a:p>
            <a:r>
              <a:rPr lang="en-AU" dirty="0"/>
              <a:t>Period products – tampons </a:t>
            </a:r>
            <a:endParaRPr lang="en-US" dirty="0"/>
          </a:p>
        </p:txBody>
      </p:sp>
      <p:sp>
        <p:nvSpPr>
          <p:cNvPr id="3" name="Content Placeholder 2">
            <a:extLst>
              <a:ext uri="{FF2B5EF4-FFF2-40B4-BE49-F238E27FC236}">
                <a16:creationId xmlns:a16="http://schemas.microsoft.com/office/drawing/2014/main" id="{26B61DBE-7EEF-AD45-886C-D8091B031CA8}"/>
              </a:ext>
            </a:extLst>
          </p:cNvPr>
          <p:cNvSpPr>
            <a:spLocks noGrp="1"/>
          </p:cNvSpPr>
          <p:nvPr>
            <p:ph sz="half" idx="10"/>
          </p:nvPr>
        </p:nvSpPr>
        <p:spPr/>
        <p:txBody>
          <a:bodyPr/>
          <a:lstStyle/>
          <a:p>
            <a:r>
              <a:rPr lang="en-AU" sz="2800" dirty="0"/>
              <a:t>Wash your hands </a:t>
            </a:r>
            <a:br>
              <a:rPr lang="en-AU" sz="2800" dirty="0"/>
            </a:br>
            <a:r>
              <a:rPr lang="en-AU" sz="2800" dirty="0"/>
              <a:t>before using.</a:t>
            </a:r>
          </a:p>
          <a:p>
            <a:r>
              <a:rPr lang="en-AU" sz="2800" dirty="0"/>
              <a:t>Change 3–6 times daily, depending on your flow.</a:t>
            </a:r>
            <a:endParaRPr lang="en-AU" sz="2800" dirty="0">
              <a:highlight>
                <a:srgbClr val="FFFF00"/>
              </a:highlight>
            </a:endParaRPr>
          </a:p>
          <a:p>
            <a:r>
              <a:rPr lang="en-AU" sz="2800" dirty="0"/>
              <a:t>Never leave a tampon in for more than 8 hours. </a:t>
            </a:r>
          </a:p>
          <a:p>
            <a:endParaRPr lang="en-US" dirty="0"/>
          </a:p>
        </p:txBody>
      </p:sp>
      <p:pic>
        <p:nvPicPr>
          <p:cNvPr id="6" name="Picture Placeholder 5" descr="Close-up of a person holding a cotton tampon&#10;&#10;">
            <a:extLst>
              <a:ext uri="{FF2B5EF4-FFF2-40B4-BE49-F238E27FC236}">
                <a16:creationId xmlns:a16="http://schemas.microsoft.com/office/drawing/2014/main" id="{9B2A45D4-B656-BE49-AB0B-CB8BDB8F75D8}"/>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922034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9A997-7F05-8D42-81F5-E68A0AADC58B}"/>
              </a:ext>
            </a:extLst>
          </p:cNvPr>
          <p:cNvSpPr>
            <a:spLocks noGrp="1"/>
          </p:cNvSpPr>
          <p:nvPr>
            <p:ph type="title"/>
          </p:nvPr>
        </p:nvSpPr>
        <p:spPr/>
        <p:txBody>
          <a:bodyPr/>
          <a:lstStyle/>
          <a:p>
            <a:r>
              <a:rPr lang="en-AU" dirty="0"/>
              <a:t>Don’t flush!</a:t>
            </a:r>
            <a:endParaRPr lang="en-US" dirty="0"/>
          </a:p>
        </p:txBody>
      </p:sp>
    </p:spTree>
    <p:extLst>
      <p:ext uri="{BB962C8B-B14F-4D97-AF65-F5344CB8AC3E}">
        <p14:creationId xmlns:p14="http://schemas.microsoft.com/office/powerpoint/2010/main" val="314151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FA1258-E5D2-480F-B252-2468CBC88831}"/>
              </a:ext>
            </a:extLst>
          </p:cNvPr>
          <p:cNvSpPr>
            <a:spLocks noGrp="1"/>
          </p:cNvSpPr>
          <p:nvPr>
            <p:ph type="title"/>
          </p:nvPr>
        </p:nvSpPr>
        <p:spPr/>
        <p:txBody>
          <a:bodyPr>
            <a:noAutofit/>
          </a:bodyPr>
          <a:lstStyle/>
          <a:p>
            <a:r>
              <a:rPr lang="en-AU" dirty="0"/>
              <a:t>Period products – low environmental impact options</a:t>
            </a:r>
          </a:p>
        </p:txBody>
      </p:sp>
      <p:sp>
        <p:nvSpPr>
          <p:cNvPr id="4" name="Content Placeholder 3">
            <a:extLst>
              <a:ext uri="{FF2B5EF4-FFF2-40B4-BE49-F238E27FC236}">
                <a16:creationId xmlns:a16="http://schemas.microsoft.com/office/drawing/2014/main" id="{1EE2D275-F98C-49D6-9F9B-FAFB517A0025}"/>
              </a:ext>
            </a:extLst>
          </p:cNvPr>
          <p:cNvSpPr>
            <a:spLocks noGrp="1"/>
          </p:cNvSpPr>
          <p:nvPr>
            <p:ph sz="half" idx="10"/>
          </p:nvPr>
        </p:nvSpPr>
        <p:spPr>
          <a:xfrm>
            <a:off x="631080" y="2154622"/>
            <a:ext cx="7643787" cy="4253803"/>
          </a:xfrm>
        </p:spPr>
        <p:txBody>
          <a:bodyPr/>
          <a:lstStyle/>
          <a:p>
            <a:r>
              <a:rPr lang="en-AU" dirty="0"/>
              <a:t>Period underwear</a:t>
            </a:r>
          </a:p>
          <a:p>
            <a:pPr lvl="1"/>
            <a:r>
              <a:rPr lang="en-AU" dirty="0"/>
              <a:t>washable</a:t>
            </a:r>
          </a:p>
          <a:p>
            <a:pPr lvl="1"/>
            <a:r>
              <a:rPr lang="en-AU" dirty="0"/>
              <a:t>feels dry</a:t>
            </a:r>
          </a:p>
          <a:p>
            <a:pPr lvl="1"/>
            <a:r>
              <a:rPr lang="en-AU" dirty="0"/>
              <a:t>use alone or for extra protection on </a:t>
            </a:r>
            <a:br>
              <a:rPr lang="en-AU" dirty="0"/>
            </a:br>
            <a:r>
              <a:rPr lang="en-AU" dirty="0"/>
              <a:t>heavy days.</a:t>
            </a:r>
          </a:p>
          <a:p>
            <a:pPr marL="361950" indent="-361950"/>
            <a:endParaRPr lang="en-AU" dirty="0"/>
          </a:p>
        </p:txBody>
      </p:sp>
      <p:pic>
        <p:nvPicPr>
          <p:cNvPr id="6" name="Picture Placeholder 5" descr="A close-up of a menstrual cup and underwear&#10;&#10;">
            <a:extLst>
              <a:ext uri="{FF2B5EF4-FFF2-40B4-BE49-F238E27FC236}">
                <a16:creationId xmlns:a16="http://schemas.microsoft.com/office/drawing/2014/main" id="{DCBFD3BB-4C46-D549-A3A7-EE5ACFA26C84}"/>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29321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FA1258-E5D2-480F-B252-2468CBC88831}"/>
              </a:ext>
            </a:extLst>
          </p:cNvPr>
          <p:cNvSpPr>
            <a:spLocks noGrp="1"/>
          </p:cNvSpPr>
          <p:nvPr>
            <p:ph type="title"/>
          </p:nvPr>
        </p:nvSpPr>
        <p:spPr/>
        <p:txBody>
          <a:bodyPr>
            <a:noAutofit/>
          </a:bodyPr>
          <a:lstStyle/>
          <a:p>
            <a:r>
              <a:rPr lang="en-AU" dirty="0"/>
              <a:t>Period products – low environmental impact options </a:t>
            </a:r>
          </a:p>
        </p:txBody>
      </p:sp>
      <p:sp>
        <p:nvSpPr>
          <p:cNvPr id="4" name="Content Placeholder 3">
            <a:extLst>
              <a:ext uri="{FF2B5EF4-FFF2-40B4-BE49-F238E27FC236}">
                <a16:creationId xmlns:a16="http://schemas.microsoft.com/office/drawing/2014/main" id="{1EE2D275-F98C-49D6-9F9B-FAFB517A0025}"/>
              </a:ext>
            </a:extLst>
          </p:cNvPr>
          <p:cNvSpPr>
            <a:spLocks noGrp="1"/>
          </p:cNvSpPr>
          <p:nvPr>
            <p:ph sz="half" idx="10"/>
          </p:nvPr>
        </p:nvSpPr>
        <p:spPr>
          <a:xfrm>
            <a:off x="631080" y="1815230"/>
            <a:ext cx="7643787" cy="4253803"/>
          </a:xfrm>
        </p:spPr>
        <p:txBody>
          <a:bodyPr/>
          <a:lstStyle/>
          <a:p>
            <a:r>
              <a:rPr lang="en-AU" dirty="0"/>
              <a:t>Reusable pads</a:t>
            </a:r>
          </a:p>
          <a:p>
            <a:pPr lvl="1"/>
            <a:r>
              <a:rPr lang="en-AU" dirty="0"/>
              <a:t>washable </a:t>
            </a:r>
          </a:p>
          <a:p>
            <a:pPr lvl="1"/>
            <a:r>
              <a:rPr lang="en-AU" dirty="0"/>
              <a:t>chemical- and fragrance-free pure cotton pads available.</a:t>
            </a:r>
          </a:p>
          <a:p>
            <a:r>
              <a:rPr lang="en-AU" dirty="0"/>
              <a:t>Menstrual cup</a:t>
            </a:r>
          </a:p>
          <a:p>
            <a:pPr lvl="1"/>
            <a:r>
              <a:rPr lang="en-AU" dirty="0"/>
              <a:t>can be worn up to 12 hours</a:t>
            </a:r>
          </a:p>
          <a:p>
            <a:pPr lvl="1"/>
            <a:r>
              <a:rPr lang="en-AU" dirty="0"/>
              <a:t>lasts 5-10 years</a:t>
            </a:r>
          </a:p>
          <a:p>
            <a:pPr lvl="1"/>
            <a:r>
              <a:rPr lang="en-AU" dirty="0"/>
              <a:t>takes practice!</a:t>
            </a:r>
          </a:p>
          <a:p>
            <a:pPr marL="361950" indent="-361950"/>
            <a:endParaRPr lang="en-AU" dirty="0"/>
          </a:p>
        </p:txBody>
      </p:sp>
      <p:pic>
        <p:nvPicPr>
          <p:cNvPr id="6" name="Picture Placeholder 5" descr="A close-up of a menstrual cup and underwear&#10;&#10;">
            <a:extLst>
              <a:ext uri="{FF2B5EF4-FFF2-40B4-BE49-F238E27FC236}">
                <a16:creationId xmlns:a16="http://schemas.microsoft.com/office/drawing/2014/main" id="{DCBFD3BB-4C46-D549-A3A7-EE5ACFA26C84}"/>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12363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2EBBC-E64B-B645-805B-601174EBAC45}"/>
              </a:ext>
            </a:extLst>
          </p:cNvPr>
          <p:cNvSpPr>
            <a:spLocks noGrp="1"/>
          </p:cNvSpPr>
          <p:nvPr>
            <p:ph type="title"/>
          </p:nvPr>
        </p:nvSpPr>
        <p:spPr/>
        <p:txBody>
          <a:bodyPr>
            <a:noAutofit/>
          </a:bodyPr>
          <a:lstStyle/>
          <a:p>
            <a:r>
              <a:rPr lang="en-AU" dirty="0"/>
              <a:t>Tracking your cycle can help you to…</a:t>
            </a:r>
            <a:endParaRPr lang="en-US" dirty="0"/>
          </a:p>
        </p:txBody>
      </p:sp>
      <p:sp>
        <p:nvSpPr>
          <p:cNvPr id="4" name="Content Placeholder 3">
            <a:extLst>
              <a:ext uri="{FF2B5EF4-FFF2-40B4-BE49-F238E27FC236}">
                <a16:creationId xmlns:a16="http://schemas.microsoft.com/office/drawing/2014/main" id="{657FC6B0-898F-234C-8FE8-BDB5CABF1D21}"/>
              </a:ext>
            </a:extLst>
          </p:cNvPr>
          <p:cNvSpPr>
            <a:spLocks noGrp="1"/>
          </p:cNvSpPr>
          <p:nvPr>
            <p:ph sz="half" idx="10"/>
          </p:nvPr>
        </p:nvSpPr>
        <p:spPr>
          <a:xfrm>
            <a:off x="639756" y="1811439"/>
            <a:ext cx="5419732" cy="3793922"/>
          </a:xfrm>
        </p:spPr>
        <p:txBody>
          <a:bodyPr/>
          <a:lstStyle/>
          <a:p>
            <a:r>
              <a:rPr lang="en-AU" dirty="0"/>
              <a:t>understand your period better</a:t>
            </a:r>
          </a:p>
          <a:p>
            <a:r>
              <a:rPr lang="en-AU" dirty="0"/>
              <a:t>be prepared when your period is coming.</a:t>
            </a:r>
          </a:p>
          <a:p>
            <a:pPr marL="0" indent="0">
              <a:spcBef>
                <a:spcPts val="1200"/>
              </a:spcBef>
              <a:buNone/>
            </a:pPr>
            <a:r>
              <a:rPr lang="en-AU" dirty="0"/>
              <a:t>Resources to help you track:</a:t>
            </a:r>
          </a:p>
          <a:p>
            <a:r>
              <a:rPr lang="en-AU" dirty="0"/>
              <a:t>Jean </a:t>
            </a:r>
            <a:r>
              <a:rPr lang="en-AU" dirty="0" err="1"/>
              <a:t>Hailes</a:t>
            </a:r>
            <a:r>
              <a:rPr lang="en-AU" dirty="0"/>
              <a:t> ‘Pain and symptom diary’</a:t>
            </a:r>
          </a:p>
          <a:p>
            <a:r>
              <a:rPr lang="en-AU" dirty="0"/>
              <a:t>‘Clue’ period tracker app</a:t>
            </a:r>
          </a:p>
          <a:p>
            <a:r>
              <a:rPr lang="en-AU" dirty="0"/>
              <a:t>‘Flo’ period tracker app</a:t>
            </a:r>
          </a:p>
          <a:p>
            <a:endParaRPr lang="en-US" dirty="0"/>
          </a:p>
        </p:txBody>
      </p:sp>
      <p:pic>
        <p:nvPicPr>
          <p:cNvPr id="9" name="Picture Placeholder 8" descr="A pink card with a pink design&#10;&#10;">
            <a:extLst>
              <a:ext uri="{FF2B5EF4-FFF2-40B4-BE49-F238E27FC236}">
                <a16:creationId xmlns:a16="http://schemas.microsoft.com/office/drawing/2014/main" id="{FA1BA78B-EA58-400E-AEA8-706FE1E47D9C}"/>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87338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F9B43-6EA6-2342-8320-011A56A17B26}"/>
              </a:ext>
            </a:extLst>
          </p:cNvPr>
          <p:cNvSpPr>
            <a:spLocks noGrp="1"/>
          </p:cNvSpPr>
          <p:nvPr>
            <p:ph type="title"/>
          </p:nvPr>
        </p:nvSpPr>
        <p:spPr/>
        <p:txBody>
          <a:bodyPr/>
          <a:lstStyle/>
          <a:p>
            <a:r>
              <a:rPr lang="en-AU" dirty="0"/>
              <a:t>Tricky periods</a:t>
            </a:r>
            <a:endParaRPr lang="en-US" dirty="0"/>
          </a:p>
        </p:txBody>
      </p:sp>
    </p:spTree>
    <p:extLst>
      <p:ext uri="{BB962C8B-B14F-4D97-AF65-F5344CB8AC3E}">
        <p14:creationId xmlns:p14="http://schemas.microsoft.com/office/powerpoint/2010/main" val="62372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8C31-0377-6347-B88E-621138B48BAC}"/>
              </a:ext>
            </a:extLst>
          </p:cNvPr>
          <p:cNvSpPr>
            <a:spLocks noGrp="1"/>
          </p:cNvSpPr>
          <p:nvPr>
            <p:ph type="title"/>
          </p:nvPr>
        </p:nvSpPr>
        <p:spPr/>
        <p:txBody>
          <a:bodyPr/>
          <a:lstStyle/>
          <a:p>
            <a:r>
              <a:rPr lang="en-AU" dirty="0"/>
              <a:t>Tricky periods – irregular or absent </a:t>
            </a:r>
            <a:endParaRPr lang="en-US" dirty="0"/>
          </a:p>
        </p:txBody>
      </p:sp>
      <p:sp>
        <p:nvSpPr>
          <p:cNvPr id="4" name="Content Placeholder 3">
            <a:extLst>
              <a:ext uri="{FF2B5EF4-FFF2-40B4-BE49-F238E27FC236}">
                <a16:creationId xmlns:a16="http://schemas.microsoft.com/office/drawing/2014/main" id="{192A472F-FCD2-AA42-80C3-C5EA4BD6205E}"/>
              </a:ext>
            </a:extLst>
          </p:cNvPr>
          <p:cNvSpPr>
            <a:spLocks noGrp="1"/>
          </p:cNvSpPr>
          <p:nvPr>
            <p:ph sz="half" idx="10"/>
          </p:nvPr>
        </p:nvSpPr>
        <p:spPr/>
        <p:txBody>
          <a:bodyPr/>
          <a:lstStyle/>
          <a:p>
            <a:pPr marL="0" indent="0">
              <a:buNone/>
            </a:pPr>
            <a:r>
              <a:rPr lang="en-AU" sz="2800" dirty="0"/>
              <a:t>Causes of irregular or absent periods include:</a:t>
            </a:r>
          </a:p>
          <a:p>
            <a:r>
              <a:rPr lang="en-AU" sz="2800" dirty="0"/>
              <a:t>polycystic ovary           syndrome (PCOS)</a:t>
            </a:r>
          </a:p>
          <a:p>
            <a:r>
              <a:rPr lang="en-AU" sz="2800" dirty="0"/>
              <a:t>pregnancy</a:t>
            </a:r>
          </a:p>
          <a:p>
            <a:r>
              <a:rPr lang="en-AU" sz="2800" dirty="0"/>
              <a:t>thyroid disease</a:t>
            </a:r>
          </a:p>
          <a:p>
            <a:r>
              <a:rPr lang="en-AU" sz="2800" dirty="0"/>
              <a:t>medication </a:t>
            </a:r>
            <a:br>
              <a:rPr lang="en-AU" sz="2800" dirty="0"/>
            </a:br>
            <a:r>
              <a:rPr lang="en-AU" sz="2800" dirty="0"/>
              <a:t>including contraceptives</a:t>
            </a:r>
          </a:p>
          <a:p>
            <a:pPr marL="0" indent="0">
              <a:buNone/>
            </a:pPr>
            <a:endParaRPr lang="en-AU" sz="2800" dirty="0"/>
          </a:p>
          <a:p>
            <a:endParaRPr lang="en-US" dirty="0"/>
          </a:p>
        </p:txBody>
      </p:sp>
      <p:sp>
        <p:nvSpPr>
          <p:cNvPr id="3" name="Content Placeholder 2">
            <a:extLst>
              <a:ext uri="{FF2B5EF4-FFF2-40B4-BE49-F238E27FC236}">
                <a16:creationId xmlns:a16="http://schemas.microsoft.com/office/drawing/2014/main" id="{08A3C1B4-0966-C54C-B2C4-5822E2ECC9C7}"/>
              </a:ext>
            </a:extLst>
          </p:cNvPr>
          <p:cNvSpPr>
            <a:spLocks noGrp="1"/>
          </p:cNvSpPr>
          <p:nvPr>
            <p:ph sz="half" idx="2"/>
          </p:nvPr>
        </p:nvSpPr>
        <p:spPr>
          <a:xfrm>
            <a:off x="6140282" y="2479431"/>
            <a:ext cx="5435600" cy="3342466"/>
          </a:xfrm>
        </p:spPr>
        <p:txBody>
          <a:bodyPr/>
          <a:lstStyle/>
          <a:p>
            <a:r>
              <a:rPr lang="en-AU" sz="2800" dirty="0"/>
              <a:t>fast weight loss, or exercising too much</a:t>
            </a:r>
          </a:p>
          <a:p>
            <a:r>
              <a:rPr lang="en-AU" sz="2800" dirty="0"/>
              <a:t>perimenopause</a:t>
            </a:r>
          </a:p>
          <a:p>
            <a:r>
              <a:rPr lang="en-AU" sz="2800" dirty="0"/>
              <a:t>premature ovarian insufficiency (premature menopause) </a:t>
            </a:r>
          </a:p>
          <a:p>
            <a:r>
              <a:rPr lang="en-AU" sz="2800" dirty="0"/>
              <a:t>eating disorders.</a:t>
            </a:r>
          </a:p>
          <a:p>
            <a:endParaRPr lang="en-US" dirty="0"/>
          </a:p>
        </p:txBody>
      </p:sp>
    </p:spTree>
    <p:extLst>
      <p:ext uri="{BB962C8B-B14F-4D97-AF65-F5344CB8AC3E}">
        <p14:creationId xmlns:p14="http://schemas.microsoft.com/office/powerpoint/2010/main" val="2050284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08DC7-2ABD-3F41-8397-88F62E5B9D9D}"/>
              </a:ext>
            </a:extLst>
          </p:cNvPr>
          <p:cNvSpPr>
            <a:spLocks noGrp="1"/>
          </p:cNvSpPr>
          <p:nvPr>
            <p:ph type="title"/>
          </p:nvPr>
        </p:nvSpPr>
        <p:spPr/>
        <p:txBody>
          <a:bodyPr/>
          <a:lstStyle/>
          <a:p>
            <a:r>
              <a:rPr lang="en-AU" dirty="0"/>
              <a:t>Tricky periods – irregular or absent  </a:t>
            </a:r>
            <a:endParaRPr lang="en-US" dirty="0"/>
          </a:p>
        </p:txBody>
      </p:sp>
      <p:sp>
        <p:nvSpPr>
          <p:cNvPr id="3" name="Content Placeholder 2">
            <a:extLst>
              <a:ext uri="{FF2B5EF4-FFF2-40B4-BE49-F238E27FC236}">
                <a16:creationId xmlns:a16="http://schemas.microsoft.com/office/drawing/2014/main" id="{240DC16F-A0B1-F14A-8ABA-29EBA3D88728}"/>
              </a:ext>
            </a:extLst>
          </p:cNvPr>
          <p:cNvSpPr>
            <a:spLocks noGrp="1"/>
          </p:cNvSpPr>
          <p:nvPr>
            <p:ph sz="half" idx="10"/>
          </p:nvPr>
        </p:nvSpPr>
        <p:spPr>
          <a:xfrm>
            <a:off x="631080" y="1321905"/>
            <a:ext cx="7643787" cy="4253803"/>
          </a:xfrm>
        </p:spPr>
        <p:txBody>
          <a:bodyPr/>
          <a:lstStyle/>
          <a:p>
            <a:pPr marL="0" indent="0">
              <a:buNone/>
            </a:pPr>
            <a:r>
              <a:rPr lang="en-AU" dirty="0"/>
              <a:t>PCOS</a:t>
            </a:r>
          </a:p>
          <a:p>
            <a:r>
              <a:rPr lang="en-AU" dirty="0"/>
              <a:t>A hormonal condition</a:t>
            </a:r>
          </a:p>
          <a:p>
            <a:r>
              <a:rPr lang="en-AU" dirty="0"/>
              <a:t>Symptoms include:</a:t>
            </a:r>
          </a:p>
          <a:p>
            <a:pPr lvl="1"/>
            <a:r>
              <a:rPr lang="en-AU" dirty="0"/>
              <a:t>irregular periods</a:t>
            </a:r>
          </a:p>
          <a:p>
            <a:pPr lvl="1"/>
            <a:r>
              <a:rPr lang="en-AU" dirty="0"/>
              <a:t>hair growth on face, stomach, back</a:t>
            </a:r>
          </a:p>
          <a:p>
            <a:pPr lvl="1"/>
            <a:r>
              <a:rPr lang="en-AU" dirty="0"/>
              <a:t>acne or pimples</a:t>
            </a:r>
          </a:p>
          <a:p>
            <a:pPr lvl="1"/>
            <a:r>
              <a:rPr lang="en-AU" dirty="0"/>
              <a:t>emotional problems </a:t>
            </a:r>
          </a:p>
          <a:p>
            <a:pPr lvl="1"/>
            <a:r>
              <a:rPr lang="en-AU" dirty="0"/>
              <a:t>easy weight gain</a:t>
            </a:r>
          </a:p>
          <a:p>
            <a:pPr lvl="1"/>
            <a:r>
              <a:rPr lang="en-AU" dirty="0"/>
              <a:t>difficulty getting pregnant.</a:t>
            </a:r>
          </a:p>
          <a:p>
            <a:endParaRPr lang="en-US" dirty="0"/>
          </a:p>
        </p:txBody>
      </p:sp>
      <p:pic>
        <p:nvPicPr>
          <p:cNvPr id="6" name="Picture Placeholder 5" descr="Two girls laughing and sitting on grass&#10;&#10;">
            <a:extLst>
              <a:ext uri="{FF2B5EF4-FFF2-40B4-BE49-F238E27FC236}">
                <a16:creationId xmlns:a16="http://schemas.microsoft.com/office/drawing/2014/main" id="{652F669C-606D-B641-A4F0-1817A2FD8FCA}"/>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8904288" y="0"/>
            <a:ext cx="3287712" cy="6210000"/>
          </a:xfrm>
        </p:spPr>
      </p:pic>
    </p:spTree>
    <p:extLst>
      <p:ext uri="{BB962C8B-B14F-4D97-AF65-F5344CB8AC3E}">
        <p14:creationId xmlns:p14="http://schemas.microsoft.com/office/powerpoint/2010/main" val="2562883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D9A0C-7B36-FF49-B164-1E7B95205C55}"/>
              </a:ext>
            </a:extLst>
          </p:cNvPr>
          <p:cNvSpPr>
            <a:spLocks noGrp="1"/>
          </p:cNvSpPr>
          <p:nvPr>
            <p:ph type="title"/>
          </p:nvPr>
        </p:nvSpPr>
        <p:spPr/>
        <p:txBody>
          <a:bodyPr/>
          <a:lstStyle/>
          <a:p>
            <a:r>
              <a:rPr lang="en-AU" dirty="0"/>
              <a:t>Tricky periods – heavy menstrual bleeding (HMB)</a:t>
            </a:r>
            <a:endParaRPr lang="en-US" dirty="0"/>
          </a:p>
        </p:txBody>
      </p:sp>
      <p:pic>
        <p:nvPicPr>
          <p:cNvPr id="6" name="Picture 5" descr="A cartoon of a person&#10;&#10;">
            <a:hlinkClick r:id="rId3"/>
            <a:extLst>
              <a:ext uri="{FF2B5EF4-FFF2-40B4-BE49-F238E27FC236}">
                <a16:creationId xmlns:a16="http://schemas.microsoft.com/office/drawing/2014/main" id="{93DDE0A1-D967-D545-B89E-A886F3407F9E}"/>
              </a:ext>
            </a:extLst>
          </p:cNvPr>
          <p:cNvPicPr>
            <a:picLocks noChangeAspect="1"/>
          </p:cNvPicPr>
          <p:nvPr/>
        </p:nvPicPr>
        <p:blipFill>
          <a:blip r:embed="rId4"/>
          <a:stretch>
            <a:fillRect/>
          </a:stretch>
        </p:blipFill>
        <p:spPr>
          <a:xfrm>
            <a:off x="2682699" y="1520715"/>
            <a:ext cx="6826601" cy="4273770"/>
          </a:xfrm>
          <a:prstGeom prst="rect">
            <a:avLst/>
          </a:prstGeom>
        </p:spPr>
      </p:pic>
    </p:spTree>
    <p:extLst>
      <p:ext uri="{BB962C8B-B14F-4D97-AF65-F5344CB8AC3E}">
        <p14:creationId xmlns:p14="http://schemas.microsoft.com/office/powerpoint/2010/main" val="4130259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98CC21-F8C6-4586-9600-6C8E262C2766}"/>
              </a:ext>
            </a:extLst>
          </p:cNvPr>
          <p:cNvSpPr>
            <a:spLocks noGrp="1"/>
          </p:cNvSpPr>
          <p:nvPr>
            <p:ph type="title"/>
          </p:nvPr>
        </p:nvSpPr>
        <p:spPr/>
        <p:txBody>
          <a:bodyPr/>
          <a:lstStyle/>
          <a:p>
            <a:r>
              <a:rPr lang="en-AU" dirty="0"/>
              <a:t>Language</a:t>
            </a:r>
          </a:p>
        </p:txBody>
      </p:sp>
      <p:sp>
        <p:nvSpPr>
          <p:cNvPr id="7" name="Content Placeholder 6">
            <a:extLst>
              <a:ext uri="{FF2B5EF4-FFF2-40B4-BE49-F238E27FC236}">
                <a16:creationId xmlns:a16="http://schemas.microsoft.com/office/drawing/2014/main" id="{1BA3D3DB-F3D7-4435-A96B-9E9B7521A2C2}"/>
              </a:ext>
            </a:extLst>
          </p:cNvPr>
          <p:cNvSpPr>
            <a:spLocks noGrp="1"/>
          </p:cNvSpPr>
          <p:nvPr>
            <p:ph idx="1"/>
          </p:nvPr>
        </p:nvSpPr>
        <p:spPr/>
        <p:txBody>
          <a:bodyPr/>
          <a:lstStyle/>
          <a:p>
            <a:r>
              <a:rPr lang="en-AU" dirty="0">
                <a:latin typeface="Arial" panose="020B0604020202020204" pitchFamily="34" charset="0"/>
                <a:cs typeface="Arial" panose="020B0604020202020204" pitchFamily="34" charset="0"/>
              </a:rPr>
              <a:t>We take a broad and inclusive approach to the topic of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women’s health. </a:t>
            </a:r>
          </a:p>
          <a:p>
            <a:r>
              <a:rPr lang="en-AU" dirty="0">
                <a:latin typeface="Arial" panose="020B0604020202020204" pitchFamily="34" charset="0"/>
                <a:cs typeface="Arial" panose="020B0604020202020204" pitchFamily="34" charset="0"/>
              </a:rPr>
              <a:t>We write health information for people with diverse backgrounds, experiences and identities. We use the terms 'women’ and ’girls, but we acknowledge that these terms are not inclusive of all people who may use our content.</a:t>
            </a:r>
          </a:p>
          <a:p>
            <a:r>
              <a:rPr lang="en-AU" dirty="0"/>
              <a:t>We appreciate that not all women have periods and not all people who have periods are women. </a:t>
            </a:r>
          </a:p>
          <a:p>
            <a:pPr marL="0" indent="0">
              <a:buNone/>
            </a:pPr>
            <a:endParaRPr lang="en-AU" dirty="0"/>
          </a:p>
        </p:txBody>
      </p:sp>
    </p:spTree>
    <p:extLst>
      <p:ext uri="{BB962C8B-B14F-4D97-AF65-F5344CB8AC3E}">
        <p14:creationId xmlns:p14="http://schemas.microsoft.com/office/powerpoint/2010/main" val="3231894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2C21B-A656-D549-9E81-14E3F1579B7E}"/>
              </a:ext>
            </a:extLst>
          </p:cNvPr>
          <p:cNvSpPr>
            <a:spLocks noGrp="1"/>
          </p:cNvSpPr>
          <p:nvPr>
            <p:ph type="title"/>
          </p:nvPr>
        </p:nvSpPr>
        <p:spPr>
          <a:xfrm>
            <a:off x="631080" y="473075"/>
            <a:ext cx="7643787" cy="976313"/>
          </a:xfrm>
        </p:spPr>
        <p:txBody>
          <a:bodyPr anchor="t">
            <a:normAutofit/>
          </a:bodyPr>
          <a:lstStyle/>
          <a:p>
            <a:r>
              <a:rPr lang="en-AU" dirty="0"/>
              <a:t>Tricky periods – pain</a:t>
            </a:r>
            <a:endParaRPr lang="en-US" dirty="0"/>
          </a:p>
        </p:txBody>
      </p:sp>
      <p:sp>
        <p:nvSpPr>
          <p:cNvPr id="3" name="Content Placeholder 2">
            <a:extLst>
              <a:ext uri="{FF2B5EF4-FFF2-40B4-BE49-F238E27FC236}">
                <a16:creationId xmlns:a16="http://schemas.microsoft.com/office/drawing/2014/main" id="{2EFAFBB3-6F38-CC41-93E5-33C8C2C55492}"/>
              </a:ext>
            </a:extLst>
          </p:cNvPr>
          <p:cNvSpPr>
            <a:spLocks noGrp="1"/>
          </p:cNvSpPr>
          <p:nvPr>
            <p:ph sz="half" idx="10"/>
          </p:nvPr>
        </p:nvSpPr>
        <p:spPr>
          <a:xfrm>
            <a:off x="631080" y="1568095"/>
            <a:ext cx="7643787" cy="4253803"/>
          </a:xfrm>
        </p:spPr>
        <p:txBody>
          <a:bodyPr>
            <a:normAutofit/>
          </a:bodyPr>
          <a:lstStyle/>
          <a:p>
            <a:pPr marL="0" indent="0">
              <a:buNone/>
            </a:pPr>
            <a:r>
              <a:rPr lang="en-AU" dirty="0"/>
              <a:t>Period pain is not normal if it…</a:t>
            </a:r>
          </a:p>
          <a:p>
            <a:r>
              <a:rPr lang="en-AU" dirty="0"/>
              <a:t>keeps you home from work or school</a:t>
            </a:r>
          </a:p>
          <a:p>
            <a:r>
              <a:rPr lang="en-AU" dirty="0"/>
              <a:t>doesn’t go away with medication such           as ibuprofen (e.g. Nurofen)</a:t>
            </a:r>
          </a:p>
          <a:p>
            <a:r>
              <a:rPr lang="en-AU" dirty="0"/>
              <a:t>interferes with your daily activities.</a:t>
            </a:r>
          </a:p>
          <a:p>
            <a:pPr marL="0" indent="0">
              <a:buNone/>
            </a:pPr>
            <a:endParaRPr lang="en-AU" dirty="0"/>
          </a:p>
          <a:p>
            <a:pPr marL="0" indent="0">
              <a:spcBef>
                <a:spcPts val="0"/>
              </a:spcBef>
              <a:buNone/>
            </a:pPr>
            <a:r>
              <a:rPr lang="en-AU" dirty="0"/>
              <a:t>If your period pain is not normal,                    see a doctor or nurse!</a:t>
            </a:r>
          </a:p>
          <a:p>
            <a:endParaRPr lang="en-AU" dirty="0"/>
          </a:p>
          <a:p>
            <a:endParaRPr lang="en-US" dirty="0"/>
          </a:p>
        </p:txBody>
      </p:sp>
      <p:pic>
        <p:nvPicPr>
          <p:cNvPr id="6" name="Picture Placeholder 5" descr="A person holding a hot water bottle&#10;&#10;">
            <a:extLst>
              <a:ext uri="{FF2B5EF4-FFF2-40B4-BE49-F238E27FC236}">
                <a16:creationId xmlns:a16="http://schemas.microsoft.com/office/drawing/2014/main" id="{46CD4F0B-7EBF-8147-B55C-83B56E512444}"/>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b="-2"/>
          <a:stretch/>
        </p:blipFill>
        <p:spPr>
          <a:xfrm>
            <a:off x="8904288" y="-1"/>
            <a:ext cx="3287712" cy="6210000"/>
          </a:xfrm>
          <a:noFill/>
        </p:spPr>
      </p:pic>
    </p:spTree>
    <p:extLst>
      <p:ext uri="{BB962C8B-B14F-4D97-AF65-F5344CB8AC3E}">
        <p14:creationId xmlns:p14="http://schemas.microsoft.com/office/powerpoint/2010/main" val="2778601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2779B-4739-8540-A7B3-770647CAEF6A}"/>
              </a:ext>
            </a:extLst>
          </p:cNvPr>
          <p:cNvSpPr>
            <a:spLocks noGrp="1"/>
          </p:cNvSpPr>
          <p:nvPr>
            <p:ph type="title"/>
          </p:nvPr>
        </p:nvSpPr>
        <p:spPr/>
        <p:txBody>
          <a:bodyPr/>
          <a:lstStyle/>
          <a:p>
            <a:r>
              <a:rPr lang="en-AU" dirty="0"/>
              <a:t>Endometriosis</a:t>
            </a:r>
            <a:endParaRPr lang="en-US" dirty="0"/>
          </a:p>
        </p:txBody>
      </p:sp>
      <p:sp>
        <p:nvSpPr>
          <p:cNvPr id="4" name="Content Placeholder 3">
            <a:extLst>
              <a:ext uri="{FF2B5EF4-FFF2-40B4-BE49-F238E27FC236}">
                <a16:creationId xmlns:a16="http://schemas.microsoft.com/office/drawing/2014/main" id="{384BEE48-3E9B-B04C-B618-089244A1FB87}"/>
              </a:ext>
            </a:extLst>
          </p:cNvPr>
          <p:cNvSpPr>
            <a:spLocks noGrp="1"/>
          </p:cNvSpPr>
          <p:nvPr>
            <p:ph sz="half" idx="10"/>
          </p:nvPr>
        </p:nvSpPr>
        <p:spPr>
          <a:xfrm>
            <a:off x="634646" y="1304322"/>
            <a:ext cx="5435600" cy="4253801"/>
          </a:xfrm>
        </p:spPr>
        <p:txBody>
          <a:bodyPr/>
          <a:lstStyle/>
          <a:p>
            <a:pPr marL="0" indent="0">
              <a:buNone/>
            </a:pPr>
            <a:r>
              <a:rPr lang="en-AU" dirty="0"/>
              <a:t>Can cause:</a:t>
            </a:r>
          </a:p>
          <a:p>
            <a:r>
              <a:rPr lang="en-AU" dirty="0"/>
              <a:t>painful periods</a:t>
            </a:r>
          </a:p>
          <a:p>
            <a:r>
              <a:rPr lang="en-AU" dirty="0"/>
              <a:t>bloating</a:t>
            </a:r>
          </a:p>
          <a:p>
            <a:r>
              <a:rPr lang="en-AU" dirty="0"/>
              <a:t>painful sex</a:t>
            </a:r>
          </a:p>
          <a:p>
            <a:r>
              <a:rPr lang="en-AU" dirty="0"/>
              <a:t>heavy bleeding </a:t>
            </a:r>
          </a:p>
          <a:p>
            <a:r>
              <a:rPr lang="en-AU" dirty="0"/>
              <a:t>constipation or diarrhoea</a:t>
            </a:r>
          </a:p>
          <a:p>
            <a:r>
              <a:rPr lang="en-AU" dirty="0"/>
              <a:t>tiredness</a:t>
            </a:r>
          </a:p>
          <a:p>
            <a:r>
              <a:rPr lang="en-AU" dirty="0"/>
              <a:t>mood changes </a:t>
            </a:r>
          </a:p>
          <a:p>
            <a:r>
              <a:rPr lang="en-AU" dirty="0"/>
              <a:t>reduced quality of life. </a:t>
            </a:r>
          </a:p>
          <a:p>
            <a:endParaRPr lang="en-US" dirty="0"/>
          </a:p>
        </p:txBody>
      </p:sp>
      <p:pic>
        <p:nvPicPr>
          <p:cNvPr id="6" name="Content Placeholder 5" descr="A person holding her stomach&#10;&#10;">
            <a:extLst>
              <a:ext uri="{FF2B5EF4-FFF2-40B4-BE49-F238E27FC236}">
                <a16:creationId xmlns:a16="http://schemas.microsoft.com/office/drawing/2014/main" id="{F42301BA-2DF9-0843-A530-6C6E7714665A}"/>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798398" y="1090620"/>
            <a:ext cx="3505417" cy="2338380"/>
          </a:xfrm>
        </p:spPr>
      </p:pic>
      <p:pic>
        <p:nvPicPr>
          <p:cNvPr id="8" name="Picture 7" descr="A diagram of a uterus&#10;&#10;">
            <a:extLst>
              <a:ext uri="{FF2B5EF4-FFF2-40B4-BE49-F238E27FC236}">
                <a16:creationId xmlns:a16="http://schemas.microsoft.com/office/drawing/2014/main" id="{7FBB45AC-24DB-6B44-864E-6A3F2B4FAF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51106" y="3638257"/>
            <a:ext cx="3450377" cy="2302168"/>
          </a:xfrm>
          <a:prstGeom prst="rect">
            <a:avLst/>
          </a:prstGeom>
        </p:spPr>
      </p:pic>
    </p:spTree>
    <p:extLst>
      <p:ext uri="{BB962C8B-B14F-4D97-AF65-F5344CB8AC3E}">
        <p14:creationId xmlns:p14="http://schemas.microsoft.com/office/powerpoint/2010/main" val="226330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0CC12-82F8-F54E-8B38-FCF46D4E2162}"/>
              </a:ext>
            </a:extLst>
          </p:cNvPr>
          <p:cNvSpPr>
            <a:spLocks noGrp="1"/>
          </p:cNvSpPr>
          <p:nvPr>
            <p:ph type="title"/>
          </p:nvPr>
        </p:nvSpPr>
        <p:spPr/>
        <p:txBody>
          <a:bodyPr>
            <a:noAutofit/>
          </a:bodyPr>
          <a:lstStyle/>
          <a:p>
            <a:r>
              <a:rPr lang="en-AU" dirty="0"/>
              <a:t>Tricky periods – premenstrual dysphoric </a:t>
            </a:r>
            <a:br>
              <a:rPr lang="en-AU" dirty="0"/>
            </a:br>
            <a:r>
              <a:rPr lang="en-AU" dirty="0"/>
              <a:t>disorder (PMDD)</a:t>
            </a:r>
            <a:endParaRPr lang="en-US" dirty="0"/>
          </a:p>
        </p:txBody>
      </p:sp>
      <p:sp>
        <p:nvSpPr>
          <p:cNvPr id="4" name="Content Placeholder 3">
            <a:extLst>
              <a:ext uri="{FF2B5EF4-FFF2-40B4-BE49-F238E27FC236}">
                <a16:creationId xmlns:a16="http://schemas.microsoft.com/office/drawing/2014/main" id="{C19FC4DE-56D1-094F-90FF-0B23AD22AF5A}"/>
              </a:ext>
            </a:extLst>
          </p:cNvPr>
          <p:cNvSpPr>
            <a:spLocks noGrp="1"/>
          </p:cNvSpPr>
          <p:nvPr>
            <p:ph idx="1"/>
          </p:nvPr>
        </p:nvSpPr>
        <p:spPr>
          <a:xfrm>
            <a:off x="634646" y="1886148"/>
            <a:ext cx="11055364" cy="4228165"/>
          </a:xfrm>
        </p:spPr>
        <p:txBody>
          <a:bodyPr>
            <a:noAutofit/>
          </a:bodyPr>
          <a:lstStyle/>
          <a:p>
            <a:r>
              <a:rPr lang="en-AU" sz="2800" dirty="0"/>
              <a:t>PMDD is severe PMS.</a:t>
            </a:r>
          </a:p>
          <a:p>
            <a:r>
              <a:rPr lang="en-AU" sz="2800" dirty="0"/>
              <a:t>Interferes with life, school/work, relationships in the 1-2 weeks before period.</a:t>
            </a:r>
          </a:p>
          <a:p>
            <a:r>
              <a:rPr lang="en-AU" sz="2800" dirty="0"/>
              <a:t>Symptoms include mood swings, depression, anxiety, breast tenderness, joint/muscle pain.</a:t>
            </a:r>
          </a:p>
          <a:p>
            <a:endParaRPr lang="en-AU" sz="2800" dirty="0"/>
          </a:p>
          <a:p>
            <a:pPr marL="0" indent="0">
              <a:spcBef>
                <a:spcPts val="0"/>
              </a:spcBef>
              <a:buNone/>
            </a:pPr>
            <a:r>
              <a:rPr lang="en-AU" sz="2800" b="1" dirty="0">
                <a:latin typeface="Arial" panose="020B0604020202020204" pitchFamily="34" charset="0"/>
                <a:cs typeface="Arial" panose="020B0604020202020204" pitchFamily="34" charset="0"/>
              </a:rPr>
              <a:t>If you have premenstrual symptoms that interfere with your daily life, talk to a doctor or nurse!</a:t>
            </a:r>
          </a:p>
          <a:p>
            <a:pPr marL="0" indent="0">
              <a:buNone/>
            </a:pPr>
            <a:endParaRPr lang="en-AU" sz="2800" dirty="0"/>
          </a:p>
          <a:p>
            <a:pPr marL="0" indent="0">
              <a:buNone/>
            </a:pPr>
            <a:endParaRPr lang="en-US" dirty="0"/>
          </a:p>
        </p:txBody>
      </p:sp>
    </p:spTree>
    <p:extLst>
      <p:ext uri="{BB962C8B-B14F-4D97-AF65-F5344CB8AC3E}">
        <p14:creationId xmlns:p14="http://schemas.microsoft.com/office/powerpoint/2010/main" val="2115535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B30D4-ED83-204F-A12B-D2A08969F039}"/>
              </a:ext>
            </a:extLst>
          </p:cNvPr>
          <p:cNvSpPr>
            <a:spLocks noGrp="1"/>
          </p:cNvSpPr>
          <p:nvPr>
            <p:ph type="title"/>
          </p:nvPr>
        </p:nvSpPr>
        <p:spPr/>
        <p:txBody>
          <a:bodyPr/>
          <a:lstStyle/>
          <a:p>
            <a:r>
              <a:rPr lang="en-AU" dirty="0"/>
              <a:t>Talk to a doctor or nurse if you notice: </a:t>
            </a:r>
            <a:endParaRPr lang="en-US" dirty="0"/>
          </a:p>
        </p:txBody>
      </p:sp>
      <p:sp>
        <p:nvSpPr>
          <p:cNvPr id="3" name="Content Placeholder 2">
            <a:extLst>
              <a:ext uri="{FF2B5EF4-FFF2-40B4-BE49-F238E27FC236}">
                <a16:creationId xmlns:a16="http://schemas.microsoft.com/office/drawing/2014/main" id="{844FA949-6A3C-1D45-AB90-E1474BC8BF4B}"/>
              </a:ext>
            </a:extLst>
          </p:cNvPr>
          <p:cNvSpPr>
            <a:spLocks noGrp="1"/>
          </p:cNvSpPr>
          <p:nvPr>
            <p:ph idx="1"/>
          </p:nvPr>
        </p:nvSpPr>
        <p:spPr/>
        <p:txBody>
          <a:bodyPr/>
          <a:lstStyle/>
          <a:p>
            <a:r>
              <a:rPr lang="en-AU" dirty="0"/>
              <a:t>changes in the pattern of your periods</a:t>
            </a:r>
          </a:p>
          <a:p>
            <a:r>
              <a:rPr lang="en-AU" dirty="0"/>
              <a:t>very heavy or increasingly heavy periods</a:t>
            </a:r>
          </a:p>
          <a:p>
            <a:r>
              <a:rPr lang="en-AU" dirty="0"/>
              <a:t>periods of more than 8 days</a:t>
            </a:r>
          </a:p>
          <a:p>
            <a:r>
              <a:rPr lang="en-AU" dirty="0"/>
              <a:t>periods that come fewer than 3 weeks apart</a:t>
            </a:r>
          </a:p>
          <a:p>
            <a:r>
              <a:rPr lang="en-AU" dirty="0"/>
              <a:t>periods that come more than 2–3 months apart</a:t>
            </a:r>
          </a:p>
          <a:p>
            <a:r>
              <a:rPr lang="en-AU" dirty="0"/>
              <a:t>bleeding between periods</a:t>
            </a:r>
          </a:p>
          <a:p>
            <a:r>
              <a:rPr lang="en-AU" dirty="0"/>
              <a:t>bleeding after sex</a:t>
            </a:r>
          </a:p>
          <a:p>
            <a:r>
              <a:rPr lang="en-AU" dirty="0"/>
              <a:t>premenstrual symptoms that interfere with your daily life.</a:t>
            </a:r>
            <a:endParaRPr lang="en-US" dirty="0"/>
          </a:p>
        </p:txBody>
      </p:sp>
    </p:spTree>
    <p:extLst>
      <p:ext uri="{BB962C8B-B14F-4D97-AF65-F5344CB8AC3E}">
        <p14:creationId xmlns:p14="http://schemas.microsoft.com/office/powerpoint/2010/main" val="3746919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D8FF37-5329-6559-A906-64825E5C9A7B}"/>
              </a:ext>
            </a:extLst>
          </p:cNvPr>
          <p:cNvSpPr>
            <a:spLocks noGrp="1"/>
          </p:cNvSpPr>
          <p:nvPr>
            <p:ph type="title"/>
          </p:nvPr>
        </p:nvSpPr>
        <p:spPr/>
        <p:txBody>
          <a:bodyPr/>
          <a:lstStyle/>
          <a:p>
            <a:r>
              <a:rPr lang="en-AU" dirty="0"/>
              <a:t>If you are worried about your period, </a:t>
            </a:r>
            <a:br>
              <a:rPr lang="en-AU" dirty="0"/>
            </a:br>
            <a:r>
              <a:rPr lang="en-AU" dirty="0"/>
              <a:t>speak to a doctor or nurse.</a:t>
            </a:r>
          </a:p>
        </p:txBody>
      </p:sp>
    </p:spTree>
    <p:extLst>
      <p:ext uri="{BB962C8B-B14F-4D97-AF65-F5344CB8AC3E}">
        <p14:creationId xmlns:p14="http://schemas.microsoft.com/office/powerpoint/2010/main" val="3691051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4AEA5-1E24-934A-8ED7-F01769085390}"/>
              </a:ext>
            </a:extLst>
          </p:cNvPr>
          <p:cNvSpPr>
            <a:spLocks noGrp="1"/>
          </p:cNvSpPr>
          <p:nvPr>
            <p:ph type="title"/>
          </p:nvPr>
        </p:nvSpPr>
        <p:spPr/>
        <p:txBody>
          <a:bodyPr/>
          <a:lstStyle/>
          <a:p>
            <a:r>
              <a:rPr lang="en-US" dirty="0"/>
              <a:t>More information and resources on periods</a:t>
            </a:r>
          </a:p>
        </p:txBody>
      </p:sp>
      <p:sp>
        <p:nvSpPr>
          <p:cNvPr id="4" name="Content Placeholder 3">
            <a:extLst>
              <a:ext uri="{FF2B5EF4-FFF2-40B4-BE49-F238E27FC236}">
                <a16:creationId xmlns:a16="http://schemas.microsoft.com/office/drawing/2014/main" id="{BC80CC07-18C4-8848-A11A-0127794B23E1}"/>
              </a:ext>
            </a:extLst>
          </p:cNvPr>
          <p:cNvSpPr>
            <a:spLocks noGrp="1"/>
          </p:cNvSpPr>
          <p:nvPr>
            <p:ph idx="1"/>
          </p:nvPr>
        </p:nvSpPr>
        <p:spPr>
          <a:xfrm>
            <a:off x="634646" y="1568096"/>
            <a:ext cx="9436111" cy="4228165"/>
          </a:xfrm>
        </p:spPr>
        <p:txBody>
          <a:bodyPr/>
          <a:lstStyle/>
          <a:p>
            <a:r>
              <a:rPr lang="en-US" dirty="0">
                <a:latin typeface="Arial" panose="020B0604020202020204" pitchFamily="34" charset="0"/>
                <a:cs typeface="Arial" panose="020B0604020202020204" pitchFamily="34" charset="0"/>
              </a:rPr>
              <a:t>Jean Hailes for Women’s Health</a:t>
            </a:r>
            <a:br>
              <a:rPr lang="en-US" dirty="0">
                <a:latin typeface="Arial" panose="020B0604020202020204" pitchFamily="34" charset="0"/>
                <a:cs typeface="Arial" panose="020B0604020202020204" pitchFamily="34" charset="0"/>
              </a:rPr>
            </a:br>
            <a:r>
              <a:rPr lang="en-US" u="sng" dirty="0">
                <a:solidFill>
                  <a:schemeClr val="tx1"/>
                </a:solidFill>
                <a:latin typeface="Arial" panose="020B0604020202020204" pitchFamily="34" charset="0"/>
                <a:cs typeface="Arial" panose="020B0604020202020204" pitchFamily="34" charset="0"/>
              </a:rPr>
              <a:t>jeanhailes.org.au/health-a-z/periods</a:t>
            </a:r>
          </a:p>
          <a:p>
            <a:r>
              <a:rPr lang="en-US" dirty="0">
                <a:latin typeface="Arial" panose="020B0604020202020204" pitchFamily="34" charset="0"/>
                <a:cs typeface="Arial" panose="020B0604020202020204" pitchFamily="34" charset="0"/>
              </a:rPr>
              <a:t>Better Health Channel</a:t>
            </a:r>
            <a:br>
              <a:rPr lang="en-US" dirty="0">
                <a:latin typeface="Arial" panose="020B0604020202020204" pitchFamily="34" charset="0"/>
                <a:cs typeface="Arial" panose="020B0604020202020204" pitchFamily="34" charset="0"/>
              </a:rPr>
            </a:br>
            <a:r>
              <a:rPr lang="en-US" u="sng" dirty="0">
                <a:solidFill>
                  <a:schemeClr val="tx1"/>
                </a:solidFill>
                <a:latin typeface="Arial" panose="020B0604020202020204" pitchFamily="34" charset="0"/>
                <a:cs typeface="Arial" panose="020B0604020202020204" pitchFamily="34" charset="0"/>
              </a:rPr>
              <a:t>betterhealth.vic.gov.au/health/</a:t>
            </a:r>
            <a:r>
              <a:rPr lang="en-US" u="sng" dirty="0" err="1">
                <a:solidFill>
                  <a:schemeClr val="tx1"/>
                </a:solidFill>
                <a:latin typeface="Arial" panose="020B0604020202020204" pitchFamily="34" charset="0"/>
                <a:cs typeface="Arial" panose="020B0604020202020204" pitchFamily="34" charset="0"/>
              </a:rPr>
              <a:t>conditionsandtreatments</a:t>
            </a:r>
            <a:r>
              <a:rPr lang="en-US" u="sng" dirty="0">
                <a:solidFill>
                  <a:schemeClr val="tx1"/>
                </a:solidFill>
                <a:latin typeface="Arial" panose="020B0604020202020204" pitchFamily="34" charset="0"/>
                <a:cs typeface="Arial" panose="020B0604020202020204" pitchFamily="34" charset="0"/>
              </a:rPr>
              <a:t>/menstrual-cycle</a:t>
            </a:r>
          </a:p>
          <a:p>
            <a:r>
              <a:rPr lang="en-US" dirty="0">
                <a:latin typeface="Arial" panose="020B0604020202020204" pitchFamily="34" charset="0"/>
                <a:cs typeface="Arial" panose="020B0604020202020204" pitchFamily="34" charset="0"/>
              </a:rPr>
              <a:t>Health Direct</a:t>
            </a:r>
            <a:br>
              <a:rPr lang="en-US" dirty="0">
                <a:latin typeface="Arial" panose="020B0604020202020204" pitchFamily="34" charset="0"/>
                <a:cs typeface="Arial" panose="020B0604020202020204" pitchFamily="34" charset="0"/>
              </a:rPr>
            </a:br>
            <a:r>
              <a:rPr lang="en-AU" u="sng" dirty="0">
                <a:solidFill>
                  <a:schemeClr val="tx1"/>
                </a:solidFill>
                <a:latin typeface="Arial" panose="020B0604020202020204" pitchFamily="34" charset="0"/>
                <a:cs typeface="Arial" panose="020B0604020202020204" pitchFamily="34" charset="0"/>
              </a:rPr>
              <a:t>healthdirect.gov.au/menstruation</a:t>
            </a:r>
          </a:p>
          <a:p>
            <a:endParaRPr lang="en-US" dirty="0"/>
          </a:p>
        </p:txBody>
      </p:sp>
    </p:spTree>
    <p:extLst>
      <p:ext uri="{BB962C8B-B14F-4D97-AF65-F5344CB8AC3E}">
        <p14:creationId xmlns:p14="http://schemas.microsoft.com/office/powerpoint/2010/main" val="2177604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D1E9A-185F-484C-BED5-FD5327F10EE0}"/>
              </a:ext>
            </a:extLst>
          </p:cNvPr>
          <p:cNvSpPr>
            <a:spLocks noGrp="1"/>
          </p:cNvSpPr>
          <p:nvPr>
            <p:ph type="title"/>
          </p:nvPr>
        </p:nvSpPr>
        <p:spPr/>
        <p:txBody>
          <a:bodyPr/>
          <a:lstStyle/>
          <a:p>
            <a:r>
              <a:rPr lang="en-US" dirty="0"/>
              <a:t>Where to buy reusable period products</a:t>
            </a:r>
          </a:p>
        </p:txBody>
      </p:sp>
      <p:sp>
        <p:nvSpPr>
          <p:cNvPr id="3" name="Content Placeholder 2">
            <a:extLst>
              <a:ext uri="{FF2B5EF4-FFF2-40B4-BE49-F238E27FC236}">
                <a16:creationId xmlns:a16="http://schemas.microsoft.com/office/drawing/2014/main" id="{81C0BB2E-1D50-2A4C-B30F-7942B2CBBAB2}"/>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Lunette – menstrual cups </a:t>
            </a:r>
            <a:br>
              <a:rPr lang="en-US" dirty="0">
                <a:latin typeface="Arial" panose="020B0604020202020204" pitchFamily="34" charset="0"/>
                <a:cs typeface="Arial" panose="020B0604020202020204" pitchFamily="34" charset="0"/>
              </a:rPr>
            </a:br>
            <a:r>
              <a:rPr lang="en-US" u="sng" dirty="0">
                <a:solidFill>
                  <a:schemeClr val="tx1"/>
                </a:solidFill>
                <a:latin typeface="Arial" panose="020B0604020202020204" pitchFamily="34" charset="0"/>
                <a:cs typeface="Arial" panose="020B0604020202020204" pitchFamily="34" charset="0"/>
              </a:rPr>
              <a:t>lunette.com.au</a:t>
            </a:r>
          </a:p>
          <a:p>
            <a:r>
              <a:rPr lang="en-US" dirty="0">
                <a:latin typeface="Arial" panose="020B0604020202020204" pitchFamily="34" charset="0"/>
                <a:cs typeface="Arial" panose="020B0604020202020204" pitchFamily="34" charset="0"/>
              </a:rPr>
              <a:t>Juju – menstrual cups, period underwear and reusable pads; instructional videos on menstrual cup folding and insertion</a:t>
            </a:r>
            <a:br>
              <a:rPr lang="en-US" dirty="0">
                <a:latin typeface="Arial" panose="020B0604020202020204" pitchFamily="34" charset="0"/>
                <a:cs typeface="Arial" panose="020B0604020202020204" pitchFamily="34" charset="0"/>
              </a:rPr>
            </a:br>
            <a:r>
              <a:rPr lang="en-US" u="sng" dirty="0">
                <a:solidFill>
                  <a:schemeClr val="tx1"/>
                </a:solidFill>
                <a:latin typeface="Arial" panose="020B0604020202020204" pitchFamily="34" charset="0"/>
                <a:cs typeface="Arial" panose="020B0604020202020204" pitchFamily="34" charset="0"/>
              </a:rPr>
              <a:t>juju.com.au</a:t>
            </a:r>
          </a:p>
          <a:p>
            <a:r>
              <a:rPr lang="en-US" dirty="0">
                <a:latin typeface="Arial" panose="020B0604020202020204" pitchFamily="34" charset="0"/>
                <a:cs typeface="Arial" panose="020B0604020202020204" pitchFamily="34" charset="0"/>
              </a:rPr>
              <a:t>Modibodi – period underwear</a:t>
            </a:r>
            <a:br>
              <a:rPr lang="en-US" dirty="0">
                <a:latin typeface="Arial" panose="020B0604020202020204" pitchFamily="34" charset="0"/>
                <a:cs typeface="Arial" panose="020B0604020202020204" pitchFamily="34" charset="0"/>
              </a:rPr>
            </a:br>
            <a:r>
              <a:rPr lang="en-AU" u="sng" dirty="0">
                <a:solidFill>
                  <a:schemeClr val="tx1"/>
                </a:solidFill>
                <a:latin typeface="Arial" panose="020B0604020202020204" pitchFamily="34" charset="0"/>
                <a:cs typeface="Arial" panose="020B0604020202020204" pitchFamily="34" charset="0"/>
              </a:rPr>
              <a:t>modibodi.com</a:t>
            </a:r>
          </a:p>
          <a:p>
            <a:endParaRPr lang="en-US" dirty="0"/>
          </a:p>
        </p:txBody>
      </p:sp>
    </p:spTree>
    <p:extLst>
      <p:ext uri="{BB962C8B-B14F-4D97-AF65-F5344CB8AC3E}">
        <p14:creationId xmlns:p14="http://schemas.microsoft.com/office/powerpoint/2010/main" val="2201104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0EB406C-5AF7-41AF-A9E0-5C2C6E09FF98}"/>
              </a:ext>
            </a:extLst>
          </p:cNvPr>
          <p:cNvSpPr>
            <a:spLocks noGrp="1"/>
          </p:cNvSpPr>
          <p:nvPr>
            <p:ph type="title"/>
          </p:nvPr>
        </p:nvSpPr>
        <p:spPr>
          <a:xfrm>
            <a:off x="623888" y="1746691"/>
            <a:ext cx="10515600" cy="1135883"/>
          </a:xfrm>
        </p:spPr>
        <p:txBody>
          <a:bodyPr lIns="0"/>
          <a:lstStyle/>
          <a:p>
            <a:pPr algn="l"/>
            <a:r>
              <a:rPr lang="en-AU" dirty="0"/>
              <a:t>Thank you</a:t>
            </a:r>
          </a:p>
        </p:txBody>
      </p:sp>
      <p:sp>
        <p:nvSpPr>
          <p:cNvPr id="7" name="Subtitle 4">
            <a:extLst>
              <a:ext uri="{FF2B5EF4-FFF2-40B4-BE49-F238E27FC236}">
                <a16:creationId xmlns:a16="http://schemas.microsoft.com/office/drawing/2014/main" id="{69762BD1-240D-3447-9678-F9060CD6D580}"/>
              </a:ext>
            </a:extLst>
          </p:cNvPr>
          <p:cNvSpPr txBox="1">
            <a:spLocks/>
          </p:cNvSpPr>
          <p:nvPr/>
        </p:nvSpPr>
        <p:spPr>
          <a:xfrm>
            <a:off x="558268" y="3085317"/>
            <a:ext cx="8364967" cy="99373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marR="0" indent="-228600" algn="r" defTabSz="457200" rtl="0" eaLnBrk="1" fontAlgn="auto" latinLnBrk="0" hangingPunct="1">
              <a:lnSpc>
                <a:spcPct val="100000"/>
              </a:lnSpc>
              <a:spcBef>
                <a:spcPct val="20000"/>
              </a:spcBef>
              <a:spcAft>
                <a:spcPts val="0"/>
              </a:spcAft>
              <a:buClrTx/>
              <a:buSzTx/>
              <a:buFont typeface="Arial"/>
              <a:buNone/>
              <a:tabLst/>
              <a:defRPr sz="30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3200" dirty="0">
                <a:solidFill>
                  <a:schemeClr val="bg1"/>
                </a:solidFill>
                <a:latin typeface="Arial" panose="020B0604020202020204" pitchFamily="34" charset="0"/>
                <a:cs typeface="Arial" panose="020B0604020202020204" pitchFamily="34" charset="0"/>
              </a:rPr>
              <a:t>Go to </a:t>
            </a:r>
            <a:r>
              <a:rPr lang="en-AU" sz="3200" b="1" dirty="0" err="1">
                <a:solidFill>
                  <a:schemeClr val="bg1"/>
                </a:solidFill>
                <a:latin typeface="Arial" panose="020B0604020202020204" pitchFamily="34" charset="0"/>
                <a:cs typeface="Arial" panose="020B0604020202020204" pitchFamily="34" charset="0"/>
              </a:rPr>
              <a:t>jeanhailes.org.au</a:t>
            </a:r>
            <a:r>
              <a:rPr lang="en-AU" sz="3200" b="1" dirty="0">
                <a:solidFill>
                  <a:schemeClr val="bg1"/>
                </a:solidFill>
                <a:latin typeface="Arial" panose="020B0604020202020204" pitchFamily="34" charset="0"/>
                <a:cs typeface="Arial" panose="020B0604020202020204" pitchFamily="34" charset="0"/>
              </a:rPr>
              <a:t>/subscribe</a:t>
            </a:r>
            <a:r>
              <a:rPr lang="en-AU" sz="3200" dirty="0">
                <a:solidFill>
                  <a:schemeClr val="bg1"/>
                </a:solidFill>
                <a:latin typeface="Arial" panose="020B0604020202020204" pitchFamily="34" charset="0"/>
                <a:cs typeface="Arial" panose="020B0604020202020204" pitchFamily="34" charset="0"/>
              </a:rPr>
              <a:t> for updates on the latest in women’s health</a:t>
            </a:r>
            <a:endParaRPr lang="en-AU" dirty="0">
              <a:solidFill>
                <a:schemeClr val="bg1"/>
              </a:solidFill>
              <a:latin typeface="Arial" panose="020B0604020202020204" pitchFamily="34" charset="0"/>
              <a:cs typeface="Arial" panose="020B0604020202020204" pitchFamily="34" charset="0"/>
            </a:endParaRPr>
          </a:p>
        </p:txBody>
      </p:sp>
      <p:pic>
        <p:nvPicPr>
          <p:cNvPr id="5" name="Picture 4" descr="A black and white circle with a black and white logo&#10;&#10;">
            <a:extLst>
              <a:ext uri="{FF2B5EF4-FFF2-40B4-BE49-F238E27FC236}">
                <a16:creationId xmlns:a16="http://schemas.microsoft.com/office/drawing/2014/main" id="{624A452A-F207-4A7F-AB01-D9059EC510F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3888" y="4446057"/>
            <a:ext cx="2351314" cy="868304"/>
          </a:xfrm>
          <a:prstGeom prst="rect">
            <a:avLst/>
          </a:prstGeom>
        </p:spPr>
      </p:pic>
    </p:spTree>
    <p:extLst>
      <p:ext uri="{BB962C8B-B14F-4D97-AF65-F5344CB8AC3E}">
        <p14:creationId xmlns:p14="http://schemas.microsoft.com/office/powerpoint/2010/main" val="2309193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45E15-5D50-CA7C-1F1D-3761213664C4}"/>
              </a:ext>
            </a:extLst>
          </p:cNvPr>
          <p:cNvSpPr>
            <a:spLocks noGrp="1"/>
          </p:cNvSpPr>
          <p:nvPr>
            <p:ph type="title"/>
          </p:nvPr>
        </p:nvSpPr>
        <p:spPr>
          <a:xfrm>
            <a:off x="623887" y="-2396332"/>
            <a:ext cx="10944225" cy="2396332"/>
          </a:xfrm>
        </p:spPr>
        <p:txBody>
          <a:bodyPr lIns="0" anchor="b"/>
          <a:lstStyle/>
          <a:p>
            <a:r>
              <a:rPr lang="en-AU" dirty="0"/>
              <a:t>For further information </a:t>
            </a:r>
          </a:p>
        </p:txBody>
      </p:sp>
      <p:sp>
        <p:nvSpPr>
          <p:cNvPr id="3" name="TextBox 2">
            <a:extLst>
              <a:ext uri="{FF2B5EF4-FFF2-40B4-BE49-F238E27FC236}">
                <a16:creationId xmlns:a16="http://schemas.microsoft.com/office/drawing/2014/main" id="{50067D13-3740-432F-A9D9-CEA899A8C2B2}"/>
              </a:ext>
            </a:extLst>
          </p:cNvPr>
          <p:cNvSpPr txBox="1"/>
          <p:nvPr/>
        </p:nvSpPr>
        <p:spPr>
          <a:xfrm>
            <a:off x="570297" y="1272276"/>
            <a:ext cx="6995160" cy="3924216"/>
          </a:xfrm>
          <a:prstGeom prst="rect">
            <a:avLst/>
          </a:prstGeom>
          <a:noFill/>
        </p:spPr>
        <p:txBody>
          <a:bodyPr wrap="square">
            <a:spAutoFit/>
          </a:bodyPr>
          <a:lstStyle/>
          <a:p>
            <a:pPr marL="0" indent="0">
              <a:lnSpc>
                <a:spcPct val="110000"/>
              </a:lnSpc>
              <a:spcBef>
                <a:spcPts val="0"/>
              </a:spcBef>
              <a:spcAft>
                <a:spcPts val="500"/>
              </a:spcAft>
              <a:buNone/>
            </a:pPr>
            <a:r>
              <a:rPr lang="en-AU" sz="1400" b="1" i="0" u="none" strike="noStrike" baseline="0" dirty="0">
                <a:solidFill>
                  <a:schemeClr val="bg1"/>
                </a:solidFill>
                <a:latin typeface="Arial" panose="020B0604020202020204" pitchFamily="34" charset="0"/>
                <a:cs typeface="Arial" panose="020B0604020202020204" pitchFamily="34" charset="0"/>
              </a:rPr>
              <a:t>For further information contact</a:t>
            </a:r>
            <a:endParaRPr lang="en-AU" sz="1400" dirty="0">
              <a:solidFill>
                <a:schemeClr val="bg1"/>
              </a:solidFill>
              <a:latin typeface="Arial" panose="020B0604020202020204" pitchFamily="34" charset="0"/>
              <a:cs typeface="Arial" panose="020B0604020202020204" pitchFamily="34" charset="0"/>
            </a:endParaRPr>
          </a:p>
          <a:p>
            <a:pPr marL="0" indent="0">
              <a:lnSpc>
                <a:spcPct val="110000"/>
              </a:lnSpc>
              <a:spcBef>
                <a:spcPts val="0"/>
              </a:spcBef>
              <a:spcAft>
                <a:spcPts val="500"/>
              </a:spcAft>
              <a:buNone/>
            </a:pPr>
            <a:r>
              <a:rPr lang="en-AU" sz="1400" dirty="0">
                <a:solidFill>
                  <a:schemeClr val="bg1"/>
                </a:solidFill>
                <a:latin typeface="Arial" panose="020B0604020202020204" pitchFamily="34" charset="0"/>
                <a:cs typeface="Arial" panose="020B0604020202020204" pitchFamily="34" charset="0"/>
              </a:rPr>
              <a:t>Jean Hailes for Women’s Health</a:t>
            </a:r>
            <a:br>
              <a:rPr lang="en-AU" sz="1400" dirty="0">
                <a:solidFill>
                  <a:schemeClr val="bg1"/>
                </a:solidFill>
                <a:latin typeface="Arial" panose="020B0604020202020204" pitchFamily="34" charset="0"/>
                <a:cs typeface="Arial" panose="020B0604020202020204" pitchFamily="34" charset="0"/>
              </a:rPr>
            </a:br>
            <a:r>
              <a:rPr lang="en-AU" sz="1400" dirty="0">
                <a:solidFill>
                  <a:schemeClr val="bg1"/>
                </a:solidFill>
                <a:latin typeface="Arial" panose="020B0604020202020204" pitchFamily="34" charset="0"/>
                <a:cs typeface="Arial" panose="020B0604020202020204" pitchFamily="34" charset="0"/>
              </a:rPr>
              <a:t>PO Box 24098</a:t>
            </a:r>
            <a:br>
              <a:rPr lang="en-AU" sz="1400" dirty="0">
                <a:solidFill>
                  <a:schemeClr val="bg1"/>
                </a:solidFill>
                <a:latin typeface="Arial" panose="020B0604020202020204" pitchFamily="34" charset="0"/>
                <a:cs typeface="Arial" panose="020B0604020202020204" pitchFamily="34" charset="0"/>
              </a:rPr>
            </a:br>
            <a:r>
              <a:rPr lang="en-AU" sz="1400" dirty="0">
                <a:solidFill>
                  <a:schemeClr val="bg1"/>
                </a:solidFill>
                <a:latin typeface="Arial" panose="020B0604020202020204" pitchFamily="34" charset="0"/>
                <a:cs typeface="Arial" panose="020B0604020202020204" pitchFamily="34" charset="0"/>
              </a:rPr>
              <a:t>Melbourne VIC 3001</a:t>
            </a:r>
          </a:p>
          <a:p>
            <a:pPr marL="0" indent="0">
              <a:lnSpc>
                <a:spcPct val="110000"/>
              </a:lnSpc>
              <a:spcBef>
                <a:spcPts val="0"/>
              </a:spcBef>
              <a:spcAft>
                <a:spcPts val="500"/>
              </a:spcAft>
              <a:buNone/>
            </a:pPr>
            <a:r>
              <a:rPr lang="en-AU" sz="1400" b="1" dirty="0">
                <a:solidFill>
                  <a:schemeClr val="bg1"/>
                </a:solidFill>
                <a:latin typeface="Arial" panose="020B0604020202020204" pitchFamily="34" charset="0"/>
                <a:cs typeface="Arial" panose="020B0604020202020204" pitchFamily="34" charset="0"/>
              </a:rPr>
              <a:t>Phone</a:t>
            </a:r>
            <a:r>
              <a:rPr lang="en-AU" sz="1400" dirty="0">
                <a:solidFill>
                  <a:schemeClr val="bg1"/>
                </a:solidFill>
                <a:latin typeface="Arial" panose="020B0604020202020204" pitchFamily="34" charset="0"/>
                <a:cs typeface="Arial" panose="020B0604020202020204" pitchFamily="34" charset="0"/>
              </a:rPr>
              <a:t> 03 9453 8999</a:t>
            </a:r>
          </a:p>
          <a:p>
            <a:pPr marL="0" indent="0">
              <a:lnSpc>
                <a:spcPct val="110000"/>
              </a:lnSpc>
              <a:spcBef>
                <a:spcPts val="0"/>
              </a:spcBef>
              <a:spcAft>
                <a:spcPts val="500"/>
              </a:spcAft>
              <a:buNone/>
            </a:pPr>
            <a:r>
              <a:rPr lang="en-AU" sz="1400" b="1" dirty="0">
                <a:solidFill>
                  <a:schemeClr val="bg1"/>
                </a:solidFill>
                <a:latin typeface="Arial" panose="020B0604020202020204" pitchFamily="34" charset="0"/>
                <a:cs typeface="Arial" panose="020B0604020202020204" pitchFamily="34" charset="0"/>
              </a:rPr>
              <a:t>Email</a:t>
            </a:r>
            <a:r>
              <a:rPr lang="en-AU" sz="1400" dirty="0">
                <a:solidFill>
                  <a:schemeClr val="bg1"/>
                </a:solidFill>
                <a:latin typeface="Arial" panose="020B0604020202020204" pitchFamily="34" charset="0"/>
                <a:cs typeface="Arial" panose="020B0604020202020204" pitchFamily="34" charset="0"/>
              </a:rPr>
              <a:t> education@jeanhailes.org.au</a:t>
            </a:r>
          </a:p>
          <a:p>
            <a:pPr marL="0" indent="0">
              <a:lnSpc>
                <a:spcPct val="110000"/>
              </a:lnSpc>
              <a:spcBef>
                <a:spcPts val="0"/>
              </a:spcBef>
              <a:spcAft>
                <a:spcPts val="2000"/>
              </a:spcAft>
              <a:buNone/>
            </a:pPr>
            <a:r>
              <a:rPr lang="en-AU" sz="1400" b="1" dirty="0">
                <a:solidFill>
                  <a:schemeClr val="bg1"/>
                </a:solidFill>
                <a:latin typeface="Arial" panose="020B0604020202020204" pitchFamily="34" charset="0"/>
                <a:cs typeface="Arial" panose="020B0604020202020204" pitchFamily="34" charset="0"/>
              </a:rPr>
              <a:t>Website</a:t>
            </a:r>
            <a:r>
              <a:rPr lang="en-AU" sz="1400" dirty="0">
                <a:solidFill>
                  <a:schemeClr val="bg1"/>
                </a:solidFill>
                <a:latin typeface="Arial" panose="020B0604020202020204" pitchFamily="34" charset="0"/>
                <a:cs typeface="Arial" panose="020B0604020202020204" pitchFamily="34" charset="0"/>
              </a:rPr>
              <a:t> jeanhailes.org.au</a:t>
            </a:r>
          </a:p>
          <a:p>
            <a:pPr marL="0" indent="0">
              <a:lnSpc>
                <a:spcPct val="110000"/>
              </a:lnSpc>
              <a:spcBef>
                <a:spcPts val="0"/>
              </a:spcBef>
              <a:spcAft>
                <a:spcPts val="1000"/>
              </a:spcAft>
              <a:buNone/>
            </a:pPr>
            <a:r>
              <a:rPr lang="en-AU" sz="1400" b="1" i="0" u="none" strike="noStrike" baseline="0" dirty="0">
                <a:solidFill>
                  <a:schemeClr val="bg1"/>
                </a:solidFill>
                <a:latin typeface="Arial" panose="020B0604020202020204" pitchFamily="34" charset="0"/>
                <a:cs typeface="Arial" panose="020B0604020202020204" pitchFamily="34" charset="0"/>
              </a:rPr>
              <a:t>Disclaimer. </a:t>
            </a:r>
            <a:r>
              <a:rPr lang="en-AU" sz="1400" i="0" u="none" strike="noStrike" baseline="0" dirty="0">
                <a:solidFill>
                  <a:schemeClr val="bg1"/>
                </a:solidFill>
                <a:latin typeface="Arial" panose="020B0604020202020204" pitchFamily="34" charset="0"/>
                <a:cs typeface="Arial" panose="020B0604020202020204" pitchFamily="34" charset="0"/>
              </a:rPr>
              <a:t>This information does not replace medical advice. If a person is worried about </a:t>
            </a:r>
            <a:r>
              <a:rPr lang="en-AU" sz="1400" dirty="0">
                <a:solidFill>
                  <a:schemeClr val="bg1"/>
                </a:solidFill>
                <a:latin typeface="Arial" panose="020B0604020202020204" pitchFamily="34" charset="0"/>
                <a:cs typeface="Arial" panose="020B0604020202020204" pitchFamily="34" charset="0"/>
              </a:rPr>
              <a:t>thei</a:t>
            </a:r>
            <a:r>
              <a:rPr lang="en-AU" sz="1400" i="0" u="none" strike="noStrike" baseline="0" dirty="0">
                <a:solidFill>
                  <a:schemeClr val="bg1"/>
                </a:solidFill>
                <a:latin typeface="Arial" panose="020B0604020202020204" pitchFamily="34" charset="0"/>
                <a:cs typeface="Arial" panose="020B0604020202020204" pitchFamily="34" charset="0"/>
              </a:rPr>
              <a:t>r health, they should talk to </a:t>
            </a:r>
            <a:r>
              <a:rPr lang="en-AU" sz="1400" dirty="0">
                <a:solidFill>
                  <a:schemeClr val="bg1"/>
                </a:solidFill>
                <a:latin typeface="Arial" panose="020B0604020202020204" pitchFamily="34" charset="0"/>
                <a:cs typeface="Arial" panose="020B0604020202020204" pitchFamily="34" charset="0"/>
              </a:rPr>
              <a:t>thei</a:t>
            </a:r>
            <a:r>
              <a:rPr lang="en-AU" sz="1400" i="0" u="none" strike="noStrike" baseline="0" dirty="0">
                <a:solidFill>
                  <a:schemeClr val="bg1"/>
                </a:solidFill>
                <a:latin typeface="Arial" panose="020B0604020202020204" pitchFamily="34" charset="0"/>
                <a:cs typeface="Arial" panose="020B0604020202020204" pitchFamily="34" charset="0"/>
              </a:rPr>
              <a:t>r doctor or healthcare team.</a:t>
            </a:r>
          </a:p>
          <a:p>
            <a:pPr marL="0" indent="0">
              <a:lnSpc>
                <a:spcPct val="110000"/>
              </a:lnSpc>
              <a:spcBef>
                <a:spcPts val="0"/>
              </a:spcBef>
              <a:spcAft>
                <a:spcPts val="1000"/>
              </a:spcAft>
              <a:buNone/>
            </a:pPr>
            <a:r>
              <a:rPr lang="en-AU" sz="1400" i="0" u="none" strike="noStrike" baseline="0" dirty="0">
                <a:solidFill>
                  <a:schemeClr val="bg1"/>
                </a:solidFill>
                <a:latin typeface="Arial" panose="020B0604020202020204" pitchFamily="34" charset="0"/>
                <a:cs typeface="Arial" panose="020B0604020202020204" pitchFamily="34" charset="0"/>
              </a:rPr>
              <a:t>© 2024 Jean Hailes Foundation. All rights reserved. This publication may not be reproduced in whole or in part by any means without written permission of the copyright owner. Email licensing@jeanhailes.org.au for more information.</a:t>
            </a:r>
            <a:endParaRPr lang="en-US" sz="1400" b="1" i="0" u="none" strike="noStrike" baseline="0" dirty="0">
              <a:solidFill>
                <a:schemeClr val="bg1"/>
              </a:solidFill>
              <a:latin typeface="Arial" panose="020B0604020202020204" pitchFamily="34" charset="0"/>
              <a:cs typeface="Arial" panose="020B0604020202020204" pitchFamily="34" charset="0"/>
            </a:endParaRPr>
          </a:p>
          <a:p>
            <a:pPr marL="0" indent="0">
              <a:lnSpc>
                <a:spcPct val="110000"/>
              </a:lnSpc>
              <a:spcAft>
                <a:spcPts val="1000"/>
              </a:spcAft>
              <a:buNone/>
            </a:pPr>
            <a:r>
              <a:rPr lang="en-AU" sz="1400" dirty="0">
                <a:solidFill>
                  <a:schemeClr val="bg1"/>
                </a:solidFill>
                <a:latin typeface="Arial" panose="020B0604020202020204" pitchFamily="34" charset="0"/>
                <a:cs typeface="Arial" panose="020B0604020202020204" pitchFamily="34" charset="0"/>
              </a:rPr>
              <a:t>Updated January 2024</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6104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105CE-5615-3746-8DB7-4BFAADCC5BE0}"/>
              </a:ext>
            </a:extLst>
          </p:cNvPr>
          <p:cNvSpPr>
            <a:spLocks noGrp="1"/>
          </p:cNvSpPr>
          <p:nvPr>
            <p:ph type="title"/>
          </p:nvPr>
        </p:nvSpPr>
        <p:spPr/>
        <p:txBody>
          <a:bodyPr/>
          <a:lstStyle/>
          <a:p>
            <a:r>
              <a:rPr lang="en-AU" dirty="0"/>
              <a:t>Optional slides: </a:t>
            </a:r>
            <a:br>
              <a:rPr lang="en-AU" dirty="0"/>
            </a:br>
            <a:r>
              <a:rPr lang="en-AU" dirty="0"/>
              <a:t>Polycystic ovary syndrome (PCOS)</a:t>
            </a:r>
            <a:endParaRPr lang="en-US" dirty="0"/>
          </a:p>
        </p:txBody>
      </p:sp>
    </p:spTree>
    <p:extLst>
      <p:ext uri="{BB962C8B-B14F-4D97-AF65-F5344CB8AC3E}">
        <p14:creationId xmlns:p14="http://schemas.microsoft.com/office/powerpoint/2010/main" val="2319724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C3606-B440-4312-B9F8-E03B7E76C995}"/>
              </a:ext>
            </a:extLst>
          </p:cNvPr>
          <p:cNvSpPr>
            <a:spLocks noGrp="1"/>
          </p:cNvSpPr>
          <p:nvPr>
            <p:ph type="title"/>
          </p:nvPr>
        </p:nvSpPr>
        <p:spPr/>
        <p:txBody>
          <a:bodyPr/>
          <a:lstStyle/>
          <a:p>
            <a:r>
              <a:rPr lang="en-AU" dirty="0"/>
              <a:t>Presentation aims </a:t>
            </a:r>
          </a:p>
        </p:txBody>
      </p:sp>
      <p:sp>
        <p:nvSpPr>
          <p:cNvPr id="3" name="Content Placeholder 2">
            <a:extLst>
              <a:ext uri="{FF2B5EF4-FFF2-40B4-BE49-F238E27FC236}">
                <a16:creationId xmlns:a16="http://schemas.microsoft.com/office/drawing/2014/main" id="{30AB34C2-EF3D-4693-AAAD-DCE2F8EAA111}"/>
              </a:ext>
            </a:extLst>
          </p:cNvPr>
          <p:cNvSpPr>
            <a:spLocks noGrp="1"/>
          </p:cNvSpPr>
          <p:nvPr>
            <p:ph idx="1"/>
          </p:nvPr>
        </p:nvSpPr>
        <p:spPr/>
        <p:txBody>
          <a:bodyPr/>
          <a:lstStyle/>
          <a:p>
            <a:pPr marL="0" indent="0">
              <a:buNone/>
            </a:pPr>
            <a:r>
              <a:rPr lang="en-AU" dirty="0"/>
              <a:t>By the end of this presentation, we hope you will:</a:t>
            </a:r>
          </a:p>
          <a:p>
            <a:pPr>
              <a:buFont typeface="Arial" panose="020B0604020202020204" pitchFamily="34" charset="0"/>
              <a:buChar char="•"/>
            </a:pPr>
            <a:r>
              <a:rPr lang="en-AU" dirty="0"/>
              <a:t>understand why we have periods</a:t>
            </a:r>
          </a:p>
          <a:p>
            <a:pPr>
              <a:buFont typeface="Arial" panose="020B0604020202020204" pitchFamily="34" charset="0"/>
              <a:buChar char="•"/>
            </a:pPr>
            <a:r>
              <a:rPr lang="en-AU" dirty="0"/>
              <a:t>know about different period products</a:t>
            </a:r>
          </a:p>
          <a:p>
            <a:pPr>
              <a:buFont typeface="Arial" panose="020B0604020202020204" pitchFamily="34" charset="0"/>
              <a:buChar char="•"/>
            </a:pPr>
            <a:r>
              <a:rPr lang="en-AU" dirty="0"/>
              <a:t>understand some of the reasons to see a doctor or nurse </a:t>
            </a:r>
            <a:br>
              <a:rPr lang="en-AU" dirty="0"/>
            </a:br>
            <a:r>
              <a:rPr lang="en-AU" dirty="0"/>
              <a:t>about your period</a:t>
            </a:r>
          </a:p>
          <a:p>
            <a:pPr>
              <a:buFont typeface="Arial" panose="020B0604020202020204" pitchFamily="34" charset="0"/>
              <a:buChar char="•"/>
            </a:pPr>
            <a:r>
              <a:rPr lang="en-AU" dirty="0"/>
              <a:t>be aware of some conditions that may impact your period.</a:t>
            </a:r>
          </a:p>
          <a:p>
            <a:pPr marL="0" indent="0">
              <a:buNone/>
            </a:pPr>
            <a:endParaRPr lang="en-AU" dirty="0"/>
          </a:p>
        </p:txBody>
      </p:sp>
    </p:spTree>
    <p:extLst>
      <p:ext uri="{BB962C8B-B14F-4D97-AF65-F5344CB8AC3E}">
        <p14:creationId xmlns:p14="http://schemas.microsoft.com/office/powerpoint/2010/main" val="570055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32BF-2309-2546-86E0-C0D883760063}"/>
              </a:ext>
            </a:extLst>
          </p:cNvPr>
          <p:cNvSpPr>
            <a:spLocks noGrp="1"/>
          </p:cNvSpPr>
          <p:nvPr>
            <p:ph type="title"/>
          </p:nvPr>
        </p:nvSpPr>
        <p:spPr>
          <a:xfrm>
            <a:off x="631080" y="473075"/>
            <a:ext cx="7643787" cy="976313"/>
          </a:xfrm>
        </p:spPr>
        <p:txBody>
          <a:bodyPr anchor="t">
            <a:normAutofit/>
          </a:bodyPr>
          <a:lstStyle/>
          <a:p>
            <a:r>
              <a:rPr lang="en-AU" dirty="0"/>
              <a:t>Polycystic ovary syndrome (PCOS)</a:t>
            </a:r>
            <a:endParaRPr lang="en-US" dirty="0"/>
          </a:p>
        </p:txBody>
      </p:sp>
      <p:sp>
        <p:nvSpPr>
          <p:cNvPr id="3" name="Content Placeholder 2">
            <a:extLst>
              <a:ext uri="{FF2B5EF4-FFF2-40B4-BE49-F238E27FC236}">
                <a16:creationId xmlns:a16="http://schemas.microsoft.com/office/drawing/2014/main" id="{AACADD2B-30AA-5B47-B1FE-FC0C0118213D}"/>
              </a:ext>
            </a:extLst>
          </p:cNvPr>
          <p:cNvSpPr>
            <a:spLocks noGrp="1"/>
          </p:cNvSpPr>
          <p:nvPr>
            <p:ph sz="half" idx="10"/>
          </p:nvPr>
        </p:nvSpPr>
        <p:spPr>
          <a:xfrm>
            <a:off x="631080" y="1568095"/>
            <a:ext cx="7643787" cy="4253803"/>
          </a:xfrm>
        </p:spPr>
        <p:txBody>
          <a:bodyPr>
            <a:normAutofit/>
          </a:bodyPr>
          <a:lstStyle/>
          <a:p>
            <a:r>
              <a:rPr lang="en-AU" dirty="0"/>
              <a:t>Common hormonal condition.</a:t>
            </a:r>
          </a:p>
          <a:p>
            <a:r>
              <a:rPr lang="en-AU" dirty="0"/>
              <a:t>Affects 1 in 10 women of reproductive age.</a:t>
            </a:r>
          </a:p>
          <a:p>
            <a:r>
              <a:rPr lang="en-AU" dirty="0"/>
              <a:t>More common in women of Asian, North African and Aboriginal and Torres Strait Islander backgrounds. </a:t>
            </a:r>
          </a:p>
          <a:p>
            <a:r>
              <a:rPr lang="en-AU" dirty="0"/>
              <a:t>Affects up to 1 in 5 Aboriginal and Torres Strait Islander women.</a:t>
            </a:r>
          </a:p>
          <a:p>
            <a:endParaRPr lang="en-US" dirty="0"/>
          </a:p>
        </p:txBody>
      </p:sp>
      <p:pic>
        <p:nvPicPr>
          <p:cNvPr id="6" name="Picture Placeholder 5" descr="A group of girls smiling&#10;&#10;">
            <a:extLst>
              <a:ext uri="{FF2B5EF4-FFF2-40B4-BE49-F238E27FC236}">
                <a16:creationId xmlns:a16="http://schemas.microsoft.com/office/drawing/2014/main" id="{3B0F6752-81B4-5843-A43A-3531EC89E866}"/>
              </a:ext>
              <a:ext uri="{C183D7F6-B498-43B3-948B-1728B52AA6E4}">
                <adec:decorative xmlns:adec="http://schemas.microsoft.com/office/drawing/2017/decorative" val="0"/>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8904288" y="-1"/>
            <a:ext cx="3287712" cy="6210000"/>
          </a:xfrm>
          <a:noFill/>
        </p:spPr>
      </p:pic>
    </p:spTree>
    <p:extLst>
      <p:ext uri="{BB962C8B-B14F-4D97-AF65-F5344CB8AC3E}">
        <p14:creationId xmlns:p14="http://schemas.microsoft.com/office/powerpoint/2010/main" val="957768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2B5D5-D94A-7C42-A11C-DE155E92B103}"/>
              </a:ext>
            </a:extLst>
          </p:cNvPr>
          <p:cNvSpPr>
            <a:spLocks noGrp="1"/>
          </p:cNvSpPr>
          <p:nvPr>
            <p:ph type="title"/>
          </p:nvPr>
        </p:nvSpPr>
        <p:spPr/>
        <p:txBody>
          <a:bodyPr/>
          <a:lstStyle/>
          <a:p>
            <a:r>
              <a:rPr lang="en-AU" dirty="0"/>
              <a:t>PCOS can cause:</a:t>
            </a:r>
            <a:endParaRPr lang="en-US" dirty="0"/>
          </a:p>
        </p:txBody>
      </p:sp>
      <p:sp>
        <p:nvSpPr>
          <p:cNvPr id="4" name="Content Placeholder 3">
            <a:extLst>
              <a:ext uri="{FF2B5EF4-FFF2-40B4-BE49-F238E27FC236}">
                <a16:creationId xmlns:a16="http://schemas.microsoft.com/office/drawing/2014/main" id="{BAF4F91E-5F68-B346-B58C-361B3E9BA6CF}"/>
              </a:ext>
            </a:extLst>
          </p:cNvPr>
          <p:cNvSpPr>
            <a:spLocks noGrp="1"/>
          </p:cNvSpPr>
          <p:nvPr>
            <p:ph idx="1"/>
          </p:nvPr>
        </p:nvSpPr>
        <p:spPr/>
        <p:txBody>
          <a:bodyPr/>
          <a:lstStyle/>
          <a:p>
            <a:r>
              <a:rPr lang="en-AU" sz="2800" dirty="0"/>
              <a:t>period problems (usually irregular or absent)</a:t>
            </a:r>
          </a:p>
          <a:p>
            <a:r>
              <a:rPr lang="en-AU" sz="2800" dirty="0"/>
              <a:t>hair growth on face, stomach and back</a:t>
            </a:r>
          </a:p>
          <a:p>
            <a:r>
              <a:rPr lang="en-AU" sz="2800" dirty="0"/>
              <a:t>acne or pimples</a:t>
            </a:r>
          </a:p>
          <a:p>
            <a:r>
              <a:rPr lang="en-AU" sz="2800" dirty="0"/>
              <a:t>emotional problems</a:t>
            </a:r>
          </a:p>
          <a:p>
            <a:r>
              <a:rPr lang="en-AU" sz="2800" dirty="0"/>
              <a:t>weight gain</a:t>
            </a:r>
          </a:p>
          <a:p>
            <a:r>
              <a:rPr lang="en-AU" sz="2800" dirty="0"/>
              <a:t>difficulty getting pregnant.</a:t>
            </a:r>
          </a:p>
          <a:p>
            <a:endParaRPr lang="en-AU" sz="2800" dirty="0"/>
          </a:p>
          <a:p>
            <a:endParaRPr lang="en-US" dirty="0"/>
          </a:p>
        </p:txBody>
      </p:sp>
    </p:spTree>
    <p:extLst>
      <p:ext uri="{BB962C8B-B14F-4D97-AF65-F5344CB8AC3E}">
        <p14:creationId xmlns:p14="http://schemas.microsoft.com/office/powerpoint/2010/main" val="4211239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E3341-54A1-F34D-9BF1-43CCE818D2AD}"/>
              </a:ext>
            </a:extLst>
          </p:cNvPr>
          <p:cNvSpPr>
            <a:spLocks noGrp="1"/>
          </p:cNvSpPr>
          <p:nvPr>
            <p:ph type="title"/>
          </p:nvPr>
        </p:nvSpPr>
        <p:spPr/>
        <p:txBody>
          <a:bodyPr/>
          <a:lstStyle/>
          <a:p>
            <a:r>
              <a:rPr lang="en-AU" dirty="0"/>
              <a:t>How do you know if you have PCOS?</a:t>
            </a:r>
            <a:endParaRPr lang="en-US" dirty="0"/>
          </a:p>
        </p:txBody>
      </p:sp>
      <p:sp>
        <p:nvSpPr>
          <p:cNvPr id="3" name="Content Placeholder 2">
            <a:extLst>
              <a:ext uri="{FF2B5EF4-FFF2-40B4-BE49-F238E27FC236}">
                <a16:creationId xmlns:a16="http://schemas.microsoft.com/office/drawing/2014/main" id="{E1B26C9A-0B1C-8C48-B11F-AFC95F570404}"/>
              </a:ext>
            </a:extLst>
          </p:cNvPr>
          <p:cNvSpPr>
            <a:spLocks noGrp="1"/>
          </p:cNvSpPr>
          <p:nvPr>
            <p:ph idx="1"/>
          </p:nvPr>
        </p:nvSpPr>
        <p:spPr/>
        <p:txBody>
          <a:bodyPr/>
          <a:lstStyle/>
          <a:p>
            <a:pPr marL="0" indent="0">
              <a:buNone/>
            </a:pPr>
            <a:r>
              <a:rPr lang="en-AU" dirty="0"/>
              <a:t>To be diagnosed with PCOS, you need to have two of the following:</a:t>
            </a:r>
          </a:p>
          <a:p>
            <a:r>
              <a:rPr lang="en-AU" sz="2800" dirty="0"/>
              <a:t>irregular periods </a:t>
            </a:r>
          </a:p>
          <a:p>
            <a:r>
              <a:rPr lang="en-AU" sz="2800" dirty="0"/>
              <a:t>signs of high levels of androgens (male-type hormones), e.g. acne, excess face and body hair, or shown on a blood test</a:t>
            </a:r>
          </a:p>
          <a:p>
            <a:r>
              <a:rPr lang="en-AU" sz="2800" dirty="0"/>
              <a:t>ultrasound of ovaries showing 20 or more follicles on either ovary. </a:t>
            </a:r>
          </a:p>
          <a:p>
            <a:endParaRPr lang="en-US" dirty="0"/>
          </a:p>
        </p:txBody>
      </p:sp>
    </p:spTree>
    <p:extLst>
      <p:ext uri="{BB962C8B-B14F-4D97-AF65-F5344CB8AC3E}">
        <p14:creationId xmlns:p14="http://schemas.microsoft.com/office/powerpoint/2010/main" val="2468531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CEB53-990D-404B-BD21-1C7A340D08A1}"/>
              </a:ext>
            </a:extLst>
          </p:cNvPr>
          <p:cNvSpPr>
            <a:spLocks noGrp="1"/>
          </p:cNvSpPr>
          <p:nvPr>
            <p:ph type="title"/>
          </p:nvPr>
        </p:nvSpPr>
        <p:spPr/>
        <p:txBody>
          <a:bodyPr/>
          <a:lstStyle/>
          <a:p>
            <a:r>
              <a:rPr lang="en-AU" dirty="0"/>
              <a:t>Healthy lifestyle is </a:t>
            </a:r>
            <a:br>
              <a:rPr lang="en-AU" dirty="0"/>
            </a:br>
            <a:r>
              <a:rPr lang="en-AU" dirty="0"/>
              <a:t>number one treatment for PCOS.</a:t>
            </a:r>
            <a:endParaRPr lang="en-US" dirty="0"/>
          </a:p>
        </p:txBody>
      </p:sp>
    </p:spTree>
    <p:extLst>
      <p:ext uri="{BB962C8B-B14F-4D97-AF65-F5344CB8AC3E}">
        <p14:creationId xmlns:p14="http://schemas.microsoft.com/office/powerpoint/2010/main" val="488888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C8565-3770-434B-A96F-D86A9227E203}"/>
              </a:ext>
            </a:extLst>
          </p:cNvPr>
          <p:cNvSpPr>
            <a:spLocks noGrp="1"/>
          </p:cNvSpPr>
          <p:nvPr>
            <p:ph type="title"/>
          </p:nvPr>
        </p:nvSpPr>
        <p:spPr>
          <a:xfrm>
            <a:off x="631080" y="473075"/>
            <a:ext cx="7643787" cy="976313"/>
          </a:xfrm>
        </p:spPr>
        <p:txBody>
          <a:bodyPr anchor="t">
            <a:normAutofit/>
          </a:bodyPr>
          <a:lstStyle/>
          <a:p>
            <a:r>
              <a:rPr lang="en-AU" dirty="0"/>
              <a:t>Healthy eating</a:t>
            </a:r>
            <a:endParaRPr lang="en-US" dirty="0"/>
          </a:p>
        </p:txBody>
      </p:sp>
      <p:sp>
        <p:nvSpPr>
          <p:cNvPr id="3" name="Content Placeholder 2">
            <a:extLst>
              <a:ext uri="{FF2B5EF4-FFF2-40B4-BE49-F238E27FC236}">
                <a16:creationId xmlns:a16="http://schemas.microsoft.com/office/drawing/2014/main" id="{7B301398-3103-CF47-9B47-03ECF3382337}"/>
              </a:ext>
            </a:extLst>
          </p:cNvPr>
          <p:cNvSpPr>
            <a:spLocks noGrp="1"/>
          </p:cNvSpPr>
          <p:nvPr>
            <p:ph sz="half" idx="10"/>
          </p:nvPr>
        </p:nvSpPr>
        <p:spPr>
          <a:xfrm>
            <a:off x="631080" y="1568095"/>
            <a:ext cx="7643787" cy="4253803"/>
          </a:xfrm>
        </p:spPr>
        <p:txBody>
          <a:bodyPr>
            <a:normAutofit/>
          </a:bodyPr>
          <a:lstStyle/>
          <a:p>
            <a:pPr marL="457200" indent="-457200">
              <a:buFont typeface="Arial" panose="020B0604020202020204" pitchFamily="34" charset="0"/>
              <a:buChar char="•"/>
            </a:pPr>
            <a:r>
              <a:rPr lang="en-AU" dirty="0"/>
              <a:t>Vegetables, legumes, beans </a:t>
            </a:r>
          </a:p>
          <a:p>
            <a:pPr marL="457200" indent="-457200">
              <a:buFont typeface="Arial" panose="020B0604020202020204" pitchFamily="34" charset="0"/>
              <a:buChar char="•"/>
            </a:pPr>
            <a:r>
              <a:rPr lang="en-AU" dirty="0"/>
              <a:t>Grain foods such as wholegrain breads, rice, polenta, couscous, oats</a:t>
            </a:r>
          </a:p>
          <a:p>
            <a:pPr marL="457200" indent="-457200">
              <a:buFont typeface="Arial" panose="020B0604020202020204" pitchFamily="34" charset="0"/>
              <a:buChar char="•"/>
            </a:pPr>
            <a:r>
              <a:rPr lang="en-AU" dirty="0"/>
              <a:t>Dairy products such as milk, yoghurt, cheese </a:t>
            </a:r>
          </a:p>
          <a:p>
            <a:pPr marL="457200" indent="-457200">
              <a:buFont typeface="Arial" panose="020B0604020202020204" pitchFamily="34" charset="0"/>
              <a:buChar char="•"/>
            </a:pPr>
            <a:r>
              <a:rPr lang="en-AU" dirty="0"/>
              <a:t>Fruit</a:t>
            </a:r>
          </a:p>
          <a:p>
            <a:pPr marL="457200" indent="-457200">
              <a:buFont typeface="Arial" panose="020B0604020202020204" pitchFamily="34" charset="0"/>
              <a:buChar char="•"/>
            </a:pPr>
            <a:r>
              <a:rPr lang="en-AU" dirty="0"/>
              <a:t>Lean meat, chicken, fish, eggs, tofu, </a:t>
            </a:r>
            <a:br>
              <a:rPr lang="en-AU" dirty="0"/>
            </a:br>
            <a:r>
              <a:rPr lang="en-AU" dirty="0"/>
              <a:t>nuts, seeds</a:t>
            </a:r>
          </a:p>
          <a:p>
            <a:pPr marL="0" indent="0">
              <a:buNone/>
            </a:pPr>
            <a:endParaRPr lang="en-US" dirty="0"/>
          </a:p>
        </p:txBody>
      </p:sp>
      <p:pic>
        <p:nvPicPr>
          <p:cNvPr id="12" name="Picture Placeholder 11" descr="A group of green vegetables&#10;&#10;">
            <a:extLst>
              <a:ext uri="{FF2B5EF4-FFF2-40B4-BE49-F238E27FC236}">
                <a16:creationId xmlns:a16="http://schemas.microsoft.com/office/drawing/2014/main" id="{C0AE2C9A-B023-6F27-435A-7683EE13BEED}"/>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8904288" y="-1"/>
            <a:ext cx="3287712" cy="6210000"/>
          </a:xfrm>
        </p:spPr>
      </p:pic>
    </p:spTree>
    <p:extLst>
      <p:ext uri="{BB962C8B-B14F-4D97-AF65-F5344CB8AC3E}">
        <p14:creationId xmlns:p14="http://schemas.microsoft.com/office/powerpoint/2010/main" val="1021374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9CAC2-9E4D-4B42-BA28-520A8C2CD940}"/>
              </a:ext>
            </a:extLst>
          </p:cNvPr>
          <p:cNvSpPr>
            <a:spLocks noGrp="1"/>
          </p:cNvSpPr>
          <p:nvPr>
            <p:ph type="title"/>
          </p:nvPr>
        </p:nvSpPr>
        <p:spPr/>
        <p:txBody>
          <a:bodyPr/>
          <a:lstStyle/>
          <a:p>
            <a:r>
              <a:rPr lang="en-AU" dirty="0"/>
              <a:t>Physical activity – to maintain weight</a:t>
            </a:r>
            <a:endParaRPr lang="en-US" dirty="0"/>
          </a:p>
        </p:txBody>
      </p:sp>
      <p:sp>
        <p:nvSpPr>
          <p:cNvPr id="3" name="Content Placeholder 2">
            <a:extLst>
              <a:ext uri="{FF2B5EF4-FFF2-40B4-BE49-F238E27FC236}">
                <a16:creationId xmlns:a16="http://schemas.microsoft.com/office/drawing/2014/main" id="{F334C50C-AFC8-3D43-909B-6BAD5CCC82BB}"/>
              </a:ext>
            </a:extLst>
          </p:cNvPr>
          <p:cNvSpPr>
            <a:spLocks noGrp="1"/>
          </p:cNvSpPr>
          <p:nvPr>
            <p:ph sz="half" idx="10"/>
          </p:nvPr>
        </p:nvSpPr>
        <p:spPr>
          <a:xfrm>
            <a:off x="631080" y="1269156"/>
            <a:ext cx="7796228" cy="4253803"/>
          </a:xfrm>
        </p:spPr>
        <p:txBody>
          <a:bodyPr/>
          <a:lstStyle/>
          <a:p>
            <a:pPr marL="0" indent="0">
              <a:buNone/>
            </a:pPr>
            <a:r>
              <a:rPr lang="en-AU" dirty="0"/>
              <a:t>Adults:</a:t>
            </a:r>
          </a:p>
          <a:p>
            <a:r>
              <a:rPr lang="en-AU" sz="2800" dirty="0"/>
              <a:t>150 min of moderate-intensity or 75 min of vigorous physical activity per week.</a:t>
            </a:r>
          </a:p>
          <a:p>
            <a:r>
              <a:rPr lang="en-AU" sz="2800" dirty="0"/>
              <a:t>Muscle-strengthening activities on two non-consecutive days per week.</a:t>
            </a:r>
          </a:p>
          <a:p>
            <a:pPr marL="0" indent="0">
              <a:buNone/>
            </a:pPr>
            <a:r>
              <a:rPr lang="en-AU" dirty="0"/>
              <a:t>Adolescents:</a:t>
            </a:r>
          </a:p>
          <a:p>
            <a:r>
              <a:rPr lang="en-AU" sz="2800" dirty="0"/>
              <a:t>60 min of moderate-intensity to vigorous physical activity per day.</a:t>
            </a:r>
          </a:p>
          <a:p>
            <a:r>
              <a:rPr lang="en-AU" sz="2800" dirty="0"/>
              <a:t>Muscle- and bone-strengthening activities at least 3 times per week.</a:t>
            </a:r>
            <a:endParaRPr lang="en-AU" dirty="0"/>
          </a:p>
          <a:p>
            <a:endParaRPr lang="en-US" dirty="0"/>
          </a:p>
        </p:txBody>
      </p:sp>
      <p:pic>
        <p:nvPicPr>
          <p:cNvPr id="6" name="Picture Placeholder 5" descr="A person running with a wheelchair&#10;&#10;">
            <a:extLst>
              <a:ext uri="{FF2B5EF4-FFF2-40B4-BE49-F238E27FC236}">
                <a16:creationId xmlns:a16="http://schemas.microsoft.com/office/drawing/2014/main" id="{5E560D5C-24F0-AD4C-92DD-407A8F5C12C9}"/>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8904288" y="-1"/>
            <a:ext cx="3287712" cy="6210000"/>
          </a:xfrm>
        </p:spPr>
      </p:pic>
    </p:spTree>
    <p:extLst>
      <p:ext uri="{BB962C8B-B14F-4D97-AF65-F5344CB8AC3E}">
        <p14:creationId xmlns:p14="http://schemas.microsoft.com/office/powerpoint/2010/main" val="2009135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DE8BF-89BD-5C4C-A930-D05F7352E95F}"/>
              </a:ext>
            </a:extLst>
          </p:cNvPr>
          <p:cNvSpPr>
            <a:spLocks noGrp="1"/>
          </p:cNvSpPr>
          <p:nvPr>
            <p:ph type="title"/>
          </p:nvPr>
        </p:nvSpPr>
        <p:spPr/>
        <p:txBody>
          <a:bodyPr>
            <a:normAutofit/>
          </a:bodyPr>
          <a:lstStyle/>
          <a:p>
            <a:r>
              <a:rPr lang="en-AU" dirty="0"/>
              <a:t>Physical activity – to lose weight</a:t>
            </a:r>
            <a:endParaRPr lang="en-US" dirty="0"/>
          </a:p>
        </p:txBody>
      </p:sp>
      <p:sp>
        <p:nvSpPr>
          <p:cNvPr id="3" name="Content Placeholder 2">
            <a:extLst>
              <a:ext uri="{FF2B5EF4-FFF2-40B4-BE49-F238E27FC236}">
                <a16:creationId xmlns:a16="http://schemas.microsoft.com/office/drawing/2014/main" id="{5DCEDD4D-C965-6146-96B3-4841F1E7A697}"/>
              </a:ext>
            </a:extLst>
          </p:cNvPr>
          <p:cNvSpPr>
            <a:spLocks noGrp="1"/>
          </p:cNvSpPr>
          <p:nvPr>
            <p:ph sz="half" idx="10"/>
          </p:nvPr>
        </p:nvSpPr>
        <p:spPr/>
        <p:txBody>
          <a:bodyPr/>
          <a:lstStyle/>
          <a:p>
            <a:r>
              <a:rPr lang="en-AU" sz="2800" dirty="0"/>
              <a:t>At least 250 min of moderate-intensity physical activity or 150 min of vigorous physical activity per week.</a:t>
            </a:r>
          </a:p>
          <a:p>
            <a:r>
              <a:rPr lang="en-AU" sz="2800" dirty="0"/>
              <a:t>Include muscle-strengthening activity on two non-consecutive days and 90 min of aerobic activity each week. </a:t>
            </a:r>
          </a:p>
          <a:p>
            <a:endParaRPr lang="en-US" dirty="0"/>
          </a:p>
        </p:txBody>
      </p:sp>
      <p:pic>
        <p:nvPicPr>
          <p:cNvPr id="8" name="Picture Placeholder 7" descr="A person running on a road with her arms raised&#10;&#10;">
            <a:extLst>
              <a:ext uri="{FF2B5EF4-FFF2-40B4-BE49-F238E27FC236}">
                <a16:creationId xmlns:a16="http://schemas.microsoft.com/office/drawing/2014/main" id="{93BAEFC0-C411-FA25-1025-A561B86761DD}"/>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8904288" y="-1"/>
            <a:ext cx="3287712" cy="6210000"/>
          </a:xfrm>
        </p:spPr>
      </p:pic>
    </p:spTree>
    <p:extLst>
      <p:ext uri="{BB962C8B-B14F-4D97-AF65-F5344CB8AC3E}">
        <p14:creationId xmlns:p14="http://schemas.microsoft.com/office/powerpoint/2010/main" val="21018675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223DD-31A9-3249-8B42-4E5543E7A6AF}"/>
              </a:ext>
            </a:extLst>
          </p:cNvPr>
          <p:cNvSpPr>
            <a:spLocks noGrp="1"/>
          </p:cNvSpPr>
          <p:nvPr>
            <p:ph type="title"/>
          </p:nvPr>
        </p:nvSpPr>
        <p:spPr/>
        <p:txBody>
          <a:bodyPr/>
          <a:lstStyle/>
          <a:p>
            <a:r>
              <a:rPr lang="en-AU" dirty="0"/>
              <a:t>Physical activity continued </a:t>
            </a:r>
            <a:endParaRPr lang="en-US" dirty="0"/>
          </a:p>
        </p:txBody>
      </p:sp>
      <p:sp>
        <p:nvSpPr>
          <p:cNvPr id="3" name="Content Placeholder 2">
            <a:extLst>
              <a:ext uri="{FF2B5EF4-FFF2-40B4-BE49-F238E27FC236}">
                <a16:creationId xmlns:a16="http://schemas.microsoft.com/office/drawing/2014/main" id="{42C038CF-1762-3543-93EC-F66B3079E129}"/>
              </a:ext>
            </a:extLst>
          </p:cNvPr>
          <p:cNvSpPr>
            <a:spLocks noGrp="1"/>
          </p:cNvSpPr>
          <p:nvPr>
            <p:ph sz="half" idx="10"/>
          </p:nvPr>
        </p:nvSpPr>
        <p:spPr/>
        <p:txBody>
          <a:bodyPr/>
          <a:lstStyle/>
          <a:p>
            <a:pPr marL="0" indent="0">
              <a:buNone/>
            </a:pPr>
            <a:r>
              <a:rPr lang="en-AU" dirty="0"/>
              <a:t>Moderate-intensity physical activities:</a:t>
            </a:r>
          </a:p>
          <a:p>
            <a:r>
              <a:rPr lang="en-AU" sz="2800" dirty="0"/>
              <a:t>brisk walking, cycling, weight training, hiking, intensive housework.</a:t>
            </a:r>
          </a:p>
          <a:p>
            <a:pPr marL="0" indent="0">
              <a:buNone/>
            </a:pPr>
            <a:r>
              <a:rPr lang="en-AU" dirty="0"/>
              <a:t>Vigorous physical activities: </a:t>
            </a:r>
          </a:p>
          <a:p>
            <a:r>
              <a:rPr lang="en-AU" sz="2800" dirty="0"/>
              <a:t>jogging/running, fast swimming, fast cycling, netball, football, soccer, basketball.</a:t>
            </a:r>
          </a:p>
          <a:p>
            <a:endParaRPr lang="en-US" dirty="0"/>
          </a:p>
        </p:txBody>
      </p:sp>
      <p:pic>
        <p:nvPicPr>
          <p:cNvPr id="6" name="Picture Placeholder 5" descr="A person in pink tank top smiling&#10;&#10;">
            <a:extLst>
              <a:ext uri="{FF2B5EF4-FFF2-40B4-BE49-F238E27FC236}">
                <a16:creationId xmlns:a16="http://schemas.microsoft.com/office/drawing/2014/main" id="{9FC1FF53-EEE3-494D-A7E9-72DBD2015D5B}"/>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8904288" y="-1"/>
            <a:ext cx="3287712" cy="6210000"/>
          </a:xfrm>
        </p:spPr>
      </p:pic>
    </p:spTree>
    <p:extLst>
      <p:ext uri="{BB962C8B-B14F-4D97-AF65-F5344CB8AC3E}">
        <p14:creationId xmlns:p14="http://schemas.microsoft.com/office/powerpoint/2010/main" val="22475246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F6253-8A43-3942-A93A-87BBDB70FC93}"/>
              </a:ext>
            </a:extLst>
          </p:cNvPr>
          <p:cNvSpPr>
            <a:spLocks noGrp="1"/>
          </p:cNvSpPr>
          <p:nvPr>
            <p:ph type="title"/>
          </p:nvPr>
        </p:nvSpPr>
        <p:spPr/>
        <p:txBody>
          <a:bodyPr/>
          <a:lstStyle/>
          <a:p>
            <a:r>
              <a:rPr lang="en-AU" dirty="0"/>
              <a:t>More information and resources </a:t>
            </a:r>
            <a:endParaRPr lang="en-US" dirty="0"/>
          </a:p>
        </p:txBody>
      </p:sp>
      <p:sp>
        <p:nvSpPr>
          <p:cNvPr id="3" name="Content Placeholder 2">
            <a:extLst>
              <a:ext uri="{FF2B5EF4-FFF2-40B4-BE49-F238E27FC236}">
                <a16:creationId xmlns:a16="http://schemas.microsoft.com/office/drawing/2014/main" id="{A6E8AD29-B59C-6E4C-AED2-7545D8D77477}"/>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Jean Hailes for Women’s Health </a:t>
            </a:r>
          </a:p>
          <a:p>
            <a:pPr marL="0" indent="0">
              <a:buNone/>
            </a:pPr>
            <a:r>
              <a:rPr lang="en-AU" sz="2800" u="sng" dirty="0">
                <a:solidFill>
                  <a:schemeClr val="tx1"/>
                </a:solidFill>
              </a:rPr>
              <a:t>jeanhailes.org.au/health-a-z/</a:t>
            </a:r>
            <a:r>
              <a:rPr lang="en-AU" sz="2800" u="sng" dirty="0" err="1">
                <a:solidFill>
                  <a:schemeClr val="tx1"/>
                </a:solidFill>
              </a:rPr>
              <a:t>pcos</a:t>
            </a:r>
            <a:r>
              <a:rPr lang="en-AU" sz="2800" u="sng" dirty="0">
                <a:solidFill>
                  <a:schemeClr val="tx1"/>
                </a:solidFill>
              </a:rPr>
              <a:t> </a:t>
            </a:r>
          </a:p>
          <a:p>
            <a:pPr marL="0" indent="0">
              <a:buNone/>
            </a:pPr>
            <a:endParaRPr lang="en-US" dirty="0"/>
          </a:p>
        </p:txBody>
      </p:sp>
    </p:spTree>
    <p:extLst>
      <p:ext uri="{BB962C8B-B14F-4D97-AF65-F5344CB8AC3E}">
        <p14:creationId xmlns:p14="http://schemas.microsoft.com/office/powerpoint/2010/main" val="4271625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22ABF-1B69-3E47-B326-CCB6AFD24CAA}"/>
              </a:ext>
            </a:extLst>
          </p:cNvPr>
          <p:cNvSpPr>
            <a:spLocks noGrp="1"/>
          </p:cNvSpPr>
          <p:nvPr>
            <p:ph type="title"/>
          </p:nvPr>
        </p:nvSpPr>
        <p:spPr/>
        <p:txBody>
          <a:bodyPr/>
          <a:lstStyle/>
          <a:p>
            <a:r>
              <a:rPr lang="en-AU" dirty="0"/>
              <a:t>Optional slides: </a:t>
            </a:r>
            <a:br>
              <a:rPr lang="en-AU" dirty="0"/>
            </a:br>
            <a:r>
              <a:rPr lang="en-AU" dirty="0"/>
              <a:t>Endometriosis</a:t>
            </a:r>
            <a:endParaRPr lang="en-US" dirty="0"/>
          </a:p>
        </p:txBody>
      </p:sp>
    </p:spTree>
    <p:extLst>
      <p:ext uri="{BB962C8B-B14F-4D97-AF65-F5344CB8AC3E}">
        <p14:creationId xmlns:p14="http://schemas.microsoft.com/office/powerpoint/2010/main" val="130454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C8B79-75D7-8F4B-A277-7BC7810EE624}"/>
              </a:ext>
            </a:extLst>
          </p:cNvPr>
          <p:cNvSpPr>
            <a:spLocks noGrp="1"/>
          </p:cNvSpPr>
          <p:nvPr>
            <p:ph type="title"/>
          </p:nvPr>
        </p:nvSpPr>
        <p:spPr/>
        <p:txBody>
          <a:bodyPr/>
          <a:lstStyle/>
          <a:p>
            <a:r>
              <a:rPr lang="en-AU" dirty="0"/>
              <a:t>Menstrual cycle – regular series of changes </a:t>
            </a:r>
            <a:br>
              <a:rPr lang="en-AU" dirty="0"/>
            </a:br>
            <a:r>
              <a:rPr lang="en-AU" dirty="0"/>
              <a:t>that happen in your body to prepare for </a:t>
            </a:r>
            <a:br>
              <a:rPr lang="en-AU" dirty="0"/>
            </a:br>
            <a:r>
              <a:rPr lang="en-AU" dirty="0"/>
              <a:t>possible pregnancy.</a:t>
            </a:r>
            <a:br>
              <a:rPr lang="en-AU" dirty="0"/>
            </a:br>
            <a:br>
              <a:rPr lang="en-AU" dirty="0"/>
            </a:br>
            <a:r>
              <a:rPr lang="en-AU" dirty="0"/>
              <a:t>Period – bleed that happens if you do not become pregnant during the menstrual cycle.</a:t>
            </a:r>
            <a:endParaRPr lang="en-US" dirty="0"/>
          </a:p>
        </p:txBody>
      </p:sp>
    </p:spTree>
    <p:extLst>
      <p:ext uri="{BB962C8B-B14F-4D97-AF65-F5344CB8AC3E}">
        <p14:creationId xmlns:p14="http://schemas.microsoft.com/office/powerpoint/2010/main" val="7701762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B1C0D-EFB4-FA44-A5E7-A56134EA2A00}"/>
              </a:ext>
            </a:extLst>
          </p:cNvPr>
          <p:cNvSpPr>
            <a:spLocks noGrp="1"/>
          </p:cNvSpPr>
          <p:nvPr>
            <p:ph type="title"/>
          </p:nvPr>
        </p:nvSpPr>
        <p:spPr/>
        <p:txBody>
          <a:bodyPr/>
          <a:lstStyle/>
          <a:p>
            <a:r>
              <a:rPr lang="en-AU" dirty="0"/>
              <a:t>Endometriosis </a:t>
            </a:r>
            <a:endParaRPr lang="en-US" dirty="0"/>
          </a:p>
        </p:txBody>
      </p:sp>
      <p:sp>
        <p:nvSpPr>
          <p:cNvPr id="4" name="Content Placeholder 3">
            <a:extLst>
              <a:ext uri="{FF2B5EF4-FFF2-40B4-BE49-F238E27FC236}">
                <a16:creationId xmlns:a16="http://schemas.microsoft.com/office/drawing/2014/main" id="{6AB5AB9A-74CF-1E44-809A-5B1DF3232ACA}"/>
              </a:ext>
            </a:extLst>
          </p:cNvPr>
          <p:cNvSpPr>
            <a:spLocks noGrp="1"/>
          </p:cNvSpPr>
          <p:nvPr>
            <p:ph sz="half" idx="10"/>
          </p:nvPr>
        </p:nvSpPr>
        <p:spPr/>
        <p:txBody>
          <a:bodyPr/>
          <a:lstStyle/>
          <a:p>
            <a:pPr marL="0" indent="0">
              <a:buNone/>
            </a:pPr>
            <a:r>
              <a:rPr lang="en-AU" dirty="0"/>
              <a:t>Endometriosis is a condition in which cells similar to those that line the uterus grow in other parts of the body, usually in the pelvis and reproductive organs.</a:t>
            </a:r>
          </a:p>
          <a:p>
            <a:endParaRPr lang="en-US" dirty="0"/>
          </a:p>
        </p:txBody>
      </p:sp>
      <p:pic>
        <p:nvPicPr>
          <p:cNvPr id="5" name="Content Placeholder 5" descr="A person holding her stomach&#10;&#10;">
            <a:extLst>
              <a:ext uri="{FF2B5EF4-FFF2-40B4-BE49-F238E27FC236}">
                <a16:creationId xmlns:a16="http://schemas.microsoft.com/office/drawing/2014/main" id="{9F263681-0955-1A40-A1D8-29281E1433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0246" y="1090620"/>
            <a:ext cx="3505417" cy="2338380"/>
          </a:xfrm>
          <a:prstGeom prst="rect">
            <a:avLst/>
          </a:prstGeom>
        </p:spPr>
      </p:pic>
      <p:pic>
        <p:nvPicPr>
          <p:cNvPr id="6" name="Picture 5" descr="A diagram of a uterus&#10;&#10;">
            <a:extLst>
              <a:ext uri="{FF2B5EF4-FFF2-40B4-BE49-F238E27FC236}">
                <a16:creationId xmlns:a16="http://schemas.microsoft.com/office/drawing/2014/main" id="{86692301-9EC4-3E42-B9BB-FFF9D47520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95877" y="3638257"/>
            <a:ext cx="3450377" cy="2302168"/>
          </a:xfrm>
          <a:prstGeom prst="rect">
            <a:avLst/>
          </a:prstGeom>
        </p:spPr>
      </p:pic>
    </p:spTree>
    <p:extLst>
      <p:ext uri="{BB962C8B-B14F-4D97-AF65-F5344CB8AC3E}">
        <p14:creationId xmlns:p14="http://schemas.microsoft.com/office/powerpoint/2010/main" val="977896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E3DB6-71BD-7C48-8ACA-C6D4A7C8357C}"/>
              </a:ext>
            </a:extLst>
          </p:cNvPr>
          <p:cNvSpPr>
            <a:spLocks noGrp="1"/>
          </p:cNvSpPr>
          <p:nvPr>
            <p:ph type="title"/>
          </p:nvPr>
        </p:nvSpPr>
        <p:spPr/>
        <p:txBody>
          <a:bodyPr>
            <a:normAutofit fontScale="90000"/>
          </a:bodyPr>
          <a:lstStyle/>
          <a:p>
            <a:r>
              <a:rPr lang="en-AU" dirty="0"/>
              <a:t>Endometriosis can cause:</a:t>
            </a:r>
            <a:endParaRPr lang="en-US" dirty="0"/>
          </a:p>
        </p:txBody>
      </p:sp>
      <p:sp>
        <p:nvSpPr>
          <p:cNvPr id="3" name="Content Placeholder 2">
            <a:extLst>
              <a:ext uri="{FF2B5EF4-FFF2-40B4-BE49-F238E27FC236}">
                <a16:creationId xmlns:a16="http://schemas.microsoft.com/office/drawing/2014/main" id="{5337D14E-EC17-354A-9CC1-E73508BD1DE5}"/>
              </a:ext>
            </a:extLst>
          </p:cNvPr>
          <p:cNvSpPr>
            <a:spLocks noGrp="1"/>
          </p:cNvSpPr>
          <p:nvPr>
            <p:ph sz="half" idx="10"/>
          </p:nvPr>
        </p:nvSpPr>
        <p:spPr>
          <a:xfrm>
            <a:off x="639756" y="1482853"/>
            <a:ext cx="5036767" cy="3793922"/>
          </a:xfrm>
        </p:spPr>
        <p:txBody>
          <a:bodyPr/>
          <a:lstStyle/>
          <a:p>
            <a:r>
              <a:rPr lang="en-AU" sz="2800" dirty="0"/>
              <a:t>pain and bloating</a:t>
            </a:r>
          </a:p>
          <a:p>
            <a:r>
              <a:rPr lang="en-AU" sz="2800" dirty="0"/>
              <a:t>painful sex</a:t>
            </a:r>
          </a:p>
          <a:p>
            <a:r>
              <a:rPr lang="en-AU" sz="2800" dirty="0"/>
              <a:t>heavy bleeding</a:t>
            </a:r>
          </a:p>
          <a:p>
            <a:r>
              <a:rPr lang="en-AU" sz="2800" dirty="0"/>
              <a:t>constipation or diarrhoea</a:t>
            </a:r>
          </a:p>
          <a:p>
            <a:r>
              <a:rPr lang="en-AU" sz="2800" dirty="0"/>
              <a:t>tiredness</a:t>
            </a:r>
          </a:p>
          <a:p>
            <a:r>
              <a:rPr lang="en-AU" sz="2800" dirty="0"/>
              <a:t>mood changes </a:t>
            </a:r>
          </a:p>
          <a:p>
            <a:r>
              <a:rPr lang="en-AU" sz="2800" dirty="0"/>
              <a:t>reduced quality of life. </a:t>
            </a:r>
          </a:p>
          <a:p>
            <a:endParaRPr lang="en-US" dirty="0"/>
          </a:p>
        </p:txBody>
      </p:sp>
      <p:pic>
        <p:nvPicPr>
          <p:cNvPr id="6" name="Picture Placeholder 5" descr="A person lying on a bed&#10;&#10;">
            <a:extLst>
              <a:ext uri="{FF2B5EF4-FFF2-40B4-BE49-F238E27FC236}">
                <a16:creationId xmlns:a16="http://schemas.microsoft.com/office/drawing/2014/main" id="{92F1422C-2FBB-794D-AD1A-72BC3633B8C9}"/>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892867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7CF12-812B-704D-8028-235DCA5E8121}"/>
              </a:ext>
            </a:extLst>
          </p:cNvPr>
          <p:cNvSpPr>
            <a:spLocks noGrp="1"/>
          </p:cNvSpPr>
          <p:nvPr>
            <p:ph type="title"/>
          </p:nvPr>
        </p:nvSpPr>
        <p:spPr/>
        <p:txBody>
          <a:bodyPr/>
          <a:lstStyle/>
          <a:p>
            <a:r>
              <a:rPr lang="en-AU" dirty="0"/>
              <a:t>How is endometriosis diagnosed?</a:t>
            </a:r>
            <a:endParaRPr lang="en-US" dirty="0"/>
          </a:p>
        </p:txBody>
      </p:sp>
      <p:sp>
        <p:nvSpPr>
          <p:cNvPr id="3" name="Content Placeholder 2">
            <a:extLst>
              <a:ext uri="{FF2B5EF4-FFF2-40B4-BE49-F238E27FC236}">
                <a16:creationId xmlns:a16="http://schemas.microsoft.com/office/drawing/2014/main" id="{20BF1995-52B8-5243-AA43-BD843848F5D7}"/>
              </a:ext>
            </a:extLst>
          </p:cNvPr>
          <p:cNvSpPr>
            <a:spLocks noGrp="1"/>
          </p:cNvSpPr>
          <p:nvPr>
            <p:ph idx="1"/>
          </p:nvPr>
        </p:nvSpPr>
        <p:spPr/>
        <p:txBody>
          <a:bodyPr/>
          <a:lstStyle/>
          <a:p>
            <a:pPr marL="0" indent="0">
              <a:buNone/>
            </a:pPr>
            <a:r>
              <a:rPr lang="en-AU" dirty="0"/>
              <a:t>To diagnose you with endometriosis, a doctor will usually:</a:t>
            </a:r>
          </a:p>
          <a:p>
            <a:r>
              <a:rPr lang="en-AU" sz="2800" dirty="0"/>
              <a:t>ask about your symptoms over time</a:t>
            </a:r>
          </a:p>
          <a:p>
            <a:r>
              <a:rPr lang="en-AU" sz="2800" dirty="0"/>
              <a:t>conduct a physical examination</a:t>
            </a:r>
          </a:p>
          <a:p>
            <a:r>
              <a:rPr lang="en-AU" sz="2800" dirty="0"/>
              <a:t>refer you for an ultrasound or surgery. </a:t>
            </a:r>
          </a:p>
          <a:p>
            <a:endParaRPr lang="en-US" dirty="0"/>
          </a:p>
          <a:p>
            <a:pPr marL="0" indent="0">
              <a:spcBef>
                <a:spcPts val="0"/>
              </a:spcBef>
              <a:buNone/>
            </a:pPr>
            <a:r>
              <a:rPr lang="en-AU" dirty="0"/>
              <a:t>Surgery is the only way to </a:t>
            </a:r>
            <a:r>
              <a:rPr lang="en-AU" b="1" dirty="0"/>
              <a:t>definitively</a:t>
            </a:r>
            <a:r>
              <a:rPr lang="en-AU" dirty="0"/>
              <a:t> diagnose endometriosis.</a:t>
            </a:r>
          </a:p>
          <a:p>
            <a:endParaRPr lang="en-US" dirty="0"/>
          </a:p>
        </p:txBody>
      </p:sp>
    </p:spTree>
    <p:extLst>
      <p:ext uri="{BB962C8B-B14F-4D97-AF65-F5344CB8AC3E}">
        <p14:creationId xmlns:p14="http://schemas.microsoft.com/office/powerpoint/2010/main" val="13893939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F0AE-5A34-844B-A8C6-3018FD2447FA}"/>
              </a:ext>
            </a:extLst>
          </p:cNvPr>
          <p:cNvSpPr>
            <a:spLocks noGrp="1"/>
          </p:cNvSpPr>
          <p:nvPr>
            <p:ph type="title"/>
          </p:nvPr>
        </p:nvSpPr>
        <p:spPr/>
        <p:txBody>
          <a:bodyPr>
            <a:normAutofit/>
          </a:bodyPr>
          <a:lstStyle/>
          <a:p>
            <a:r>
              <a:rPr lang="en-AU" dirty="0"/>
              <a:t>Managing endometriosis</a:t>
            </a:r>
            <a:endParaRPr lang="en-US" dirty="0"/>
          </a:p>
        </p:txBody>
      </p:sp>
      <p:sp>
        <p:nvSpPr>
          <p:cNvPr id="3" name="Content Placeholder 2">
            <a:extLst>
              <a:ext uri="{FF2B5EF4-FFF2-40B4-BE49-F238E27FC236}">
                <a16:creationId xmlns:a16="http://schemas.microsoft.com/office/drawing/2014/main" id="{F01DBB0B-6BBC-AC4B-ADDC-9B1D4E0B5A9C}"/>
              </a:ext>
            </a:extLst>
          </p:cNvPr>
          <p:cNvSpPr>
            <a:spLocks noGrp="1"/>
          </p:cNvSpPr>
          <p:nvPr>
            <p:ph sz="half" idx="10"/>
          </p:nvPr>
        </p:nvSpPr>
        <p:spPr/>
        <p:txBody>
          <a:bodyPr/>
          <a:lstStyle/>
          <a:p>
            <a:pPr marL="457200" indent="-457200">
              <a:buFont typeface="Arial" panose="020B0604020202020204" pitchFamily="34" charset="0"/>
              <a:buChar char="•"/>
            </a:pPr>
            <a:r>
              <a:rPr lang="en-AU" dirty="0"/>
              <a:t>Pain-relief medication</a:t>
            </a:r>
          </a:p>
          <a:p>
            <a:pPr marL="457200" indent="-457200">
              <a:buFont typeface="Arial" panose="020B0604020202020204" pitchFamily="34" charset="0"/>
              <a:buChar char="•"/>
            </a:pPr>
            <a:r>
              <a:rPr lang="en-AU" dirty="0"/>
              <a:t>Hormone therapy</a:t>
            </a:r>
          </a:p>
          <a:p>
            <a:pPr marL="457200" indent="-457200">
              <a:buFont typeface="Arial" panose="020B0604020202020204" pitchFamily="34" charset="0"/>
              <a:buChar char="•"/>
            </a:pPr>
            <a:r>
              <a:rPr lang="en-AU" dirty="0"/>
              <a:t>Surgery </a:t>
            </a:r>
          </a:p>
          <a:p>
            <a:pPr marL="457200" indent="-457200">
              <a:buFont typeface="Arial" panose="020B0604020202020204" pitchFamily="34" charset="0"/>
              <a:buChar char="•"/>
            </a:pPr>
            <a:r>
              <a:rPr lang="en-AU" dirty="0"/>
              <a:t>Fertility treatment</a:t>
            </a:r>
          </a:p>
          <a:p>
            <a:pPr marL="457200" indent="-457200">
              <a:buFont typeface="Arial" panose="020B0604020202020204" pitchFamily="34" charset="0"/>
              <a:buChar char="•"/>
            </a:pPr>
            <a:r>
              <a:rPr lang="en-AU" dirty="0"/>
              <a:t>Maintaining a healthy lifestyle for general health and wellbeing </a:t>
            </a:r>
          </a:p>
          <a:p>
            <a:endParaRPr lang="en-US" dirty="0"/>
          </a:p>
        </p:txBody>
      </p:sp>
      <p:pic>
        <p:nvPicPr>
          <p:cNvPr id="6" name="Picture Placeholder 5" descr="A person in a hat&#10;&#10;">
            <a:extLst>
              <a:ext uri="{FF2B5EF4-FFF2-40B4-BE49-F238E27FC236}">
                <a16:creationId xmlns:a16="http://schemas.microsoft.com/office/drawing/2014/main" id="{84C4D036-9403-D04A-912F-D3BCD3B4399A}"/>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a:xfrm>
            <a:off x="8904288" y="-1"/>
            <a:ext cx="3287712" cy="6210000"/>
          </a:xfrm>
        </p:spPr>
      </p:pic>
    </p:spTree>
    <p:extLst>
      <p:ext uri="{BB962C8B-B14F-4D97-AF65-F5344CB8AC3E}">
        <p14:creationId xmlns:p14="http://schemas.microsoft.com/office/powerpoint/2010/main" val="909547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B6B1-4827-444C-B115-9FC62BFA7EEC}"/>
              </a:ext>
            </a:extLst>
          </p:cNvPr>
          <p:cNvSpPr>
            <a:spLocks noGrp="1"/>
          </p:cNvSpPr>
          <p:nvPr>
            <p:ph type="title"/>
          </p:nvPr>
        </p:nvSpPr>
        <p:spPr/>
        <p:txBody>
          <a:bodyPr/>
          <a:lstStyle/>
          <a:p>
            <a:r>
              <a:rPr lang="en-AU" dirty="0"/>
              <a:t>More information and resources  </a:t>
            </a:r>
            <a:endParaRPr lang="en-US" dirty="0"/>
          </a:p>
        </p:txBody>
      </p:sp>
      <p:sp>
        <p:nvSpPr>
          <p:cNvPr id="3" name="Content Placeholder 2">
            <a:extLst>
              <a:ext uri="{FF2B5EF4-FFF2-40B4-BE49-F238E27FC236}">
                <a16:creationId xmlns:a16="http://schemas.microsoft.com/office/drawing/2014/main" id="{BD52BBD8-5162-7E46-A9AF-5D351B17DB2D}"/>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Jean Hailes for Women’s Health </a:t>
            </a:r>
          </a:p>
          <a:p>
            <a:pPr marL="0" indent="0">
              <a:buNone/>
            </a:pPr>
            <a:r>
              <a:rPr lang="en-AU" u="sng" dirty="0">
                <a:solidFill>
                  <a:schemeClr val="tx1"/>
                </a:solidFill>
              </a:rPr>
              <a:t>jeanhailes.org.au/health-a-z/endometriosis</a:t>
            </a:r>
          </a:p>
          <a:p>
            <a:pPr marL="0" indent="0">
              <a:buNone/>
            </a:pPr>
            <a:endParaRPr lang="en-US" dirty="0"/>
          </a:p>
        </p:txBody>
      </p:sp>
    </p:spTree>
    <p:extLst>
      <p:ext uri="{BB962C8B-B14F-4D97-AF65-F5344CB8AC3E}">
        <p14:creationId xmlns:p14="http://schemas.microsoft.com/office/powerpoint/2010/main" val="1544868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D9A0C-7B36-FF49-B164-1E7B95205C55}"/>
              </a:ext>
            </a:extLst>
          </p:cNvPr>
          <p:cNvSpPr>
            <a:spLocks noGrp="1"/>
          </p:cNvSpPr>
          <p:nvPr>
            <p:ph type="title"/>
          </p:nvPr>
        </p:nvSpPr>
        <p:spPr/>
        <p:txBody>
          <a:bodyPr/>
          <a:lstStyle/>
          <a:p>
            <a:r>
              <a:rPr lang="en-AU" dirty="0"/>
              <a:t>All you need to know about periods</a:t>
            </a:r>
            <a:endParaRPr lang="en-US" dirty="0"/>
          </a:p>
        </p:txBody>
      </p:sp>
      <p:pic>
        <p:nvPicPr>
          <p:cNvPr id="4" name="Content Placeholder 4" descr="A cartoon of a person with short hair&#10;&#10;">
            <a:hlinkClick r:id="rId3"/>
            <a:extLst>
              <a:ext uri="{FF2B5EF4-FFF2-40B4-BE49-F238E27FC236}">
                <a16:creationId xmlns:a16="http://schemas.microsoft.com/office/drawing/2014/main" id="{1364BA22-08AB-2B41-A13C-E8FC05EE3128}"/>
              </a:ext>
            </a:extLst>
          </p:cNvPr>
          <p:cNvPicPr>
            <a:picLocks noGrp="1" noChangeAspect="1"/>
          </p:cNvPicPr>
          <p:nvPr>
            <p:ph idx="1"/>
          </p:nvPr>
        </p:nvPicPr>
        <p:blipFill>
          <a:blip r:embed="rId4"/>
          <a:stretch>
            <a:fillRect/>
          </a:stretch>
        </p:blipFill>
        <p:spPr>
          <a:xfrm>
            <a:off x="2717764" y="1449388"/>
            <a:ext cx="6756471" cy="4227513"/>
          </a:xfrm>
        </p:spPr>
      </p:pic>
    </p:spTree>
    <p:extLst>
      <p:ext uri="{BB962C8B-B14F-4D97-AF65-F5344CB8AC3E}">
        <p14:creationId xmlns:p14="http://schemas.microsoft.com/office/powerpoint/2010/main" val="1991826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401AD-40A6-D743-BDAC-4241EAFE037F}"/>
              </a:ext>
            </a:extLst>
          </p:cNvPr>
          <p:cNvSpPr>
            <a:spLocks noGrp="1"/>
          </p:cNvSpPr>
          <p:nvPr>
            <p:ph type="title"/>
          </p:nvPr>
        </p:nvSpPr>
        <p:spPr/>
        <p:txBody>
          <a:bodyPr>
            <a:normAutofit/>
          </a:bodyPr>
          <a:lstStyle/>
          <a:p>
            <a:r>
              <a:rPr lang="en-AU" dirty="0"/>
              <a:t>Periods – what to expect</a:t>
            </a:r>
            <a:endParaRPr lang="en-US" dirty="0"/>
          </a:p>
        </p:txBody>
      </p:sp>
      <p:sp>
        <p:nvSpPr>
          <p:cNvPr id="3" name="Content Placeholder 2">
            <a:extLst>
              <a:ext uri="{FF2B5EF4-FFF2-40B4-BE49-F238E27FC236}">
                <a16:creationId xmlns:a16="http://schemas.microsoft.com/office/drawing/2014/main" id="{5F7FB308-E79E-7A44-94EE-822CD50A6402}"/>
              </a:ext>
            </a:extLst>
          </p:cNvPr>
          <p:cNvSpPr>
            <a:spLocks noGrp="1"/>
          </p:cNvSpPr>
          <p:nvPr>
            <p:ph sz="half" idx="10"/>
          </p:nvPr>
        </p:nvSpPr>
        <p:spPr/>
        <p:txBody>
          <a:bodyPr/>
          <a:lstStyle/>
          <a:p>
            <a:r>
              <a:rPr lang="en-AU" sz="2800" dirty="0"/>
              <a:t>Lasts for 4–8 days about once a month.</a:t>
            </a:r>
          </a:p>
          <a:p>
            <a:r>
              <a:rPr lang="en-AU" sz="2800" dirty="0"/>
              <a:t>Flow can change over the course of your period – about 1/3 cup total.</a:t>
            </a:r>
          </a:p>
          <a:p>
            <a:r>
              <a:rPr lang="en-AU" sz="2800" dirty="0"/>
              <a:t>Colour can range from bright red to           dark brown.</a:t>
            </a:r>
          </a:p>
          <a:p>
            <a:r>
              <a:rPr lang="en-AU" sz="2800" dirty="0"/>
              <a:t>Can be irregular for first 1–2 years. </a:t>
            </a:r>
          </a:p>
          <a:p>
            <a:pPr marL="0" indent="0">
              <a:buNone/>
            </a:pPr>
            <a:endParaRPr lang="en-US" dirty="0"/>
          </a:p>
        </p:txBody>
      </p:sp>
      <p:pic>
        <p:nvPicPr>
          <p:cNvPr id="6" name="Picture Placeholder 5" descr="A tampon on a calendar&#10;&#10;">
            <a:extLst>
              <a:ext uri="{FF2B5EF4-FFF2-40B4-BE49-F238E27FC236}">
                <a16:creationId xmlns:a16="http://schemas.microsoft.com/office/drawing/2014/main" id="{ED82501E-EB49-FE4D-C8A1-A78C21304161}"/>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35442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650060-1DB7-4D3F-8272-78A910E97420}"/>
              </a:ext>
            </a:extLst>
          </p:cNvPr>
          <p:cNvSpPr>
            <a:spLocks noGrp="1"/>
          </p:cNvSpPr>
          <p:nvPr>
            <p:ph type="title"/>
          </p:nvPr>
        </p:nvSpPr>
        <p:spPr/>
        <p:txBody>
          <a:bodyPr>
            <a:normAutofit/>
          </a:bodyPr>
          <a:lstStyle/>
          <a:p>
            <a:r>
              <a:rPr lang="en-AU" dirty="0"/>
              <a:t>Period pain is normal if it…</a:t>
            </a:r>
          </a:p>
        </p:txBody>
      </p:sp>
      <p:sp>
        <p:nvSpPr>
          <p:cNvPr id="6" name="Content Placeholder 5">
            <a:extLst>
              <a:ext uri="{FF2B5EF4-FFF2-40B4-BE49-F238E27FC236}">
                <a16:creationId xmlns:a16="http://schemas.microsoft.com/office/drawing/2014/main" id="{650DE638-F347-4300-A50D-6CCB8B706640}"/>
              </a:ext>
            </a:extLst>
          </p:cNvPr>
          <p:cNvSpPr>
            <a:spLocks noGrp="1"/>
          </p:cNvSpPr>
          <p:nvPr>
            <p:ph sz="half" idx="10"/>
          </p:nvPr>
        </p:nvSpPr>
        <p:spPr/>
        <p:txBody>
          <a:bodyPr/>
          <a:lstStyle/>
          <a:p>
            <a:r>
              <a:rPr lang="en-AU" sz="2800" dirty="0"/>
              <a:t>only lasts for the first 1–2 days of the period</a:t>
            </a:r>
          </a:p>
          <a:p>
            <a:r>
              <a:rPr lang="en-AU" sz="2800" dirty="0"/>
              <a:t>can be managed with heat packs, ibuprofen (e.g. Nurofen) or gentle exercise</a:t>
            </a:r>
          </a:p>
          <a:p>
            <a:r>
              <a:rPr lang="en-AU" sz="2800" dirty="0"/>
              <a:t>does not interfere with daily activities.</a:t>
            </a:r>
          </a:p>
          <a:p>
            <a:endParaRPr lang="en-AU" dirty="0"/>
          </a:p>
        </p:txBody>
      </p:sp>
      <p:pic>
        <p:nvPicPr>
          <p:cNvPr id="11" name="Picture Placeholder 10" descr="A person sitting on a couch&#10;&#10;">
            <a:extLst>
              <a:ext uri="{FF2B5EF4-FFF2-40B4-BE49-F238E27FC236}">
                <a16:creationId xmlns:a16="http://schemas.microsoft.com/office/drawing/2014/main" id="{05E93643-17EA-66F6-859E-32CCAF038FB7}"/>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36949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7A780-BEA1-3946-983E-828B9D959BD9}"/>
              </a:ext>
            </a:extLst>
          </p:cNvPr>
          <p:cNvSpPr>
            <a:spLocks noGrp="1"/>
          </p:cNvSpPr>
          <p:nvPr>
            <p:ph type="title"/>
          </p:nvPr>
        </p:nvSpPr>
        <p:spPr/>
        <p:txBody>
          <a:bodyPr/>
          <a:lstStyle/>
          <a:p>
            <a:r>
              <a:rPr lang="en-AU" dirty="0"/>
              <a:t>Symptoms before your period</a:t>
            </a:r>
            <a:endParaRPr lang="en-US" dirty="0"/>
          </a:p>
        </p:txBody>
      </p:sp>
      <p:sp>
        <p:nvSpPr>
          <p:cNvPr id="3" name="Content Placeholder 2">
            <a:extLst>
              <a:ext uri="{FF2B5EF4-FFF2-40B4-BE49-F238E27FC236}">
                <a16:creationId xmlns:a16="http://schemas.microsoft.com/office/drawing/2014/main" id="{CB02C5E9-F377-7643-AF5F-463BCFAAE4FE}"/>
              </a:ext>
            </a:extLst>
          </p:cNvPr>
          <p:cNvSpPr>
            <a:spLocks noGrp="1"/>
          </p:cNvSpPr>
          <p:nvPr>
            <p:ph idx="1"/>
          </p:nvPr>
        </p:nvSpPr>
        <p:spPr/>
        <p:txBody>
          <a:bodyPr/>
          <a:lstStyle/>
          <a:p>
            <a:r>
              <a:rPr lang="en-AU" dirty="0"/>
              <a:t>PMS – premenstrual syndrome.</a:t>
            </a:r>
          </a:p>
          <a:p>
            <a:r>
              <a:rPr lang="en-AU" dirty="0"/>
              <a:t>Emotional symptoms, such as irritability, anxiety, and </a:t>
            </a:r>
            <a:br>
              <a:rPr lang="en-AU" dirty="0"/>
            </a:br>
            <a:r>
              <a:rPr lang="en-AU" dirty="0"/>
              <a:t>difficulty concentrating. </a:t>
            </a:r>
          </a:p>
          <a:p>
            <a:r>
              <a:rPr lang="en-AU" dirty="0"/>
              <a:t>Physical symptoms, such as constipation or diarrhoea, swollen </a:t>
            </a:r>
            <a:br>
              <a:rPr lang="en-AU" dirty="0"/>
            </a:br>
            <a:r>
              <a:rPr lang="en-AU" dirty="0"/>
              <a:t>and tender breasts, and acne and pimples. </a:t>
            </a:r>
          </a:p>
          <a:p>
            <a:pPr marL="0" indent="0">
              <a:buNone/>
            </a:pPr>
            <a:endParaRPr lang="en-US" dirty="0"/>
          </a:p>
        </p:txBody>
      </p:sp>
    </p:spTree>
    <p:extLst>
      <p:ext uri="{BB962C8B-B14F-4D97-AF65-F5344CB8AC3E}">
        <p14:creationId xmlns:p14="http://schemas.microsoft.com/office/powerpoint/2010/main" val="1769976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7F36-A7F3-7646-8264-D872F4073FE9}"/>
              </a:ext>
            </a:extLst>
          </p:cNvPr>
          <p:cNvSpPr>
            <a:spLocks noGrp="1"/>
          </p:cNvSpPr>
          <p:nvPr>
            <p:ph type="title"/>
          </p:nvPr>
        </p:nvSpPr>
        <p:spPr/>
        <p:txBody>
          <a:bodyPr>
            <a:noAutofit/>
          </a:bodyPr>
          <a:lstStyle/>
          <a:p>
            <a:r>
              <a:rPr lang="en-AU" dirty="0"/>
              <a:t>Symptoms before your period </a:t>
            </a:r>
            <a:endParaRPr lang="en-US" dirty="0"/>
          </a:p>
        </p:txBody>
      </p:sp>
      <p:sp>
        <p:nvSpPr>
          <p:cNvPr id="3" name="Content Placeholder 2">
            <a:extLst>
              <a:ext uri="{FF2B5EF4-FFF2-40B4-BE49-F238E27FC236}">
                <a16:creationId xmlns:a16="http://schemas.microsoft.com/office/drawing/2014/main" id="{261AC727-9D5F-B94A-9C04-4B6DD5C72825}"/>
              </a:ext>
            </a:extLst>
          </p:cNvPr>
          <p:cNvSpPr>
            <a:spLocks noGrp="1"/>
          </p:cNvSpPr>
          <p:nvPr>
            <p:ph sz="half" idx="10"/>
          </p:nvPr>
        </p:nvSpPr>
        <p:spPr/>
        <p:txBody>
          <a:bodyPr/>
          <a:lstStyle/>
          <a:p>
            <a:pPr marL="0" indent="0">
              <a:spcBef>
                <a:spcPts val="672"/>
              </a:spcBef>
              <a:buNone/>
            </a:pPr>
            <a:r>
              <a:rPr lang="en-AU" dirty="0"/>
              <a:t>Some conditions may get worse around       your period. </a:t>
            </a:r>
          </a:p>
          <a:p>
            <a:pPr marL="0" indent="0">
              <a:spcBef>
                <a:spcPts val="672"/>
              </a:spcBef>
              <a:buNone/>
            </a:pPr>
            <a:r>
              <a:rPr lang="en-AU" dirty="0"/>
              <a:t>For example:</a:t>
            </a:r>
            <a:endParaRPr lang="en-AU" sz="2800" dirty="0"/>
          </a:p>
          <a:p>
            <a:pPr>
              <a:spcBef>
                <a:spcPts val="672"/>
              </a:spcBef>
            </a:pPr>
            <a:r>
              <a:rPr lang="en-AU" dirty="0"/>
              <a:t>m</a:t>
            </a:r>
            <a:r>
              <a:rPr lang="en-AU" sz="2800" dirty="0"/>
              <a:t>enstrual migraine</a:t>
            </a:r>
          </a:p>
          <a:p>
            <a:pPr>
              <a:spcBef>
                <a:spcPts val="672"/>
              </a:spcBef>
            </a:pPr>
            <a:r>
              <a:rPr lang="en-AU" dirty="0"/>
              <a:t>p</a:t>
            </a:r>
            <a:r>
              <a:rPr lang="en-AU" sz="2800" dirty="0"/>
              <a:t>remenstrual asthma. </a:t>
            </a:r>
          </a:p>
          <a:p>
            <a:pPr marL="0" indent="0">
              <a:buNone/>
            </a:pPr>
            <a:endParaRPr lang="en-US" dirty="0"/>
          </a:p>
        </p:txBody>
      </p:sp>
      <p:pic>
        <p:nvPicPr>
          <p:cNvPr id="6" name="Picture Placeholder 5" descr="A person looking out a window&#10;&#10;">
            <a:extLst>
              <a:ext uri="{FF2B5EF4-FFF2-40B4-BE49-F238E27FC236}">
                <a16:creationId xmlns:a16="http://schemas.microsoft.com/office/drawing/2014/main" id="{FBD0538F-F8AA-4B49-9FBF-60055574BF90}"/>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2024663075"/>
      </p:ext>
    </p:extLst>
  </p:cSld>
  <p:clrMapOvr>
    <a:masterClrMapping/>
  </p:clrMapOvr>
</p:sld>
</file>

<file path=ppt/theme/theme1.xml><?xml version="1.0" encoding="utf-8"?>
<a:theme xmlns:a="http://schemas.openxmlformats.org/drawingml/2006/main" name="Jean Hailes title">
  <a:themeElements>
    <a:clrScheme name="Jean Hailes Brand 2023">
      <a:dk1>
        <a:srgbClr val="3D0F58"/>
      </a:dk1>
      <a:lt1>
        <a:sysClr val="window" lastClr="FFFFFF"/>
      </a:lt1>
      <a:dk2>
        <a:srgbClr val="662D91"/>
      </a:dk2>
      <a:lt2>
        <a:srgbClr val="F3F4F6"/>
      </a:lt2>
      <a:accent1>
        <a:srgbClr val="3D0F58"/>
      </a:accent1>
      <a:accent2>
        <a:srgbClr val="D40F7D"/>
      </a:accent2>
      <a:accent3>
        <a:srgbClr val="E0C9F6"/>
      </a:accent3>
      <a:accent4>
        <a:srgbClr val="02267E"/>
      </a:accent4>
      <a:accent5>
        <a:srgbClr val="FDD963"/>
      </a:accent5>
      <a:accent6>
        <a:srgbClr val="A6E068"/>
      </a:accent6>
      <a:hlink>
        <a:srgbClr val="3D0F58"/>
      </a:hlink>
      <a:folHlink>
        <a:srgbClr val="3D0F5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ean Hailes Presentation Template" id="{BB099329-F635-4366-87E0-B2BD515C7DC6}" vid="{C6DE4A67-2BCF-4E77-9AE5-6A1EAA84C2EF}"/>
    </a:ext>
  </a:extLst>
</a:theme>
</file>

<file path=ppt/theme/theme2.xml><?xml version="1.0" encoding="utf-8"?>
<a:theme xmlns:a="http://schemas.openxmlformats.org/drawingml/2006/main" name="1_Jean Hailes title">
  <a:themeElements>
    <a:clrScheme name="Jean Hailes Brand 2023">
      <a:dk1>
        <a:srgbClr val="3D0F58"/>
      </a:dk1>
      <a:lt1>
        <a:sysClr val="window" lastClr="FFFFFF"/>
      </a:lt1>
      <a:dk2>
        <a:srgbClr val="662D91"/>
      </a:dk2>
      <a:lt2>
        <a:srgbClr val="F3F4F6"/>
      </a:lt2>
      <a:accent1>
        <a:srgbClr val="02267E"/>
      </a:accent1>
      <a:accent2>
        <a:srgbClr val="E0C9F6"/>
      </a:accent2>
      <a:accent3>
        <a:srgbClr val="F8BEE2"/>
      </a:accent3>
      <a:accent4>
        <a:srgbClr val="BADAFB"/>
      </a:accent4>
      <a:accent5>
        <a:srgbClr val="FDD963"/>
      </a:accent5>
      <a:accent6>
        <a:srgbClr val="A6E068"/>
      </a:accent6>
      <a:hlink>
        <a:srgbClr val="3D0F58"/>
      </a:hlink>
      <a:folHlink>
        <a:srgbClr val="662D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ean Hailes Presentation Template" id="{BB099329-F635-4366-87E0-B2BD515C7DC6}" vid="{7FC7B5B9-E22A-406D-A150-FC7A9F58A525}"/>
    </a:ext>
  </a:extLst>
</a:theme>
</file>

<file path=ppt/theme/theme3.xml><?xml version="1.0" encoding="utf-8"?>
<a:theme xmlns:a="http://schemas.openxmlformats.org/drawingml/2006/main" name="2_Jean Hailes title">
  <a:themeElements>
    <a:clrScheme name="Jean Hailes Brand 2023">
      <a:dk1>
        <a:srgbClr val="3D0F58"/>
      </a:dk1>
      <a:lt1>
        <a:sysClr val="window" lastClr="FFFFFF"/>
      </a:lt1>
      <a:dk2>
        <a:srgbClr val="662D91"/>
      </a:dk2>
      <a:lt2>
        <a:srgbClr val="F3F4F6"/>
      </a:lt2>
      <a:accent1>
        <a:srgbClr val="02267E"/>
      </a:accent1>
      <a:accent2>
        <a:srgbClr val="E0C9F6"/>
      </a:accent2>
      <a:accent3>
        <a:srgbClr val="F8BEE2"/>
      </a:accent3>
      <a:accent4>
        <a:srgbClr val="BADAFB"/>
      </a:accent4>
      <a:accent5>
        <a:srgbClr val="FDD963"/>
      </a:accent5>
      <a:accent6>
        <a:srgbClr val="A6E068"/>
      </a:accent6>
      <a:hlink>
        <a:srgbClr val="3D0F58"/>
      </a:hlink>
      <a:folHlink>
        <a:srgbClr val="662D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ean Hailes Presentation Template" id="{BB099329-F635-4366-87E0-B2BD515C7DC6}" vid="{7ADDAF22-9733-44F8-8C76-1E4C3D689636}"/>
    </a:ext>
  </a:extLst>
</a:theme>
</file>

<file path=ppt/theme/theme4.xml><?xml version="1.0" encoding="utf-8"?>
<a:theme xmlns:a="http://schemas.openxmlformats.org/drawingml/2006/main" name="3_Jean Hailes title">
  <a:themeElements>
    <a:clrScheme name="Jean Hailes Brand 2023">
      <a:dk1>
        <a:srgbClr val="3D0F58"/>
      </a:dk1>
      <a:lt1>
        <a:sysClr val="window" lastClr="FFFFFF"/>
      </a:lt1>
      <a:dk2>
        <a:srgbClr val="662D91"/>
      </a:dk2>
      <a:lt2>
        <a:srgbClr val="F3F4F6"/>
      </a:lt2>
      <a:accent1>
        <a:srgbClr val="02267E"/>
      </a:accent1>
      <a:accent2>
        <a:srgbClr val="E0C9F6"/>
      </a:accent2>
      <a:accent3>
        <a:srgbClr val="F8BEE2"/>
      </a:accent3>
      <a:accent4>
        <a:srgbClr val="BADAFB"/>
      </a:accent4>
      <a:accent5>
        <a:srgbClr val="FDD963"/>
      </a:accent5>
      <a:accent6>
        <a:srgbClr val="A6E068"/>
      </a:accent6>
      <a:hlink>
        <a:srgbClr val="3D0F58"/>
      </a:hlink>
      <a:folHlink>
        <a:srgbClr val="662D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ean Hailes Presentation Template" id="{BB099329-F635-4366-87E0-B2BD515C7DC6}" vid="{4A9E9612-7FD5-4917-A197-9AF6B6CF016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Jean Hailes Presentation Template</Template>
  <TotalTime>543</TotalTime>
  <Words>4702</Words>
  <Application>Microsoft Office PowerPoint</Application>
  <PresentationFormat>Widescreen</PresentationFormat>
  <Paragraphs>434</Paragraphs>
  <Slides>44</Slides>
  <Notes>44</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44</vt:i4>
      </vt:variant>
    </vt:vector>
  </HeadingPairs>
  <TitlesOfParts>
    <vt:vector size="52" baseType="lpstr">
      <vt:lpstr>Courier New</vt:lpstr>
      <vt:lpstr>Arial</vt:lpstr>
      <vt:lpstr>Times New Roman</vt:lpstr>
      <vt:lpstr>Calibri</vt:lpstr>
      <vt:lpstr>Jean Hailes title</vt:lpstr>
      <vt:lpstr>1_Jean Hailes title</vt:lpstr>
      <vt:lpstr>2_Jean Hailes title</vt:lpstr>
      <vt:lpstr>3_Jean Hailes title</vt:lpstr>
      <vt:lpstr>Periods</vt:lpstr>
      <vt:lpstr>Language</vt:lpstr>
      <vt:lpstr>Presentation aims </vt:lpstr>
      <vt:lpstr>Menstrual cycle – regular series of changes  that happen in your body to prepare for  possible pregnancy.  Period – bleed that happens if you do not become pregnant during the menstrual cycle.</vt:lpstr>
      <vt:lpstr>All you need to know about periods</vt:lpstr>
      <vt:lpstr>Periods – what to expect</vt:lpstr>
      <vt:lpstr>Period pain is normal if it…</vt:lpstr>
      <vt:lpstr>Symptoms before your period</vt:lpstr>
      <vt:lpstr>Symptoms before your period </vt:lpstr>
      <vt:lpstr>Period products – pads </vt:lpstr>
      <vt:lpstr>Period products – tampons </vt:lpstr>
      <vt:lpstr>Don’t flush!</vt:lpstr>
      <vt:lpstr>Period products – low environmental impact options</vt:lpstr>
      <vt:lpstr>Period products – low environmental impact options </vt:lpstr>
      <vt:lpstr>Tracking your cycle can help you to…</vt:lpstr>
      <vt:lpstr>Tricky periods</vt:lpstr>
      <vt:lpstr>Tricky periods – irregular or absent </vt:lpstr>
      <vt:lpstr>Tricky periods – irregular or absent  </vt:lpstr>
      <vt:lpstr>Tricky periods – heavy menstrual bleeding (HMB)</vt:lpstr>
      <vt:lpstr>Tricky periods – pain</vt:lpstr>
      <vt:lpstr>Endometriosis</vt:lpstr>
      <vt:lpstr>Tricky periods – premenstrual dysphoric  disorder (PMDD)</vt:lpstr>
      <vt:lpstr>Talk to a doctor or nurse if you notice: </vt:lpstr>
      <vt:lpstr>If you are worried about your period,  speak to a doctor or nurse.</vt:lpstr>
      <vt:lpstr>More information and resources on periods</vt:lpstr>
      <vt:lpstr>Where to buy reusable period products</vt:lpstr>
      <vt:lpstr>Thank you</vt:lpstr>
      <vt:lpstr>For further information </vt:lpstr>
      <vt:lpstr>Optional slides:  Polycystic ovary syndrome (PCOS)</vt:lpstr>
      <vt:lpstr>Polycystic ovary syndrome (PCOS)</vt:lpstr>
      <vt:lpstr>PCOS can cause:</vt:lpstr>
      <vt:lpstr>How do you know if you have PCOS?</vt:lpstr>
      <vt:lpstr>Healthy lifestyle is  number one treatment for PCOS.</vt:lpstr>
      <vt:lpstr>Healthy eating</vt:lpstr>
      <vt:lpstr>Physical activity – to maintain weight</vt:lpstr>
      <vt:lpstr>Physical activity – to lose weight</vt:lpstr>
      <vt:lpstr>Physical activity continued </vt:lpstr>
      <vt:lpstr>More information and resources </vt:lpstr>
      <vt:lpstr>Optional slides:  Endometriosis</vt:lpstr>
      <vt:lpstr>Endometriosis </vt:lpstr>
      <vt:lpstr>Endometriosis can cause:</vt:lpstr>
      <vt:lpstr>How is endometriosis diagnosed?</vt:lpstr>
      <vt:lpstr>Managing endometriosis</vt:lpstr>
      <vt:lpstr>More information and resources  </vt:lpstr>
    </vt:vector>
  </TitlesOfParts>
  <Company>Jean Hailes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Periods</dc:title>
  <dc:creator>Jean Hailes Foundation</dc:creator>
  <cp:lastModifiedBy>Andrew Vagg</cp:lastModifiedBy>
  <cp:revision>41</cp:revision>
  <dcterms:created xsi:type="dcterms:W3CDTF">2023-09-25T04:00:56Z</dcterms:created>
  <dcterms:modified xsi:type="dcterms:W3CDTF">2024-03-06T22:55:59Z</dcterms:modified>
</cp:coreProperties>
</file>