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761" r:id="rId2"/>
    <p:sldMasterId id="2147483769" r:id="rId3"/>
    <p:sldMasterId id="2147483772" r:id="rId4"/>
  </p:sldMasterIdLst>
  <p:notesMasterIdLst>
    <p:notesMasterId r:id="rId45"/>
  </p:notesMasterIdLst>
  <p:handoutMasterIdLst>
    <p:handoutMasterId r:id="rId46"/>
  </p:handoutMasterIdLst>
  <p:sldIdLst>
    <p:sldId id="256" r:id="rId5"/>
    <p:sldId id="277" r:id="rId6"/>
    <p:sldId id="278" r:id="rId7"/>
    <p:sldId id="283" r:id="rId8"/>
    <p:sldId id="276" r:id="rId9"/>
    <p:sldId id="313" r:id="rId10"/>
    <p:sldId id="284" r:id="rId11"/>
    <p:sldId id="285" r:id="rId12"/>
    <p:sldId id="315" r:id="rId13"/>
    <p:sldId id="282" r:id="rId14"/>
    <p:sldId id="287" r:id="rId15"/>
    <p:sldId id="288" r:id="rId16"/>
    <p:sldId id="289" r:id="rId17"/>
    <p:sldId id="290" r:id="rId18"/>
    <p:sldId id="270" r:id="rId19"/>
    <p:sldId id="291" r:id="rId20"/>
    <p:sldId id="292" r:id="rId21"/>
    <p:sldId id="293" r:id="rId22"/>
    <p:sldId id="294" r:id="rId23"/>
    <p:sldId id="295" r:id="rId24"/>
    <p:sldId id="317" r:id="rId25"/>
    <p:sldId id="296" r:id="rId26"/>
    <p:sldId id="297" r:id="rId27"/>
    <p:sldId id="298" r:id="rId28"/>
    <p:sldId id="299" r:id="rId29"/>
    <p:sldId id="314" r:id="rId30"/>
    <p:sldId id="301" r:id="rId31"/>
    <p:sldId id="302" r:id="rId32"/>
    <p:sldId id="303" r:id="rId33"/>
    <p:sldId id="304" r:id="rId34"/>
    <p:sldId id="305" r:id="rId35"/>
    <p:sldId id="307" r:id="rId36"/>
    <p:sldId id="306" r:id="rId37"/>
    <p:sldId id="308" r:id="rId38"/>
    <p:sldId id="309" r:id="rId39"/>
    <p:sldId id="311" r:id="rId40"/>
    <p:sldId id="319" r:id="rId41"/>
    <p:sldId id="312" r:id="rId42"/>
    <p:sldId id="262" r:id="rId43"/>
    <p:sldId id="320" r:id="rId4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D5E6FA-4FD4-D809-F51D-EEBEF6829350}" name="Louise Browne" initials="LB" userId="S::louise.browne@jeanhailes.org.au::dfc0368b-1762-4c4f-99e4-68e449fed6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9F6"/>
    <a:srgbClr val="EFE4FA"/>
    <a:srgbClr val="E6D4F8"/>
    <a:srgbClr val="000000"/>
    <a:srgbClr val="EC008C"/>
    <a:srgbClr val="F3F4F6"/>
    <a:srgbClr val="662D91"/>
    <a:srgbClr val="481986"/>
    <a:srgbClr val="5B01AC"/>
    <a:srgbClr val="370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snapToObjects="1">
      <p:cViewPr varScale="1">
        <p:scale>
          <a:sx n="140" d="100"/>
          <a:sy n="140" d="100"/>
        </p:scale>
        <p:origin x="594" y="144"/>
      </p:cViewPr>
      <p:guideLst/>
    </p:cSldViewPr>
  </p:slideViewPr>
  <p:outlineViewPr>
    <p:cViewPr>
      <p:scale>
        <a:sx n="33" d="100"/>
        <a:sy n="33" d="100"/>
      </p:scale>
      <p:origin x="0" y="-24582"/>
    </p:cViewPr>
  </p:outlineViewPr>
  <p:notesTextViewPr>
    <p:cViewPr>
      <p:scale>
        <a:sx n="100" d="100"/>
        <a:sy n="100" d="100"/>
      </p:scale>
      <p:origin x="0" y="0"/>
    </p:cViewPr>
  </p:notesTextViewPr>
  <p:notesViewPr>
    <p:cSldViewPr snapToGrid="0" snapToObjects="1"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6B714-E9AF-4A73-B7F6-C0D5A88AB93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a:extLst>
              <a:ext uri="{FF2B5EF4-FFF2-40B4-BE49-F238E27FC236}">
                <a16:creationId xmlns:a16="http://schemas.microsoft.com/office/drawing/2014/main" id="{5EA9D8C5-B0BC-4ADC-9448-7F5EC1A0E93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0D0F631-FC30-4674-836A-3AEC3ACEB264}" type="datetimeFigureOut">
              <a:rPr lang="en-AU" smtClean="0"/>
              <a:t>7/03/2024</a:t>
            </a:fld>
            <a:endParaRPr lang="en-AU"/>
          </a:p>
        </p:txBody>
      </p:sp>
      <p:sp>
        <p:nvSpPr>
          <p:cNvPr id="4" name="Footer Placeholder 3">
            <a:extLst>
              <a:ext uri="{FF2B5EF4-FFF2-40B4-BE49-F238E27FC236}">
                <a16:creationId xmlns:a16="http://schemas.microsoft.com/office/drawing/2014/main" id="{C8DE735A-96EC-49F4-B591-B8E21CC6D0B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Tree>
    <p:extLst>
      <p:ext uri="{BB962C8B-B14F-4D97-AF65-F5344CB8AC3E}">
        <p14:creationId xmlns:p14="http://schemas.microsoft.com/office/powerpoint/2010/main" val="169231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A73CA30-3CBB-5248-B884-955BAC9BD625}" type="datetimeFigureOut">
              <a:rPr lang="en-US" smtClean="0"/>
              <a:t>3/7/2024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24E5769-EFE7-F441-8BDB-BF98AC99845E}" type="slidenum">
              <a:rPr lang="en-US" smtClean="0"/>
              <a:t>‹#›</a:t>
            </a:fld>
            <a:endParaRPr lang="en-US"/>
          </a:p>
        </p:txBody>
      </p:sp>
    </p:spTree>
    <p:extLst>
      <p:ext uri="{BB962C8B-B14F-4D97-AF65-F5344CB8AC3E}">
        <p14:creationId xmlns:p14="http://schemas.microsoft.com/office/powerpoint/2010/main" val="2055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24E5769-EFE7-F441-8BDB-BF98AC99845E}" type="slidenum">
              <a:rPr lang="en-US" smtClean="0"/>
              <a:t>1</a:t>
            </a:fld>
            <a:endParaRPr lang="en-US"/>
          </a:p>
        </p:txBody>
      </p:sp>
    </p:spTree>
    <p:extLst>
      <p:ext uri="{BB962C8B-B14F-4D97-AF65-F5344CB8AC3E}">
        <p14:creationId xmlns:p14="http://schemas.microsoft.com/office/powerpoint/2010/main" val="79167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300" dirty="0">
                <a:latin typeface="+mn-lt"/>
                <a:ea typeface="Calibri" panose="020F0502020204030204" pitchFamily="34" charset="0"/>
                <a:cs typeface="Times New Roman" panose="02020603050405020304" pitchFamily="18" charset="0"/>
              </a:rPr>
              <a:t>Menopause is often considered in three stages:</a:t>
            </a:r>
          </a:p>
          <a:p>
            <a:pPr marL="361528" indent="-361528" defTabSz="966612">
              <a:lnSpc>
                <a:spcPct val="107000"/>
              </a:lnSpc>
              <a:buFont typeface="Arial" panose="020B0604020202020204" pitchFamily="34" charset="0"/>
              <a:buChar char="•"/>
            </a:pPr>
            <a:r>
              <a:rPr lang="en-AU" sz="1300" dirty="0">
                <a:latin typeface="+mn-lt"/>
                <a:ea typeface="Calibri" panose="020F0502020204030204" pitchFamily="34" charset="0"/>
                <a:cs typeface="Times New Roman" panose="02020603050405020304" pitchFamily="18" charset="0"/>
              </a:rPr>
              <a:t>perimenopause – the lead-up to menopause</a:t>
            </a:r>
          </a:p>
          <a:p>
            <a:pPr marL="361528" indent="-361528" defTabSz="966612">
              <a:lnSpc>
                <a:spcPct val="107000"/>
              </a:lnSpc>
              <a:buFont typeface="Arial" panose="020B0604020202020204" pitchFamily="34" charset="0"/>
              <a:buChar char="•"/>
            </a:pPr>
            <a:r>
              <a:rPr lang="en-AU" sz="1300" dirty="0">
                <a:latin typeface="+mn-lt"/>
                <a:ea typeface="Calibri" panose="020F0502020204030204" pitchFamily="34" charset="0"/>
                <a:cs typeface="Times New Roman" panose="02020603050405020304" pitchFamily="18" charset="0"/>
              </a:rPr>
              <a:t>menopause – the final menstrual period</a:t>
            </a:r>
          </a:p>
          <a:p>
            <a:pPr marL="361528" indent="-361528" defTabSz="966612">
              <a:lnSpc>
                <a:spcPct val="107000"/>
              </a:lnSpc>
              <a:buFont typeface="Arial" panose="020B0604020202020204" pitchFamily="34" charset="0"/>
              <a:buChar char="•"/>
            </a:pPr>
            <a:r>
              <a:rPr lang="en-AU" sz="1300" dirty="0">
                <a:latin typeface="+mn-lt"/>
                <a:ea typeface="Calibri" panose="020F0502020204030204" pitchFamily="34" charset="0"/>
                <a:cs typeface="Times New Roman" panose="02020603050405020304" pitchFamily="18" charset="0"/>
              </a:rPr>
              <a:t>postmenopause – starts when you have had no periods for 12 months.</a:t>
            </a:r>
            <a:endParaRPr lang="en-AU" sz="1300" dirty="0">
              <a:latin typeface="+mn-lt"/>
            </a:endParaRPr>
          </a:p>
          <a:p>
            <a:endParaRPr lang="en-AU" dirty="0"/>
          </a:p>
        </p:txBody>
      </p:sp>
      <p:sp>
        <p:nvSpPr>
          <p:cNvPr id="4" name="Slide Number Placeholder 3"/>
          <p:cNvSpPr>
            <a:spLocks noGrp="1"/>
          </p:cNvSpPr>
          <p:nvPr>
            <p:ph type="sldNum" sz="quarter" idx="5"/>
          </p:nvPr>
        </p:nvSpPr>
        <p:spPr/>
        <p:txBody>
          <a:bodyPr/>
          <a:lstStyle/>
          <a:p>
            <a:fld id="{424E5769-EFE7-F441-8BDB-BF98AC99845E}" type="slidenum">
              <a:rPr lang="en-US" smtClean="0"/>
              <a:t>10</a:t>
            </a:fld>
            <a:endParaRPr lang="en-US"/>
          </a:p>
        </p:txBody>
      </p:sp>
    </p:spTree>
    <p:extLst>
      <p:ext uri="{BB962C8B-B14F-4D97-AF65-F5344CB8AC3E}">
        <p14:creationId xmlns:p14="http://schemas.microsoft.com/office/powerpoint/2010/main" val="202808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is no definitive test to predict when perimenopause or menopause will occur. However, if you are young and experiencing symptoms, tests may be requested.</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Blood or saliva tests are not accurate, as hormone levels fluctuate. The levels of hormones tested can differ from day to day and cycle to cycle and, therefore, are not accurate or helpful.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Definitive testing is only possible 12 months after the last period, when the hormone levels decrease permanently, to confirm that menopause has occurred.</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best way to predict approaching menopause is to use the symptoms you have as a guide to whether you are close to menopause. Changes in your periods, such as:</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 frequent they are and if that has changed</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 long they last and if that has changed</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how light or heavy they are and if that has changed</a:t>
            </a:r>
          </a:p>
          <a:p>
            <a:pPr marL="361528" lvl="1">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and possible symptoms you’re experiencing, such as hot flushes and their severity, are likely to be better indicators of approaching menopause.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See a doctor if you are troubled by irregular periods, heavy or abnormal bleeding, bleeding between periods or after sex, or if your symptoms worry you or interfere with your daily life.</a:t>
            </a:r>
            <a:endParaRPr lang="en-AU" sz="12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11</a:t>
            </a:fld>
            <a:endParaRPr lang="en-US"/>
          </a:p>
        </p:txBody>
      </p:sp>
    </p:spTree>
    <p:extLst>
      <p:ext uri="{BB962C8B-B14F-4D97-AF65-F5344CB8AC3E}">
        <p14:creationId xmlns:p14="http://schemas.microsoft.com/office/powerpoint/2010/main" val="11375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Hormone levels can swing erratically from high to low, causing </a:t>
            </a:r>
            <a:r>
              <a:rPr lang="en-AU" sz="1200" dirty="0">
                <a:latin typeface="Calibri" panose="020F0502020204030204" pitchFamily="34" charset="0"/>
                <a:ea typeface="Times New Roman" panose="02020603050405020304" pitchFamily="18" charset="0"/>
                <a:cs typeface="Times New Roman" panose="02020603050405020304" pitchFamily="18" charset="0"/>
              </a:rPr>
              <a:t>significant emotional and physical symptoms for some women</a:t>
            </a:r>
            <a:r>
              <a:rPr lang="en-AU" sz="1200" dirty="0">
                <a:latin typeface="Calibri" panose="020F0502020204030204" pitchFamily="34" charset="0"/>
                <a:ea typeface="Calibri" panose="020F0502020204030204" pitchFamily="34" charset="0"/>
                <a:cs typeface="Times New Roman" panose="02020603050405020304" pitchFamily="18" charset="0"/>
              </a:rPr>
              <a:t>. The swing in hormone levels happens as the ovaries – the main source of the hormone oestrogen – begin to run out of eggs.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Perimenopause usually occurs in a woman’s early-to mid-40s and lasts for 4 to 6 years. However, it can be as short as a few months or as long as 10 years.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During perimenopause, periods start to ‘wind down’ and become less regular. They can be lighter or heavier or last longer or finish earlier than they used to.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Ovulation (the release of an egg) may occur twice in a cycle, or not at all. Contraception is still important if you are not planning to become pregnant.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Other menopausal symptoms often gradually begin during perimenopause. Because of the hormonal swings, this is the time when many women experience the most symptoms.</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12</a:t>
            </a:fld>
            <a:endParaRPr lang="en-US"/>
          </a:p>
        </p:txBody>
      </p:sp>
    </p:spTree>
    <p:extLst>
      <p:ext uri="{BB962C8B-B14F-4D97-AF65-F5344CB8AC3E}">
        <p14:creationId xmlns:p14="http://schemas.microsoft.com/office/powerpoint/2010/main" val="258823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As hormones change around the time of menopause, you may begin to experience some physical and emotional symptoms.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Physical symptoms may include hot flushes, night sweats, dry vagina, migraines, aches and pains, trouble sleeping, bladder problems, problems with weight, or itchy skin. </a:t>
            </a:r>
            <a:endParaRPr lang="en-AU" sz="12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13</a:t>
            </a:fld>
            <a:endParaRPr lang="en-US"/>
          </a:p>
        </p:txBody>
      </p:sp>
    </p:spTree>
    <p:extLst>
      <p:ext uri="{BB962C8B-B14F-4D97-AF65-F5344CB8AC3E}">
        <p14:creationId xmlns:p14="http://schemas.microsoft.com/office/powerpoint/2010/main" val="1627421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You may also experience some emotional symptoms, like feeling anxious or irritable. You may also have mood swings, trouble concentrating, or lowered libido (less interest in sex).</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menopause is a result of surgery or chemotherapy treatment, the symptoms might be more severe.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Seek help from your doctor if you are concerned about your physical or emotional symptoms or if they are impacting your quality of life.</a:t>
            </a:r>
          </a:p>
          <a:p>
            <a:pPr>
              <a:lnSpc>
                <a:spcPct val="107000"/>
              </a:lnSpc>
            </a:pPr>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14</a:t>
            </a:fld>
            <a:endParaRPr lang="en-US"/>
          </a:p>
        </p:txBody>
      </p:sp>
    </p:spTree>
    <p:extLst>
      <p:ext uri="{BB962C8B-B14F-4D97-AF65-F5344CB8AC3E}">
        <p14:creationId xmlns:p14="http://schemas.microsoft.com/office/powerpoint/2010/main" val="129944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Symptoms, including changes in periods, can vary among women. No one woman experiences menopause in the same way as another.</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Around 20% of women have no symptoms, 60% experience mild to moderate symptoms, and about 20% have severe symptoms.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For most women, symptoms last 5 to 10 years.</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15</a:t>
            </a:fld>
            <a:endParaRPr lang="en-US"/>
          </a:p>
        </p:txBody>
      </p:sp>
    </p:spTree>
    <p:extLst>
      <p:ext uri="{BB962C8B-B14F-4D97-AF65-F5344CB8AC3E}">
        <p14:creationId xmlns:p14="http://schemas.microsoft.com/office/powerpoint/2010/main" val="72620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24E5769-EFE7-F441-8BDB-BF98AC99845E}" type="slidenum">
              <a:rPr lang="en-US" smtClean="0"/>
              <a:t>16</a:t>
            </a:fld>
            <a:endParaRPr lang="en-US"/>
          </a:p>
        </p:txBody>
      </p:sp>
    </p:spTree>
    <p:extLst>
      <p:ext uri="{BB962C8B-B14F-4D97-AF65-F5344CB8AC3E}">
        <p14:creationId xmlns:p14="http://schemas.microsoft.com/office/powerpoint/2010/main" val="163834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Management and treatment of menopausal symptoms depend on each individual woman's experience.</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Many women cope with mild menopausal symptoms and don't need to use any medication or therapies.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manage their symptoms well with lifestyle measures such as eating well and getting regular physical activity.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Some women with symptoms that are affecting their quality of life will need to seek treatment to help them manage their symptoms.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Menopausal hormone therapy (MHT, formerly known as ‘hormone replacement therapy’, or HRT), non-hormonal options, treatment for vaginal dryness and complementary therapies are available to women as management options.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hormones, also called ‘bioidentical hormones’, are not recommended as there’s no evidence to support their safety or effectiveness.</a:t>
            </a:r>
          </a:p>
          <a:p>
            <a:pPr defTabSz="966612">
              <a:lnSpc>
                <a:spcPct val="107000"/>
              </a:lnSpc>
              <a:spcAft>
                <a:spcPts val="846"/>
              </a:spcAft>
              <a:defRPr/>
            </a:pPr>
            <a:endParaRPr lang="en-AU" sz="1300" dirty="0">
              <a:latin typeface="Arial" panose="020B0604020202020204" pitchFamily="34" charset="0"/>
              <a:ea typeface="Calibri" panose="020F0502020204030204" pitchFamily="34" charset="0"/>
              <a:cs typeface="Arial" panose="020B0604020202020204" pitchFamily="34" charset="0"/>
            </a:endParaRP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17</a:t>
            </a:fld>
            <a:endParaRPr lang="en-US"/>
          </a:p>
        </p:txBody>
      </p:sp>
    </p:spTree>
    <p:extLst>
      <p:ext uri="{BB962C8B-B14F-4D97-AF65-F5344CB8AC3E}">
        <p14:creationId xmlns:p14="http://schemas.microsoft.com/office/powerpoint/2010/main" val="3331818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Many of the symptoms associated with menopause are temporary. </a:t>
            </a: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A balanced and nutritious diet, exercise and relaxation can help you to cope with them. </a:t>
            </a:r>
          </a:p>
          <a:p>
            <a:pPr>
              <a:lnSpc>
                <a:spcPct val="107000"/>
              </a:lnSpc>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Women who make their lifestyle as healthy as they can seem to have fewer and less severe menopausal symptoms.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To help deal with hot flushes: </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avoid spicy foods</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reduce alcohol and caffeine consumption</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don’t</a:t>
            </a: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 smoke </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include foods with phytoestrogens in your diet, such as soy products, whole grains and legumes. Phytoestrogens can mimic the action of human oestrogen in some women.</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Have a balanced diet and exercise regularly to reduce weight or maintain healthy weight and protect against heart disease, diabetes, osteoporosis and other conditions associated with ageing.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Sleep enough and try practising relaxation and mindfulness.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Keep cool:</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Calibri" panose="020F0502020204030204" pitchFamily="34" charset="0"/>
              </a:rPr>
              <a:t>use fans or air conditioning </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use hand fans and water facial sprays (spritzers)</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wear layers of clothing that are easy to take off when you are hot</a:t>
            </a:r>
          </a:p>
          <a:p>
            <a:pPr marL="845786" lvl="1" indent="-362480">
              <a:lnSpc>
                <a:spcPct val="107000"/>
              </a:lnSpc>
              <a:buFont typeface="Calibri" panose="020F0502020204030204" pitchFamily="34" charset="0"/>
              <a:buChar char="-"/>
            </a:pPr>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have cold drinks.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18</a:t>
            </a:fld>
            <a:endParaRPr lang="en-US"/>
          </a:p>
        </p:txBody>
      </p:sp>
    </p:spTree>
    <p:extLst>
      <p:ext uri="{BB962C8B-B14F-4D97-AF65-F5344CB8AC3E}">
        <p14:creationId xmlns:p14="http://schemas.microsoft.com/office/powerpoint/2010/main" val="268583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Menopausal hormone therapy (MHT) is the medical replacement of the female hormones: oestrogen, progesterone and sometimes testosterone. </a:t>
            </a:r>
          </a:p>
          <a:p>
            <a:pPr marL="785372" lvl="1" indent="-30206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Oestrogen is the main hormone that relieves menopausal symptoms. </a:t>
            </a:r>
          </a:p>
          <a:p>
            <a:pPr marL="785372" lvl="1" indent="-30206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Progesterone protects the lining of the uterus.</a:t>
            </a:r>
          </a:p>
          <a:p>
            <a:pPr marL="785372" lvl="1" indent="-302066" defTabSz="966612">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Testosterone may be used for women with loss of sexual desire at this time.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used to provide relief for many of the menopausal symptoms – such as hot flushes, night sweats, mood swings and vaginal dryness – when they are interfering with your life.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a safe and effective treatment for many healthy women before the age of 60, or within 10 years of menopause.</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MHT can be taken as pills or applied as gels, patches, vaginal creams, tablets or pessaries.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Current guidelines recommend that women who take MHT can stay on the lowest effective dose to alleviate symptoms for as long as is needed – with regular check-ups and supervision by their doctor.  </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19</a:t>
            </a:fld>
            <a:endParaRPr lang="en-US"/>
          </a:p>
        </p:txBody>
      </p:sp>
    </p:spTree>
    <p:extLst>
      <p:ext uri="{BB962C8B-B14F-4D97-AF65-F5344CB8AC3E}">
        <p14:creationId xmlns:p14="http://schemas.microsoft.com/office/powerpoint/2010/main" val="237029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24E5769-EFE7-F441-8BDB-BF98AC99845E}" type="slidenum">
              <a:rPr lang="en-US" smtClean="0"/>
              <a:t>2</a:t>
            </a:fld>
            <a:endParaRPr lang="en-US"/>
          </a:p>
        </p:txBody>
      </p:sp>
    </p:spTree>
    <p:extLst>
      <p:ext uri="{BB962C8B-B14F-4D97-AF65-F5344CB8AC3E}">
        <p14:creationId xmlns:p14="http://schemas.microsoft.com/office/powerpoint/2010/main" val="799348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For the majority of healthy women, the benefits of MHT far outweigh the risks.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not suitable for all women.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As with any treatment, there are some risks associated with taking MHT, such as blood clots, breast cancer or gallstones. </a:t>
            </a:r>
          </a:p>
          <a:p>
            <a:pPr marL="785372" lvl="1" indent="-302066">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These risks increase if MHT is started 10 years after menopause or after the age of 60 years. </a:t>
            </a:r>
          </a:p>
          <a:p>
            <a:pPr marL="785372" lvl="1" indent="-302066" defTabSz="966612">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Vaginal oestrogen is safe to use long term because of its low dose of oestrogen. </a:t>
            </a:r>
          </a:p>
          <a:p>
            <a:pPr marL="785372" lvl="1" indent="-302066" defTabSz="966612">
              <a:lnSpc>
                <a:spcPct val="107000"/>
              </a:lnSpc>
              <a:buFont typeface="Calibri" panose="020F050202020403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Having more than two standard alcoholic drinks per day or being overweight will put you at a higher risk of developing breast cancer than taking MHT.</a:t>
            </a: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20</a:t>
            </a:fld>
            <a:endParaRPr lang="en-US"/>
          </a:p>
        </p:txBody>
      </p:sp>
    </p:spTree>
    <p:extLst>
      <p:ext uri="{BB962C8B-B14F-4D97-AF65-F5344CB8AC3E}">
        <p14:creationId xmlns:p14="http://schemas.microsoft.com/office/powerpoint/2010/main" val="835725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MHT is not recommended for women with past or current breast or endometrial cancers, severe liver disease, untreated high blood pressure, or those with a high risk of clotting.</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Have a discussion with your doctor every year about management of your menopausal symptoms. </a:t>
            </a: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21</a:t>
            </a:fld>
            <a:endParaRPr lang="en-US"/>
          </a:p>
        </p:txBody>
      </p:sp>
    </p:spTree>
    <p:extLst>
      <p:ext uri="{BB962C8B-B14F-4D97-AF65-F5344CB8AC3E}">
        <p14:creationId xmlns:p14="http://schemas.microsoft.com/office/powerpoint/2010/main" val="2684115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women are not able to use hormone-based treatments for menopausal symptoms, and others just prefer not to take them.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non-hormonal treatment options for hot flushes and sweats:</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certain low-dose antidepressants – </a:t>
            </a:r>
            <a:r>
              <a:rPr lang="en-AU" sz="1200" dirty="0">
                <a:latin typeface="Calibri" panose="020F0502020204030204" pitchFamily="34" charset="0"/>
                <a:cs typeface="Times New Roman" panose="02020603050405020304" pitchFamily="18" charset="0"/>
              </a:rPr>
              <a:t>called SSRIs/SNRIs (selective serotonin or serotonin-norepinephrine reuptake inhibitors, e.g. venlafaxine, paroxetine, escitalopram and fluoxetine) – a</a:t>
            </a:r>
            <a:r>
              <a:rPr lang="en-AU" sz="1200" dirty="0">
                <a:latin typeface="Calibri" panose="020F0502020204030204" pitchFamily="34" charset="0"/>
                <a:ea typeface="Calibri" panose="020F0502020204030204" pitchFamily="34" charset="0"/>
                <a:cs typeface="Times New Roman" panose="02020603050405020304" pitchFamily="18" charset="0"/>
              </a:rPr>
              <a:t>sk your doctor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clonidine – a medication for high blood pressure and migraine</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gabapentin and pregabalin – medications for nerve pain or to treat seizures.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Like all medications, these can have side effects.</a:t>
            </a: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22</a:t>
            </a:fld>
            <a:endParaRPr lang="en-US"/>
          </a:p>
        </p:txBody>
      </p:sp>
    </p:spTree>
    <p:extLst>
      <p:ext uri="{BB962C8B-B14F-4D97-AF65-F5344CB8AC3E}">
        <p14:creationId xmlns:p14="http://schemas.microsoft.com/office/powerpoint/2010/main" val="198261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The loss of oestrogen at menopause causes changes in the tissues of the vulva, vagina and bladder and may trigger symptoms such as vaginal dryness, a dry and painful vulva, pain during intercourse and recurrent urinary tract infections. </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Treatments include vaginal lubricants, oils and moisturisers, vaginal oestrogen, and menopausal hormone therapy (MHT). </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Vaginal oestrogen does not carry the same risks as other forms of MHT and is safe to use long term.</a:t>
            </a:r>
          </a:p>
          <a:p>
            <a:pPr defTabSz="966612">
              <a:lnSpc>
                <a:spcPct val="107000"/>
              </a:lnSpc>
            </a:pPr>
            <a:endParaRPr lang="en-AU" sz="1200" dirty="0">
              <a:cs typeface="Times New Roman" panose="02020603050405020304" pitchFamily="18" charset="0"/>
            </a:endParaRPr>
          </a:p>
          <a:p>
            <a:pPr defTabSz="966612">
              <a:lnSpc>
                <a:spcPct val="107000"/>
              </a:lnSpc>
              <a:defRPr/>
            </a:pPr>
            <a:r>
              <a:rPr lang="en-AU" sz="1200" dirty="0">
                <a:cs typeface="Times New Roman" panose="02020603050405020304" pitchFamily="18" charset="0"/>
              </a:rPr>
              <a:t>Note: </a:t>
            </a:r>
            <a:r>
              <a:rPr lang="en-AU" sz="1200" b="0" i="0" dirty="0">
                <a:effectLst/>
                <a:latin typeface="+mn-lt"/>
              </a:rPr>
              <a:t>a new non-oestrogen treatment (prasterone) for vaginal dryness may be available in Australia in the future.</a:t>
            </a:r>
          </a:p>
          <a:p>
            <a:pPr defTabSz="966612">
              <a:lnSpc>
                <a:spcPct val="107000"/>
              </a:lnSpc>
            </a:pP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23</a:t>
            </a:fld>
            <a:endParaRPr lang="en-US"/>
          </a:p>
        </p:txBody>
      </p:sp>
    </p:spTree>
    <p:extLst>
      <p:ext uri="{BB962C8B-B14F-4D97-AF65-F5344CB8AC3E}">
        <p14:creationId xmlns:p14="http://schemas.microsoft.com/office/powerpoint/2010/main" val="441261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defRPr/>
            </a:pPr>
            <a:r>
              <a:rPr lang="en-AU" sz="1200" dirty="0">
                <a:ea typeface="Calibri" panose="020F0502020204030204" pitchFamily="34" charset="0"/>
                <a:cs typeface="Times New Roman" panose="02020603050405020304" pitchFamily="18" charset="0"/>
              </a:rPr>
              <a:t>Research and clinical trials</a:t>
            </a:r>
            <a:r>
              <a:rPr lang="en-AU" sz="1200" dirty="0">
                <a:solidFill>
                  <a:srgbClr val="525252"/>
                </a:solidFill>
              </a:rPr>
              <a:t> suggest </a:t>
            </a:r>
            <a:r>
              <a:rPr lang="en-AU" sz="1200" dirty="0">
                <a:ea typeface="Calibri" panose="020F0502020204030204" pitchFamily="34" charset="0"/>
                <a:cs typeface="Times New Roman" panose="02020603050405020304" pitchFamily="18" charset="0"/>
              </a:rPr>
              <a:t>cognitive behaviour therapy</a:t>
            </a:r>
            <a:r>
              <a:rPr lang="en-AU" sz="1200" dirty="0">
                <a:solidFill>
                  <a:srgbClr val="525252"/>
                </a:solidFill>
              </a:rPr>
              <a:t> (CBT) can help you to cope with </a:t>
            </a:r>
            <a:r>
              <a:rPr lang="en-AU" sz="1200" dirty="0">
                <a:ea typeface="Calibri" panose="020F0502020204030204" pitchFamily="34" charset="0"/>
                <a:cs typeface="Times New Roman" panose="02020603050405020304" pitchFamily="18" charset="0"/>
              </a:rPr>
              <a:t>flushes, night sweats, sleep problems and stress associated with going through menopause, </a:t>
            </a:r>
            <a:r>
              <a:rPr lang="en-AU" sz="1200" dirty="0">
                <a:solidFill>
                  <a:srgbClr val="525252"/>
                </a:solidFill>
              </a:rPr>
              <a:t>while also increasing wellbeing.</a:t>
            </a:r>
            <a:endParaRPr lang="en-AU" sz="1200" b="1" dirty="0">
              <a:ea typeface="Calibri" panose="020F0502020204030204" pitchFamily="34" charset="0"/>
              <a:cs typeface="Times New Roman" panose="02020603050405020304" pitchFamily="18" charset="0"/>
            </a:endParaRPr>
          </a:p>
          <a:p>
            <a:pPr>
              <a:lnSpc>
                <a:spcPct val="107000"/>
              </a:lnSpc>
            </a:pPr>
            <a:endParaRPr lang="en-AU" sz="1200" dirty="0">
              <a:ea typeface="Calibri" panose="020F0502020204030204" pitchFamily="34" charset="0"/>
              <a:cs typeface="Times New Roman" panose="02020603050405020304" pitchFamily="18" charset="0"/>
            </a:endParaRPr>
          </a:p>
          <a:p>
            <a:pPr>
              <a:lnSpc>
                <a:spcPct val="107000"/>
              </a:lnSpc>
            </a:pPr>
            <a:r>
              <a:rPr lang="en-AU" sz="1200" dirty="0">
                <a:ea typeface="Calibri" panose="020F0502020204030204" pitchFamily="34" charset="0"/>
                <a:cs typeface="Times New Roman" panose="02020603050405020304" pitchFamily="18" charset="0"/>
              </a:rPr>
              <a:t>Some complementary medicines and therapies may help to relieve mild symptoms, but there is little evidence that they do, or that they are safe:</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Acupuncture or hypnotherapy. </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Herbal remedies – more research on their effectiveness and safety is needed. </a:t>
            </a:r>
          </a:p>
          <a:p>
            <a:pPr marL="361528" lvl="1" defTabSz="966612">
              <a:lnSpc>
                <a:spcPct val="107000"/>
              </a:lnSpc>
            </a:pPr>
            <a:r>
              <a:rPr lang="en-AU" sz="1200" dirty="0">
                <a:ea typeface="Calibri" panose="020F0502020204030204" pitchFamily="34" charset="0"/>
                <a:cs typeface="Times New Roman" panose="02020603050405020304" pitchFamily="18" charset="0"/>
              </a:rPr>
              <a:t>For example, there is some evidence that black cohosh may be effective in relieving mild symptoms, but there is no data to support long-term use. It has been associated with acute liver failure, so it needs to be used under supervision. It may also be unsafe for women with a history of breast cancer.</a:t>
            </a:r>
          </a:p>
          <a:p>
            <a:pPr marL="361528" indent="-361528" defTabSz="966612">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Phytoestrogens – (plant oestrogens) occur naturally in plants and, under certain circumstances, show some of the same activities as the female hormone oestrogen. They are much weaker than human oestrogen. About one in three women may benefit from a phytoestrogen-rich diet, which may reduce menopausal symptoms.</a:t>
            </a:r>
          </a:p>
          <a:p>
            <a:pPr>
              <a:lnSpc>
                <a:spcPct val="107000"/>
              </a:lnSpc>
            </a:pPr>
            <a:r>
              <a:rPr lang="en-US" sz="1200" dirty="0">
                <a:ea typeface="Calibri" panose="020F0502020204030204" pitchFamily="34" charset="0"/>
                <a:cs typeface="Times New Roman" panose="02020603050405020304" pitchFamily="18" charset="0"/>
              </a:rPr>
              <a:t>Tell your doctor if you are taking these remedies, as adverse reactions or interaction with other medications can occur.</a:t>
            </a:r>
            <a:endParaRPr lang="en-AU" sz="1200" dirty="0">
              <a:ea typeface="Calibri" panose="020F0502020204030204" pitchFamily="34" charset="0"/>
              <a:cs typeface="Times New Roman" panose="02020603050405020304" pitchFamily="18" charset="0"/>
            </a:endParaRP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24</a:t>
            </a:fld>
            <a:endParaRPr lang="en-US"/>
          </a:p>
        </p:txBody>
      </p:sp>
    </p:spTree>
    <p:extLst>
      <p:ext uri="{BB962C8B-B14F-4D97-AF65-F5344CB8AC3E}">
        <p14:creationId xmlns:p14="http://schemas.microsoft.com/office/powerpoint/2010/main" val="421748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hormones, also called ‘bioidentical hormones’, are mixtures of hormones handmade by pharmacists.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These hormone products are often marketed as ‘safer’ and ‘more natural’ or ‘customised to better suit women’s needs’. This is misleading and not based on scientific evidence.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Pharmacy-compounded hormones are not approved by the Therapeutic Goods Administration (TGA), Australia’s drug regulator.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Unlike hormone therapies approved by the TGA, pharmacy-compounded hormones </a:t>
            </a:r>
            <a:r>
              <a:rPr lang="en-AU" sz="1200" dirty="0">
                <a:latin typeface="Calibri" panose="020F0502020204030204" pitchFamily="34" charset="0"/>
                <a:cs typeface="Times New Roman" panose="02020603050405020304" pitchFamily="18" charset="0"/>
              </a:rPr>
              <a:t>have NOT undergone stringent testing in large clinical trials to ensure that they are safe or effective.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Currently, there are no controls and regulations on production, prescribing or dosing of pharmacy-compounded hormones. </a:t>
            </a: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25</a:t>
            </a:fld>
            <a:endParaRPr lang="en-US"/>
          </a:p>
        </p:txBody>
      </p:sp>
    </p:spTree>
    <p:extLst>
      <p:ext uri="{BB962C8B-B14F-4D97-AF65-F5344CB8AC3E}">
        <p14:creationId xmlns:p14="http://schemas.microsoft.com/office/powerpoint/2010/main" val="232655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sz="1200" b="0" dirty="0">
                <a:effectLst/>
                <a:latin typeface="+mn-lt"/>
                <a:ea typeface="Calibri" panose="020F0502020204030204" pitchFamily="34" charset="0"/>
                <a:cs typeface="Arial" panose="020B0604020202020204" pitchFamily="34" charset="0"/>
              </a:rPr>
              <a:t>Jean Hailes for Women’s Health and the Australasian Menopause Society do not recommend pharmacy-compounded (bioidentical) hormones as a management option.</a:t>
            </a:r>
            <a:endParaRPr lang="en-AU" sz="1200" b="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26</a:t>
            </a:fld>
            <a:endParaRPr lang="en-US"/>
          </a:p>
        </p:txBody>
      </p:sp>
    </p:spTree>
    <p:extLst>
      <p:ext uri="{BB962C8B-B14F-4D97-AF65-F5344CB8AC3E}">
        <p14:creationId xmlns:p14="http://schemas.microsoft.com/office/powerpoint/2010/main" val="1387259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Menopausal changes can affect your sexuality and sex life.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Libido (sexual desire) tends to be lowered in some women around the time of menopause due to decreased hormone levels.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Added effect of menopausal symptoms such as vaginal dryness, which can make sex painful, hot flushes, sleeplessness and fatigue, can give you less desire for sex.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If you are concerned by the changes menopause causes to your sexual life, there are some treatment options that may help. See a doctor to find out if MHT or testosterone therapy might be of benefit to you.</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27</a:t>
            </a:fld>
            <a:endParaRPr lang="en-US"/>
          </a:p>
        </p:txBody>
      </p:sp>
    </p:spTree>
    <p:extLst>
      <p:ext uri="{BB962C8B-B14F-4D97-AF65-F5344CB8AC3E}">
        <p14:creationId xmlns:p14="http://schemas.microsoft.com/office/powerpoint/2010/main" val="1358595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 are experiencing painful sex due to vaginal dryness, try using vaginal lubricants, moisturisers, or vaginal oestrogen.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women may improve with a trial of menopausal hormone therapy.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Practising relaxation techniques, seeing a pelvic floor physiotherapist to learn pelvic floor relaxation or talking to a psychologist or sex therapist may prove beneficial.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Discuss your sexual issues with a doctor to find a solution that works for you.</a:t>
            </a:r>
            <a:endParaRPr lang="en-AU" sz="12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28</a:t>
            </a:fld>
            <a:endParaRPr lang="en-US"/>
          </a:p>
        </p:txBody>
      </p:sp>
    </p:spTree>
    <p:extLst>
      <p:ext uri="{BB962C8B-B14F-4D97-AF65-F5344CB8AC3E}">
        <p14:creationId xmlns:p14="http://schemas.microsoft.com/office/powerpoint/2010/main" val="4153223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Around the time of menopause, ovulation may still happen. Perimenopausal women can ovulate twice within one cycle. Women can still ovulate up to three months before their final period, so contraception remains an important consideration.</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you’re sexually active but don’t want to become pregnant, continue using contraception until you have had:</a:t>
            </a:r>
          </a:p>
          <a:p>
            <a:pPr marL="768723" lvl="1" indent="-300639">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one year without a natural period if you’re older than 50 years of age</a:t>
            </a:r>
          </a:p>
          <a:p>
            <a:pPr marL="768723" lvl="1" indent="-300639">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two years without a natural period if you’re younger than 50 years of age.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Carefully consider your contraception options, as there are different types available. Discuss with your doctor what is the most appropriate option for you. Note that MHT is not a contraceptive.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Even if you’re not worried about getting pregnant, you still need to protect yourself against sexually transmissible infections (STIs), especially if you’ve changed partners or if you or your partner have sex with other people.</a:t>
            </a:r>
          </a:p>
        </p:txBody>
      </p:sp>
      <p:sp>
        <p:nvSpPr>
          <p:cNvPr id="4" name="Slide Number Placeholder 3"/>
          <p:cNvSpPr>
            <a:spLocks noGrp="1"/>
          </p:cNvSpPr>
          <p:nvPr>
            <p:ph type="sldNum" sz="quarter" idx="5"/>
          </p:nvPr>
        </p:nvSpPr>
        <p:spPr/>
        <p:txBody>
          <a:bodyPr/>
          <a:lstStyle/>
          <a:p>
            <a:fld id="{424E5769-EFE7-F441-8BDB-BF98AC99845E}" type="slidenum">
              <a:rPr lang="en-US" smtClean="0"/>
              <a:t>29</a:t>
            </a:fld>
            <a:endParaRPr lang="en-US"/>
          </a:p>
        </p:txBody>
      </p:sp>
    </p:spTree>
    <p:extLst>
      <p:ext uri="{BB962C8B-B14F-4D97-AF65-F5344CB8AC3E}">
        <p14:creationId xmlns:p14="http://schemas.microsoft.com/office/powerpoint/2010/main" val="69641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dirty="0"/>
              <a:t>Today we’ll be talking about menopause. </a:t>
            </a:r>
          </a:p>
          <a:p>
            <a:pPr>
              <a:lnSpc>
                <a:spcPct val="107000"/>
              </a:lnSpc>
            </a:pPr>
            <a:r>
              <a:rPr lang="en-AU" dirty="0"/>
              <a:t>By the end of this presentation, we hope you will</a:t>
            </a:r>
            <a:r>
              <a:rPr lang="en-US" dirty="0"/>
              <a:t>:</a:t>
            </a:r>
          </a:p>
          <a:p>
            <a:pPr marL="361528" indent="-361528">
              <a:lnSpc>
                <a:spcPct val="107000"/>
              </a:lnSpc>
              <a:buFont typeface="Arial" panose="020B0604020202020204" pitchFamily="34" charset="0"/>
              <a:buChar char="•"/>
            </a:pPr>
            <a:r>
              <a:rPr lang="en-US" dirty="0"/>
              <a:t>understand what menopause is and why and when it occurs</a:t>
            </a:r>
          </a:p>
          <a:p>
            <a:pPr marL="361528" indent="-361528">
              <a:lnSpc>
                <a:spcPct val="107000"/>
              </a:lnSpc>
              <a:buFont typeface="Arial" panose="020B0604020202020204" pitchFamily="34" charset="0"/>
              <a:buChar char="•"/>
            </a:pPr>
            <a:r>
              <a:rPr lang="en-US" dirty="0"/>
              <a:t>know the menopausal symptoms and how to manage them</a:t>
            </a:r>
          </a:p>
          <a:p>
            <a:pPr marL="361528" indent="-361528">
              <a:lnSpc>
                <a:spcPct val="107000"/>
              </a:lnSpc>
              <a:buFont typeface="Arial" panose="020B0604020202020204" pitchFamily="34" charset="0"/>
              <a:buChar char="•"/>
            </a:pPr>
            <a:r>
              <a:rPr lang="en-US" dirty="0"/>
              <a:t>understand how to take care of your health during and after menopause</a:t>
            </a:r>
          </a:p>
          <a:p>
            <a:pPr marL="361528" indent="-361528">
              <a:lnSpc>
                <a:spcPct val="107000"/>
              </a:lnSpc>
              <a:buFont typeface="Arial" panose="020B0604020202020204" pitchFamily="34" charset="0"/>
              <a:buChar char="•"/>
            </a:pPr>
            <a:r>
              <a:rPr lang="en-US" dirty="0"/>
              <a:t>be aware of the importance of maintaining good health during midlife.</a:t>
            </a:r>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3</a:t>
            </a:fld>
            <a:endParaRPr lang="en-US"/>
          </a:p>
        </p:txBody>
      </p:sp>
    </p:spTree>
    <p:extLst>
      <p:ext uri="{BB962C8B-B14F-4D97-AF65-F5344CB8AC3E}">
        <p14:creationId xmlns:p14="http://schemas.microsoft.com/office/powerpoint/2010/main" val="3413955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24E5769-EFE7-F441-8BDB-BF98AC99845E}" type="slidenum">
              <a:rPr lang="en-US" smtClean="0"/>
              <a:t>30</a:t>
            </a:fld>
            <a:endParaRPr lang="en-US"/>
          </a:p>
        </p:txBody>
      </p:sp>
    </p:spTree>
    <p:extLst>
      <p:ext uri="{BB962C8B-B14F-4D97-AF65-F5344CB8AC3E}">
        <p14:creationId xmlns:p14="http://schemas.microsoft.com/office/powerpoint/2010/main" val="501598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Postmenopause officially begins 12 months after your final period and marks the end of the reproductive stage of life.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After menopause, with the decreasing levels of oestrogen, you lose the protection against some chronic diseases that oestrogen provided you with earlier. As a result, you’re at a higher risk of developing cardiovascular disease, such as heart attack or stroke.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drop in oestrogen also causes your bones to lose their density faster. Most bone loss occurs in the first three years after menopause, and then the rate of bone loss slows. It is estimated that, on average, women lose up to 10% of their bone mass in the first five years after menopause.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When there is a large loss of bone mass and strength – a condition called ‘osteoporosis’ occurs – this makes bones more fragile, which can lead to fractures (breaks) in the bones.</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 disappearing oestrogen is also responsible for a redistribution of fat in your body, gathering mainly around your middle. This poses further health risks of chronic conditions, such as diabetes.</a:t>
            </a:r>
          </a:p>
        </p:txBody>
      </p:sp>
      <p:sp>
        <p:nvSpPr>
          <p:cNvPr id="4" name="Slide Number Placeholder 3"/>
          <p:cNvSpPr>
            <a:spLocks noGrp="1"/>
          </p:cNvSpPr>
          <p:nvPr>
            <p:ph type="sldNum" sz="quarter" idx="5"/>
          </p:nvPr>
        </p:nvSpPr>
        <p:spPr/>
        <p:txBody>
          <a:bodyPr/>
          <a:lstStyle/>
          <a:p>
            <a:fld id="{424E5769-EFE7-F441-8BDB-BF98AC99845E}" type="slidenum">
              <a:rPr lang="en-US" smtClean="0"/>
              <a:t>31</a:t>
            </a:fld>
            <a:endParaRPr lang="en-US"/>
          </a:p>
        </p:txBody>
      </p:sp>
    </p:spTree>
    <p:extLst>
      <p:ext uri="{BB962C8B-B14F-4D97-AF65-F5344CB8AC3E}">
        <p14:creationId xmlns:p14="http://schemas.microsoft.com/office/powerpoint/2010/main" val="1281215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dirty="0">
                <a:latin typeface="+mn-lt"/>
              </a:rPr>
              <a:t>A third or even half of your life will happen after </a:t>
            </a:r>
            <a:r>
              <a:rPr lang="en-AU" sz="1300" dirty="0">
                <a:ea typeface="Calibri" panose="020F0502020204030204" pitchFamily="34" charset="0"/>
                <a:cs typeface="Times New Roman" panose="02020603050405020304" pitchFamily="18" charset="0"/>
              </a:rPr>
              <a:t>menopause, so it’s very important that you maintain good health during and after menopause.</a:t>
            </a:r>
          </a:p>
          <a:p>
            <a:endParaRPr lang="en-AU" dirty="0"/>
          </a:p>
        </p:txBody>
      </p:sp>
      <p:sp>
        <p:nvSpPr>
          <p:cNvPr id="4" name="Slide Number Placeholder 3"/>
          <p:cNvSpPr>
            <a:spLocks noGrp="1"/>
          </p:cNvSpPr>
          <p:nvPr>
            <p:ph type="sldNum" sz="quarter" idx="5"/>
          </p:nvPr>
        </p:nvSpPr>
        <p:spPr/>
        <p:txBody>
          <a:bodyPr/>
          <a:lstStyle/>
          <a:p>
            <a:fld id="{424E5769-EFE7-F441-8BDB-BF98AC99845E}" type="slidenum">
              <a:rPr lang="en-US" smtClean="0"/>
              <a:t>32</a:t>
            </a:fld>
            <a:endParaRPr lang="en-US"/>
          </a:p>
        </p:txBody>
      </p:sp>
    </p:spTree>
    <p:extLst>
      <p:ext uri="{BB962C8B-B14F-4D97-AF65-F5344CB8AC3E}">
        <p14:creationId xmlns:p14="http://schemas.microsoft.com/office/powerpoint/2010/main" val="4218815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Around the time of menopause and after, you might notice a general weight gain or more fat settling around your middle.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doesn't cause women to gain weight. The main causes of weight gain are ageing, slowing metabolism, poor diet and decreasing activity levels.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can cause body fat to settle around your middle and internal organs rather than your hips, thighs, and buttocks.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This type of fat can increase blood pressure and blood fat and can put you at higher risk of type 2 diabetes, high blood pressure, cardiovascular disease, dementia, and some cancers. </a:t>
            </a:r>
          </a:p>
          <a:p>
            <a:pPr>
              <a:lnSpc>
                <a:spcPct val="107000"/>
              </a:lnSpc>
            </a:pPr>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33</a:t>
            </a:fld>
            <a:endParaRPr lang="en-US"/>
          </a:p>
        </p:txBody>
      </p:sp>
    </p:spTree>
    <p:extLst>
      <p:ext uri="{BB962C8B-B14F-4D97-AF65-F5344CB8AC3E}">
        <p14:creationId xmlns:p14="http://schemas.microsoft.com/office/powerpoint/2010/main" val="159718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There are many things you can do to reduce the health risks caused by lowered oestrogen levels and redistribution of body fat.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Make good lifestyle choices to reduce your risk of developing cardiovascular disease and osteoporosis:</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have a healthy diet, rich in calcium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exercise regularly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keep a healthy weight</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don't smoke </a:t>
            </a:r>
          </a:p>
          <a:p>
            <a:pPr marL="844834" indent="-361528" defTabSz="966612">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reduce alcohol.</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Sometimes lifestyle changes may not be enough. Always talk to your doctor about whether you need medication.</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34</a:t>
            </a:fld>
            <a:endParaRPr lang="en-US"/>
          </a:p>
        </p:txBody>
      </p:sp>
    </p:spTree>
    <p:extLst>
      <p:ext uri="{BB962C8B-B14F-4D97-AF65-F5344CB8AC3E}">
        <p14:creationId xmlns:p14="http://schemas.microsoft.com/office/powerpoint/2010/main" val="2802051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After menopause, have: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regular blood pressure, cholesterol and blood sugar (glucose) tests</a:t>
            </a:r>
          </a:p>
          <a:p>
            <a:pPr marL="362480" indent="-362480">
              <a:lnSpc>
                <a:spcPct val="107000"/>
              </a:lnSpc>
              <a:buFont typeface="Arial" panose="020B0604020202020204" pitchFamily="34" charset="0"/>
              <a:buChar char="•"/>
            </a:pPr>
            <a:r>
              <a:rPr lang="en-AU" sz="1200" dirty="0">
                <a:latin typeface="Calibri" panose="020F0502020204030204" pitchFamily="34" charset="0"/>
                <a:ea typeface="Times New Roman" panose="02020603050405020304" pitchFamily="18" charset="0"/>
                <a:cs typeface="Times New Roman" panose="02020603050405020304" pitchFamily="18" charset="0"/>
              </a:rPr>
              <a:t>bone health and skin checks.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sz="1200" dirty="0">
                <a:latin typeface="Calibri" panose="020F0502020204030204" pitchFamily="34" charset="0"/>
                <a:ea typeface="Times New Roman" panose="02020603050405020304" pitchFamily="18" charset="0"/>
                <a:cs typeface="Times New Roman" panose="02020603050405020304" pitchFamily="18" charset="0"/>
              </a:rPr>
              <a:t>Also, continue: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breast screening every 2 years – 50-74 years of age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cervical screening test every 5 years – 25-74 years of age</a:t>
            </a:r>
          </a:p>
          <a:p>
            <a:pPr marL="362480" indent="-362480">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bowel screening test every 2 years – 50-74 years of age.</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35</a:t>
            </a:fld>
            <a:endParaRPr lang="en-US"/>
          </a:p>
        </p:txBody>
      </p:sp>
    </p:spTree>
    <p:extLst>
      <p:ext uri="{BB962C8B-B14F-4D97-AF65-F5344CB8AC3E}">
        <p14:creationId xmlns:p14="http://schemas.microsoft.com/office/powerpoint/2010/main" val="4209804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You need to see a doctor if you experience bleeding after menopause, or problems with your bladder.</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Bleeding after menopause is not normal. Postmenopausal bleeding is bleeding that occurs more than 12 months after your final period.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It can be bleeding like a period, spotting or staining. In most cases, it’s due to a very thin endometrial (uterine) lining, or polyps.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It is important you see a doctor about the bleeding to exclude cancer.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Management of postmenopausal bleeding will depend on the cause of the bleeding.</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Urinary incontinence (urine leakage) is very common in postmenopausal women and not something to be embarrassed about.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In many cases, it can be improved with pelvic floor physiotherapy taught by a continence nurse or pelvic floor physiotherapist. </a:t>
            </a:r>
          </a:p>
          <a:p>
            <a:pPr marL="361528">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See a doctor for an assessment and treatment program.</a:t>
            </a:r>
          </a:p>
          <a:p>
            <a:endParaRPr lang="en-AU" sz="1900" dirty="0">
              <a:latin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36</a:t>
            </a:fld>
            <a:endParaRPr lang="en-US"/>
          </a:p>
        </p:txBody>
      </p:sp>
    </p:spTree>
    <p:extLst>
      <p:ext uri="{BB962C8B-B14F-4D97-AF65-F5344CB8AC3E}">
        <p14:creationId xmlns:p14="http://schemas.microsoft.com/office/powerpoint/2010/main" val="3849306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24E5769-EFE7-F441-8BDB-BF98AC99845E}" type="slidenum">
              <a:rPr lang="en-US" smtClean="0"/>
              <a:t>37</a:t>
            </a:fld>
            <a:endParaRPr lang="en-US"/>
          </a:p>
        </p:txBody>
      </p:sp>
    </p:spTree>
    <p:extLst>
      <p:ext uri="{BB962C8B-B14F-4D97-AF65-F5344CB8AC3E}">
        <p14:creationId xmlns:p14="http://schemas.microsoft.com/office/powerpoint/2010/main" val="2236042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24E5769-EFE7-F441-8BDB-BF98AC99845E}" type="slidenum">
              <a:rPr lang="en-US" smtClean="0"/>
              <a:t>38</a:t>
            </a:fld>
            <a:endParaRPr lang="en-US"/>
          </a:p>
        </p:txBody>
      </p:sp>
    </p:spTree>
    <p:extLst>
      <p:ext uri="{BB962C8B-B14F-4D97-AF65-F5344CB8AC3E}">
        <p14:creationId xmlns:p14="http://schemas.microsoft.com/office/powerpoint/2010/main" val="3651900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24E5769-EFE7-F441-8BDB-BF98AC99845E}" type="slidenum">
              <a:rPr lang="en-US" smtClean="0"/>
              <a:t>39</a:t>
            </a:fld>
            <a:endParaRPr lang="en-US"/>
          </a:p>
        </p:txBody>
      </p:sp>
    </p:spTree>
    <p:extLst>
      <p:ext uri="{BB962C8B-B14F-4D97-AF65-F5344CB8AC3E}">
        <p14:creationId xmlns:p14="http://schemas.microsoft.com/office/powerpoint/2010/main" val="250855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24E5769-EFE7-F441-8BDB-BF98AC99845E}" type="slidenum">
              <a:rPr lang="en-US" smtClean="0"/>
              <a:t>4</a:t>
            </a:fld>
            <a:endParaRPr lang="en-US"/>
          </a:p>
        </p:txBody>
      </p:sp>
    </p:spTree>
    <p:extLst>
      <p:ext uri="{BB962C8B-B14F-4D97-AF65-F5344CB8AC3E}">
        <p14:creationId xmlns:p14="http://schemas.microsoft.com/office/powerpoint/2010/main" val="119612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Menopause is the final menstrual period. </a:t>
            </a:r>
          </a:p>
          <a:p>
            <a:pPr marL="361528" indent="-361528" defTabSz="966612">
              <a:lnSpc>
                <a:spcPct val="107000"/>
              </a:lnSpc>
              <a:buFont typeface="Arial" panose="020B0604020202020204" pitchFamily="34" charset="0"/>
              <a:buChar char="•"/>
              <a:defRPr/>
            </a:pPr>
            <a:r>
              <a:rPr lang="en-AU" sz="1200" dirty="0">
                <a:latin typeface="Calibri" panose="020F0502020204030204" pitchFamily="34" charset="0"/>
                <a:ea typeface="Calibri" panose="020F0502020204030204" pitchFamily="34" charset="0"/>
                <a:cs typeface="Times New Roman" panose="02020603050405020304" pitchFamily="18" charset="0"/>
              </a:rPr>
              <a:t>It’s a result of a natural process of ovaries having run out of eggs. </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Menopause can be induced – it happens as a result of a surgical removal of ovaries, or chemotherapy or radiotherapy treatment for cancer.</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5</a:t>
            </a:fld>
            <a:endParaRPr lang="en-US"/>
          </a:p>
        </p:txBody>
      </p:sp>
    </p:spTree>
    <p:extLst>
      <p:ext uri="{BB962C8B-B14F-4D97-AF65-F5344CB8AC3E}">
        <p14:creationId xmlns:p14="http://schemas.microsoft.com/office/powerpoint/2010/main" val="379966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ea typeface="Calibri" panose="020F0502020204030204" pitchFamily="34" charset="0"/>
                <a:cs typeface="Times New Roman" panose="02020603050405020304" pitchFamily="18" charset="0"/>
              </a:rPr>
              <a:t>Menopause is triggered by hormones.</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Hormones are chemicals made in the body that send messages through the bloodstream to tissues and organs. </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They help control many of the body's functions, such as temperature, growth, energy, repair of cells, reproduction, sexual function and digestion. </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Hormones tell the body to eat, stop eating, sleep, wake up, grow or stop growing. </a:t>
            </a: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Hormones are responsible for what happens during menopause. The three hormones most relevant to menopause are </a:t>
            </a:r>
            <a:r>
              <a:rPr lang="en-AU" sz="1200" dirty="0">
                <a:ea typeface="Calibri" panose="020F0502020204030204" pitchFamily="34" charset="0"/>
                <a:cs typeface="Arial" panose="020B0604020202020204" pitchFamily="34" charset="0"/>
              </a:rPr>
              <a:t>oestrogen, progesterone and testosterone.</a:t>
            </a:r>
            <a:endParaRPr lang="en-AU" sz="1200" dirty="0">
              <a:ea typeface="Calibri" panose="020F0502020204030204" pitchFamily="34" charset="0"/>
              <a:cs typeface="Times New Roman" panose="02020603050405020304" pitchFamily="18" charset="0"/>
            </a:endParaRP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Oestrogen:</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is produced from the cells around the eggs in the ovaries</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acts throughout the body</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helps to maintain muscle tone, the endometrium (lining of the uterus), the cervix (entrance to the uterus), the ducts in the breasts</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keeps the vaginal lining elastic</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protects the bones</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drops by up to 90% after menopause.</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Progesterone:</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is only produced if an egg is released</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prepares the uterus for implantation of an egg</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stops when ovulation (the release of an egg) stops at menopause.</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Testosterone:</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has a role in women’s sexual desire and libido, and bone health</a:t>
            </a:r>
          </a:p>
          <a:p>
            <a:pPr marL="845786" lvl="1" indent="-362480">
              <a:lnSpc>
                <a:spcPct val="107000"/>
              </a:lnSpc>
              <a:buFont typeface="Calibri" panose="020F0502020204030204" pitchFamily="34" charset="0"/>
              <a:buChar char="-"/>
              <a:tabLst>
                <a:tab pos="241653" algn="l"/>
              </a:tabLst>
            </a:pPr>
            <a:r>
              <a:rPr lang="en-AU" sz="1200" dirty="0">
                <a:ea typeface="Calibri" panose="020F0502020204030204" pitchFamily="34" charset="0"/>
                <a:cs typeface="Times New Roman" panose="02020603050405020304" pitchFamily="18" charset="0"/>
              </a:rPr>
              <a:t>gradually decreases with age.</a:t>
            </a:r>
          </a:p>
          <a:p>
            <a:pPr marL="361528" indent="-361528">
              <a:lnSpc>
                <a:spcPct val="107000"/>
              </a:lnSpc>
              <a:buFont typeface="Arial" panose="020B0604020202020204" pitchFamily="34" charset="0"/>
              <a:buChar char="•"/>
            </a:pPr>
            <a:r>
              <a:rPr lang="en-AU" sz="1200" dirty="0">
                <a:ea typeface="Calibri" panose="020F0502020204030204" pitchFamily="34" charset="0"/>
                <a:cs typeface="Times New Roman" panose="02020603050405020304" pitchFamily="18" charset="0"/>
              </a:rPr>
              <a:t>Changes in the levels of the oestrogen hormones create menopausal symptoms. These changes usually happen over months or years as you approach menopause. </a:t>
            </a:r>
          </a:p>
          <a:p>
            <a:pPr marL="483306">
              <a:lnSpc>
                <a:spcPct val="107000"/>
              </a:lnSpc>
              <a:spcAft>
                <a:spcPts val="846"/>
              </a:spcAft>
            </a:pPr>
            <a:r>
              <a:rPr lang="en-AU" sz="1300" dirty="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6</a:t>
            </a:fld>
            <a:endParaRPr lang="en-US"/>
          </a:p>
        </p:txBody>
      </p:sp>
    </p:spTree>
    <p:extLst>
      <p:ext uri="{BB962C8B-B14F-4D97-AF65-F5344CB8AC3E}">
        <p14:creationId xmlns:p14="http://schemas.microsoft.com/office/powerpoint/2010/main" val="214997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Typically, in Australia, women reach menopause between 45 and 55 years of age, with the average age being 51 years.</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Some women have a later menopause, at up to 60 years of age, or an earlier-than-expected menopause. </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Family history – when your mother or grandmother experienced menopause – may influence when your menopause occurs.</a:t>
            </a:r>
          </a:p>
          <a:p>
            <a:endParaRPr lang="en-AU" dirty="0"/>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7</a:t>
            </a:fld>
            <a:endParaRPr lang="en-US"/>
          </a:p>
        </p:txBody>
      </p:sp>
    </p:spTree>
    <p:extLst>
      <p:ext uri="{BB962C8B-B14F-4D97-AF65-F5344CB8AC3E}">
        <p14:creationId xmlns:p14="http://schemas.microsoft.com/office/powerpoint/2010/main" val="41930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Calibri" panose="020F0502020204030204" pitchFamily="34" charset="0"/>
                <a:ea typeface="Calibri" panose="020F0502020204030204" pitchFamily="34" charset="0"/>
                <a:cs typeface="Times New Roman" panose="02020603050405020304" pitchFamily="18" charset="0"/>
              </a:rPr>
              <a:t>Menopause can occur earlier than expected.</a:t>
            </a:r>
          </a:p>
          <a:p>
            <a:pPr marL="361528" indent="-361528">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the final period happens:</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before the age of 40 years, it is called ‘premature menopause’ or ‘premature ovarian insufficiency’  </a:t>
            </a:r>
          </a:p>
          <a:p>
            <a:pPr marL="845786" lvl="1" indent="-362480">
              <a:lnSpc>
                <a:spcPct val="107000"/>
              </a:lnSpc>
              <a:buFont typeface="Calibri" panose="020F050202020403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between 40 and 45 years of age, it is called ‘early menopause’.</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Symptoms of premature or early menopause are the same as when menopause occurs at the expected age (51–52) but are often more severe.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If menopause happens as a result of a cancer treatment or surgery, menopausal symptoms start immediately and can be severe. This is because hormonal changes occur abruptly rather than gradually over several years.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Seek advice and treatment from your doctor or a specialist to ease the symptoms and to reduce the risk of developing serious health conditions.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After menopause, women are at significantly higher risk of developing cardiovascular disease, osteoporosis or dementia. </a:t>
            </a:r>
          </a:p>
          <a:p>
            <a:pPr marL="361528" indent="-361528" defTabSz="966612">
              <a:lnSpc>
                <a:spcPct val="107000"/>
              </a:lnSpc>
              <a:buFont typeface="Arial" panose="020B0604020202020204" pitchFamily="34" charset="0"/>
              <a:buChar char="•"/>
            </a:pPr>
            <a:r>
              <a:rPr lang="en-AU" sz="1200" dirty="0">
                <a:latin typeface="Calibri" panose="020F0502020204030204" pitchFamily="34" charset="0"/>
                <a:ea typeface="Calibri" panose="020F0502020204030204" pitchFamily="34" charset="0"/>
                <a:cs typeface="Times New Roman" panose="02020603050405020304" pitchFamily="18" charset="0"/>
              </a:rPr>
              <a:t>Treatment with menopause hormonal therapy (MHT) or the contraceptive pill is recommended for those with early or premature menopause. Other therapies may be an option if oestrogen can’t be taken, such as in women with – or with a history of – breast cancer.</a:t>
            </a: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8</a:t>
            </a:fld>
            <a:endParaRPr lang="en-US"/>
          </a:p>
        </p:txBody>
      </p:sp>
    </p:spTree>
    <p:extLst>
      <p:ext uri="{BB962C8B-B14F-4D97-AF65-F5344CB8AC3E}">
        <p14:creationId xmlns:p14="http://schemas.microsoft.com/office/powerpoint/2010/main" val="250984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Oestrogen protects your heart, bones and brain.</a:t>
            </a: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If your periods stop naturally before you’re 45, it means that your levels of oestrogen have dropped.</a:t>
            </a:r>
          </a:p>
          <a:p>
            <a:pPr marL="361528" indent="-361528" defTabSz="966612">
              <a:lnSpc>
                <a:spcPct val="107000"/>
              </a:lnSpc>
              <a:buFont typeface="Arial" panose="020B0604020202020204" pitchFamily="34" charset="0"/>
              <a:buChar char="•"/>
              <a:defRPr/>
            </a:pPr>
            <a:r>
              <a:rPr lang="en-AU" sz="1200" dirty="0">
                <a:ea typeface="Calibri" panose="020F0502020204030204" pitchFamily="34" charset="0"/>
                <a:cs typeface="Times New Roman" panose="02020603050405020304" pitchFamily="18" charset="0"/>
              </a:rPr>
              <a:t>See a </a:t>
            </a:r>
            <a:r>
              <a:rPr lang="en-AU" sz="1200" dirty="0">
                <a:ea typeface="Calibri" panose="020F0502020204030204" pitchFamily="34" charset="0"/>
              </a:rPr>
              <a:t>doctor for treatment </a:t>
            </a:r>
            <a:r>
              <a:rPr lang="en-AU" sz="1200" dirty="0">
                <a:ea typeface="Calibri" panose="020F0502020204030204" pitchFamily="34" charset="0"/>
                <a:cs typeface="Times New Roman" panose="02020603050405020304" pitchFamily="18" charset="0"/>
              </a:rPr>
              <a:t>to reduce the risk of multiple long-term health consequences caused by the lack of oestrogen.</a:t>
            </a:r>
            <a:endParaRPr lang="en-AU" sz="1200" dirty="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24E5769-EFE7-F441-8BDB-BF98AC99845E}" type="slidenum">
              <a:rPr lang="en-US" smtClean="0"/>
              <a:t>9</a:t>
            </a:fld>
            <a:endParaRPr lang="en-US"/>
          </a:p>
        </p:txBody>
      </p:sp>
    </p:spTree>
    <p:extLst>
      <p:ext uri="{BB962C8B-B14F-4D97-AF65-F5344CB8AC3E}">
        <p14:creationId xmlns:p14="http://schemas.microsoft.com/office/powerpoint/2010/main" val="504816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39549" y="1531174"/>
            <a:ext cx="5512228" cy="1334047"/>
          </a:xfrm>
          <a:prstGeom prst="rect">
            <a:avLst/>
          </a:prstGeom>
        </p:spPr>
        <p:txBody>
          <a:bodyPr vert="horz" lIns="0" tIns="45720" rIns="91440" bIns="45720" rtlCol="0" anchor="ctr">
            <a:normAutofit/>
          </a:bodyPr>
          <a:lstStyle>
            <a:lvl1pPr>
              <a:defRPr sz="4800" b="1">
                <a:solidFill>
                  <a:schemeClr val="bg1"/>
                </a:solidFill>
              </a:defRPr>
            </a:lvl1pPr>
          </a:lstStyle>
          <a:p>
            <a:r>
              <a:rPr lang="en-AU" dirty="0"/>
              <a:t>Click to add title</a:t>
            </a:r>
            <a:endParaRPr lang="en-US" dirty="0"/>
          </a:p>
        </p:txBody>
      </p:sp>
      <p:sp>
        <p:nvSpPr>
          <p:cNvPr id="13" name="Subtitle 2"/>
          <p:cNvSpPr>
            <a:spLocks noGrp="1"/>
          </p:cNvSpPr>
          <p:nvPr>
            <p:ph type="subTitle" idx="1" hasCustomPrompt="1"/>
          </p:nvPr>
        </p:nvSpPr>
        <p:spPr>
          <a:xfrm>
            <a:off x="639548" y="3339127"/>
            <a:ext cx="5512229" cy="993730"/>
          </a:xfrm>
          <a:prstGeom prst="rect">
            <a:avLst/>
          </a:prstGeom>
        </p:spPr>
        <p:txBody>
          <a:bodyPr lIns="0"/>
          <a:lstStyle>
            <a:lvl1pPr marL="0" marR="0" indent="0" algn="l" defTabSz="457200" rtl="0" eaLnBrk="1" fontAlgn="auto" latinLnBrk="0" hangingPunct="1">
              <a:lnSpc>
                <a:spcPct val="100000"/>
              </a:lnSpc>
              <a:spcBef>
                <a:spcPct val="20000"/>
              </a:spcBef>
              <a:spcAft>
                <a:spcPts val="0"/>
              </a:spcAft>
              <a:buClrTx/>
              <a:buSzTx/>
              <a:buFont typeface="Arial"/>
              <a:buNone/>
              <a:tabLst/>
              <a:defRPr sz="28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subtitle</a:t>
            </a:r>
          </a:p>
        </p:txBody>
      </p:sp>
      <p:pic>
        <p:nvPicPr>
          <p:cNvPr id="6" name="Picture 5">
            <a:extLst>
              <a:ext uri="{FF2B5EF4-FFF2-40B4-BE49-F238E27FC236}">
                <a16:creationId xmlns:a16="http://schemas.microsoft.com/office/drawing/2014/main" id="{F84191E0-B921-4D75-92C6-F708C0CE6E5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294525" y="228599"/>
            <a:ext cx="6995804" cy="5609599"/>
          </a:xfrm>
          <a:prstGeom prst="rect">
            <a:avLst/>
          </a:prstGeom>
        </p:spPr>
      </p:pic>
    </p:spTree>
    <p:extLst>
      <p:ext uri="{BB962C8B-B14F-4D97-AF65-F5344CB8AC3E}">
        <p14:creationId xmlns:p14="http://schemas.microsoft.com/office/powerpoint/2010/main" val="22343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23888" y="620713"/>
            <a:ext cx="10944225" cy="5580061"/>
          </a:xfrm>
          <a:prstGeom prst="rect">
            <a:avLst/>
          </a:prstGeom>
        </p:spPr>
        <p:txBody>
          <a:bodyPr anchor="ctr"/>
          <a:lstStyle>
            <a:lvl1pPr algn="ctr">
              <a:defRPr sz="4800" b="1">
                <a:solidFill>
                  <a:schemeClr val="bg1"/>
                </a:solidFill>
              </a:defRPr>
            </a:lvl1pPr>
          </a:lstStyle>
          <a:p>
            <a:r>
              <a:rPr lang="en-US" dirty="0"/>
              <a:t>Click to add text</a:t>
            </a:r>
          </a:p>
        </p:txBody>
      </p:sp>
      <p:pic>
        <p:nvPicPr>
          <p:cNvPr id="3" name="Picture 2">
            <a:extLst>
              <a:ext uri="{FF2B5EF4-FFF2-40B4-BE49-F238E27FC236}">
                <a16:creationId xmlns:a16="http://schemas.microsoft.com/office/drawing/2014/main" id="{64743C26-BBF7-42A1-A64C-FF967D392B2B}"/>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9761250" y="-192506"/>
            <a:ext cx="2904659" cy="2329107"/>
          </a:xfrm>
          <a:prstGeom prst="rect">
            <a:avLst/>
          </a:prstGeom>
        </p:spPr>
      </p:pic>
    </p:spTree>
    <p:extLst>
      <p:ext uri="{BB962C8B-B14F-4D97-AF65-F5344CB8AC3E}">
        <p14:creationId xmlns:p14="http://schemas.microsoft.com/office/powerpoint/2010/main" val="148295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34234" y="620713"/>
            <a:ext cx="11030702" cy="4752975"/>
          </a:xfrm>
          <a:prstGeom prst="rect">
            <a:avLst/>
          </a:prstGeom>
        </p:spPr>
        <p:txBody>
          <a:bodyPr lIns="0" anchor="ctr"/>
          <a:lstStyle>
            <a:lvl1pPr algn="l">
              <a:defRPr sz="4800" b="1" i="0">
                <a:solidFill>
                  <a:schemeClr val="bg1"/>
                </a:solidFill>
              </a:defRPr>
            </a:lvl1pPr>
          </a:lstStyle>
          <a:p>
            <a:r>
              <a:rPr lang="en-US" dirty="0"/>
              <a:t>Click to add text</a:t>
            </a:r>
          </a:p>
        </p:txBody>
      </p:sp>
      <p:pic>
        <p:nvPicPr>
          <p:cNvPr id="5" name="Picture 4">
            <a:extLst>
              <a:ext uri="{FF2B5EF4-FFF2-40B4-BE49-F238E27FC236}">
                <a16:creationId xmlns:a16="http://schemas.microsoft.com/office/drawing/2014/main" id="{0EE3D184-4321-4675-9374-80B2B8CD2307}"/>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294525" y="228599"/>
            <a:ext cx="6995804" cy="5609599"/>
          </a:xfrm>
          <a:prstGeom prst="rect">
            <a:avLst/>
          </a:prstGeom>
        </p:spPr>
      </p:pic>
    </p:spTree>
    <p:extLst>
      <p:ext uri="{BB962C8B-B14F-4D97-AF65-F5344CB8AC3E}">
        <p14:creationId xmlns:p14="http://schemas.microsoft.com/office/powerpoint/2010/main" val="203068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Rectangle 1">
            <a:extLst>
              <a:ext uri="{FF2B5EF4-FFF2-40B4-BE49-F238E27FC236}">
                <a16:creationId xmlns:a16="http://schemas.microsoft.com/office/drawing/2014/main" id="{C1450657-36F5-4B16-9B61-F3944EBDC7FD}"/>
              </a:ext>
            </a:extLst>
          </p:cNvPr>
          <p:cNvSpPr/>
          <p:nvPr userDrawn="1"/>
        </p:nvSpPr>
        <p:spPr>
          <a:xfrm>
            <a:off x="0" y="-1"/>
            <a:ext cx="12192000" cy="6210822"/>
          </a:xfrm>
          <a:prstGeom prst="rect">
            <a:avLst/>
          </a:prstGeom>
          <a:solidFill>
            <a:srgbClr val="EFE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44225" cy="4634267"/>
          </a:xfrm>
          <a:prstGeom prst="rect">
            <a:avLst/>
          </a:prstGeom>
        </p:spPr>
        <p:txBody>
          <a:bodyPr anchor="ctr"/>
          <a:lstStyle>
            <a:lvl1pPr algn="ctr">
              <a:defRPr sz="3600"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396761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33467" cy="4634267"/>
          </a:xfrm>
          <a:prstGeom prst="rect">
            <a:avLst/>
          </a:prstGeom>
        </p:spPr>
        <p:txBody>
          <a:bodyPr anchor="ctr"/>
          <a:lstStyle>
            <a:lvl1pPr algn="ctr">
              <a:defRPr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pic>
        <p:nvPicPr>
          <p:cNvPr id="7" name="Picture 6">
            <a:extLst>
              <a:ext uri="{FF2B5EF4-FFF2-40B4-BE49-F238E27FC236}">
                <a16:creationId xmlns:a16="http://schemas.microsoft.com/office/drawing/2014/main" id="{05E51EC5-D25A-4236-A84A-73AC0F1B3295}"/>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9761250" y="-192506"/>
            <a:ext cx="2904659" cy="2329107"/>
          </a:xfrm>
          <a:prstGeom prst="rect">
            <a:avLst/>
          </a:prstGeom>
        </p:spPr>
      </p:pic>
    </p:spTree>
    <p:extLst>
      <p:ext uri="{BB962C8B-B14F-4D97-AF65-F5344CB8AC3E}">
        <p14:creationId xmlns:p14="http://schemas.microsoft.com/office/powerpoint/2010/main" val="1190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518-ADF9-4997-AB4B-43AEF96EAB97}"/>
              </a:ext>
            </a:extLst>
          </p:cNvPr>
          <p:cNvSpPr>
            <a:spLocks noGrp="1"/>
          </p:cNvSpPr>
          <p:nvPr>
            <p:ph type="title" hasCustomPrompt="1"/>
          </p:nvPr>
        </p:nvSpPr>
        <p:spPr>
          <a:xfrm>
            <a:off x="623887" y="1783273"/>
            <a:ext cx="10944225" cy="2396332"/>
          </a:xfrm>
          <a:prstGeom prst="rect">
            <a:avLst/>
          </a:prstGeom>
        </p:spPr>
        <p:txBody>
          <a:bodyPr lIns="0"/>
          <a:lstStyle>
            <a:lvl1pPr>
              <a:defRPr sz="4800" b="1">
                <a:solidFill>
                  <a:schemeClr val="bg1"/>
                </a:solidFill>
              </a:defRPr>
            </a:lvl1pPr>
          </a:lstStyle>
          <a:p>
            <a:r>
              <a:rPr lang="en-US" dirty="0"/>
              <a:t>Thank you</a:t>
            </a:r>
            <a:endParaRPr lang="en-AU" dirty="0"/>
          </a:p>
        </p:txBody>
      </p:sp>
      <p:sp>
        <p:nvSpPr>
          <p:cNvPr id="3" name="Title 1">
            <a:extLst>
              <a:ext uri="{FF2B5EF4-FFF2-40B4-BE49-F238E27FC236}">
                <a16:creationId xmlns:a16="http://schemas.microsoft.com/office/drawing/2014/main" id="{6E984713-F358-48C6-ABFA-BFF4A4144696}"/>
              </a:ext>
            </a:extLst>
          </p:cNvPr>
          <p:cNvSpPr txBox="1">
            <a:spLocks/>
          </p:cNvSpPr>
          <p:nvPr userDrawn="1"/>
        </p:nvSpPr>
        <p:spPr>
          <a:xfrm>
            <a:off x="4295775" y="5763675"/>
            <a:ext cx="4719165" cy="437100"/>
          </a:xfrm>
          <a:prstGeom prst="rect">
            <a:avLst/>
          </a:prstGeom>
        </p:spPr>
        <p:txBody>
          <a:bodyPr lIns="0"/>
          <a:lstStyle>
            <a:lvl1pPr algn="l" defTabSz="457200" rtl="0" eaLnBrk="1" latinLnBrk="0" hangingPunct="1">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sz="1400" b="0" dirty="0"/>
              <a:t>Jean Hailes for Women’s Health gratefully acknowledges the support of the Australian Government.</a:t>
            </a:r>
            <a:endParaRPr lang="en-AU" sz="1400" b="0" dirty="0"/>
          </a:p>
        </p:txBody>
      </p:sp>
      <p:pic>
        <p:nvPicPr>
          <p:cNvPr id="4" name="Picture 3">
            <a:extLst>
              <a:ext uri="{FF2B5EF4-FFF2-40B4-BE49-F238E27FC236}">
                <a16:creationId xmlns:a16="http://schemas.microsoft.com/office/drawing/2014/main" id="{E3CBCBFB-68FA-4864-80E2-FBD4C72B2CD7}"/>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9761250" y="-192506"/>
            <a:ext cx="2904659" cy="2329107"/>
          </a:xfrm>
          <a:prstGeom prst="rect">
            <a:avLst/>
          </a:prstGeom>
        </p:spPr>
      </p:pic>
    </p:spTree>
    <p:extLst>
      <p:ext uri="{BB962C8B-B14F-4D97-AF65-F5344CB8AC3E}">
        <p14:creationId xmlns:p14="http://schemas.microsoft.com/office/powerpoint/2010/main" val="418992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Text Placeholder 2">
            <a:extLst>
              <a:ext uri="{FF2B5EF4-FFF2-40B4-BE49-F238E27FC236}">
                <a16:creationId xmlns:a16="http://schemas.microsoft.com/office/drawing/2014/main" id="{53AE1613-0ED5-4A90-A61B-7BEB8A08D0CE}"/>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p:txBody>
      </p:sp>
      <p:pic>
        <p:nvPicPr>
          <p:cNvPr id="5" name="Picture 4">
            <a:extLst>
              <a:ext uri="{FF2B5EF4-FFF2-40B4-BE49-F238E27FC236}">
                <a16:creationId xmlns:a16="http://schemas.microsoft.com/office/drawing/2014/main" id="{AE0CA7F1-D274-4FA9-9950-5B27FDEE5B94}"/>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9761250" y="-192506"/>
            <a:ext cx="2904659" cy="2329107"/>
          </a:xfrm>
          <a:prstGeom prst="rect">
            <a:avLst/>
          </a:prstGeom>
        </p:spPr>
      </p:pic>
    </p:spTree>
    <p:extLst>
      <p:ext uri="{BB962C8B-B14F-4D97-AF65-F5344CB8AC3E}">
        <p14:creationId xmlns:p14="http://schemas.microsoft.com/office/powerpoint/2010/main" val="219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5" name="Text Placeholder 2">
            <a:extLst>
              <a:ext uri="{FF2B5EF4-FFF2-40B4-BE49-F238E27FC236}">
                <a16:creationId xmlns:a16="http://schemas.microsoft.com/office/drawing/2014/main" id="{64DD5206-A776-40C2-ADE5-EFADC5B03792}"/>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r>
              <a:rPr lang="en-US" dirty="0"/>
              <a:t>Click to add text</a:t>
            </a:r>
          </a:p>
        </p:txBody>
      </p:sp>
      <p:pic>
        <p:nvPicPr>
          <p:cNvPr id="6" name="Picture 5">
            <a:extLst>
              <a:ext uri="{FF2B5EF4-FFF2-40B4-BE49-F238E27FC236}">
                <a16:creationId xmlns:a16="http://schemas.microsoft.com/office/drawing/2014/main" id="{D8AC1098-E732-48C6-A151-6C9101A3D05E}"/>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9761250" y="-192506"/>
            <a:ext cx="2904659" cy="2329107"/>
          </a:xfrm>
          <a:prstGeom prst="rect">
            <a:avLst/>
          </a:prstGeom>
        </p:spPr>
      </p:pic>
    </p:spTree>
    <p:extLst>
      <p:ext uri="{BB962C8B-B14F-4D97-AF65-F5344CB8AC3E}">
        <p14:creationId xmlns:p14="http://schemas.microsoft.com/office/powerpoint/2010/main" val="21601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40282"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
        <p:nvSpPr>
          <p:cNvPr id="5" name="Content Placeholder 3">
            <a:extLst>
              <a:ext uri="{FF2B5EF4-FFF2-40B4-BE49-F238E27FC236}">
                <a16:creationId xmlns:a16="http://schemas.microsoft.com/office/drawing/2014/main" id="{8EFBC77D-64BF-40B9-A891-D720ED5116E0}"/>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pic>
        <p:nvPicPr>
          <p:cNvPr id="6" name="Picture 5">
            <a:extLst>
              <a:ext uri="{FF2B5EF4-FFF2-40B4-BE49-F238E27FC236}">
                <a16:creationId xmlns:a16="http://schemas.microsoft.com/office/drawing/2014/main" id="{F218BB2D-96D8-482B-A67D-700E7EB971AA}"/>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9761250" y="-192506"/>
            <a:ext cx="2904659" cy="2329107"/>
          </a:xfrm>
          <a:prstGeom prst="rect">
            <a:avLst/>
          </a:prstGeom>
        </p:spPr>
      </p:pic>
    </p:spTree>
    <p:extLst>
      <p:ext uri="{BB962C8B-B14F-4D97-AF65-F5344CB8AC3E}">
        <p14:creationId xmlns:p14="http://schemas.microsoft.com/office/powerpoint/2010/main" val="422356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32513" y="1568096"/>
            <a:ext cx="5435600" cy="4253801"/>
          </a:xfrm>
          <a:prstGeom prst="rect">
            <a:avLst/>
          </a:prstGeom>
          <a:solidFill>
            <a:srgbClr val="EFE4FA"/>
          </a:solidFill>
        </p:spPr>
        <p:txBody>
          <a:bodyPr lIns="144000" tIns="46800" rIns="144000" bIns="14400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a:solidFill>
                  <a:srgbClr val="000000"/>
                </a:solidFill>
                <a:latin typeface="Arial" panose="020B0604020202020204" pitchFamily="34" charset="0"/>
                <a:cs typeface="Arial" panose="020B0604020202020204" pitchFamily="34" charset="0"/>
              </a:defRPr>
            </a:lvl2pPr>
          </a:lstStyle>
          <a:p>
            <a:r>
              <a:rPr lang="en-US" dirty="0"/>
              <a:t>Click to add breakout text</a:t>
            </a:r>
          </a:p>
          <a:p>
            <a:pPr marL="720000" marR="0" lvl="1" indent="-3600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p:txBody>
      </p:sp>
      <p:sp>
        <p:nvSpPr>
          <p:cNvPr id="5" name="Content Placeholder 3">
            <a:extLst>
              <a:ext uri="{FF2B5EF4-FFF2-40B4-BE49-F238E27FC236}">
                <a16:creationId xmlns:a16="http://schemas.microsoft.com/office/drawing/2014/main" id="{2A38CD4F-84E0-467B-8E2A-81BE15DEA1D1}"/>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Tree>
    <p:extLst>
      <p:ext uri="{BB962C8B-B14F-4D97-AF65-F5344CB8AC3E}">
        <p14:creationId xmlns:p14="http://schemas.microsoft.com/office/powerpoint/2010/main" val="2364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6" y="473075"/>
            <a:ext cx="1093702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Text Placeholder 2">
            <a:extLst>
              <a:ext uri="{FF2B5EF4-FFF2-40B4-BE49-F238E27FC236}">
                <a16:creationId xmlns:a16="http://schemas.microsoft.com/office/drawing/2014/main" id="{A9CFE5AF-B46A-4A2E-8BF1-6634B402F539}"/>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endParaRPr lang="en-US" dirty="0"/>
          </a:p>
        </p:txBody>
      </p:sp>
      <p:pic>
        <p:nvPicPr>
          <p:cNvPr id="6" name="Picture 5">
            <a:extLst>
              <a:ext uri="{FF2B5EF4-FFF2-40B4-BE49-F238E27FC236}">
                <a16:creationId xmlns:a16="http://schemas.microsoft.com/office/drawing/2014/main" id="{7D8F698C-B101-4B48-BC18-03554125732F}"/>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a:stretch/>
        </p:blipFill>
        <p:spPr>
          <a:xfrm>
            <a:off x="9761250" y="-192506"/>
            <a:ext cx="2904659" cy="2329107"/>
          </a:xfrm>
          <a:prstGeom prst="rect">
            <a:avLst/>
          </a:prstGeom>
        </p:spPr>
      </p:pic>
    </p:spTree>
    <p:extLst>
      <p:ext uri="{BB962C8B-B14F-4D97-AF65-F5344CB8AC3E}">
        <p14:creationId xmlns:p14="http://schemas.microsoft.com/office/powerpoint/2010/main" val="8600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9756" y="473075"/>
            <a:ext cx="503676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9756" y="2027976"/>
            <a:ext cx="5036767" cy="3793922"/>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6132513"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8729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0" y="473075"/>
            <a:ext cx="764378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1080" y="1568095"/>
            <a:ext cx="7643787" cy="4253803"/>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8904288" y="-1"/>
            <a:ext cx="3287712"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4764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553555" y="473075"/>
            <a:ext cx="5014558"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553555" y="2018924"/>
            <a:ext cx="5014558" cy="3802974"/>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8" name="Picture Placeholder 2">
            <a:extLst>
              <a:ext uri="{FF2B5EF4-FFF2-40B4-BE49-F238E27FC236}">
                <a16:creationId xmlns:a16="http://schemas.microsoft.com/office/drawing/2014/main" id="{A5A10AE2-097C-484C-A24D-5FDE9872C1E3}"/>
              </a:ext>
            </a:extLst>
          </p:cNvPr>
          <p:cNvSpPr>
            <a:spLocks noGrp="1"/>
          </p:cNvSpPr>
          <p:nvPr>
            <p:ph type="pic" sz="quarter" idx="11"/>
          </p:nvPr>
        </p:nvSpPr>
        <p:spPr>
          <a:xfrm>
            <a:off x="-35615"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2757476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a:off x="0" y="0"/>
            <a:ext cx="12192000" cy="5373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descr="A purple text on a black background&#10;&#10;Description automatically generated">
            <a:extLst>
              <a:ext uri="{FF2B5EF4-FFF2-40B4-BE49-F238E27FC236}">
                <a16:creationId xmlns:a16="http://schemas.microsoft.com/office/drawing/2014/main" id="{A0E7D9FA-B256-4023-93C0-F14D775C8E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889" y="5606512"/>
            <a:ext cx="2771774" cy="599001"/>
          </a:xfrm>
          <a:prstGeom prst="rect">
            <a:avLst/>
          </a:prstGeom>
        </p:spPr>
      </p:pic>
      <p:sp>
        <p:nvSpPr>
          <p:cNvPr id="13" name="TextBox 12">
            <a:extLst>
              <a:ext uri="{FF2B5EF4-FFF2-40B4-BE49-F238E27FC236}">
                <a16:creationId xmlns:a16="http://schemas.microsoft.com/office/drawing/2014/main" id="{25432F86-F001-4668-B3DE-2589CABFD94A}"/>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latin typeface="Arial" panose="020B0604020202020204" pitchFamily="34" charset="0"/>
                <a:cs typeface="Arial" panose="020B0604020202020204" pitchFamily="34" charset="0"/>
              </a:rPr>
              <a:t>jeanhailes.org.au</a:t>
            </a: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68F3928-06D3-4E28-8AA3-F1A7D94E9EB8}"/>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2170054374"/>
      </p:ext>
    </p:extLst>
  </p:cSld>
  <p:clrMap bg1="lt1" tx1="dk1" bg2="lt2" tx2="dk2" accent1="accent1" accent2="accent2" accent3="accent3" accent4="accent4" accent5="accent5" accent6="accent6" hlink="hlink" folHlink="folHlink"/>
  <p:sldLayoutIdLst>
    <p:sldLayoutId id="2147483764" r:id="rId1"/>
    <p:sldLayoutId id="2147483763" r:id="rId2"/>
    <p:sldLayoutId id="2147483766" r:id="rId3"/>
    <p:sldLayoutId id="2147483790" r:id="rId4"/>
    <p:sldLayoutId id="2147483795" r:id="rId5"/>
    <p:sldLayoutId id="2147483792" r:id="rId6"/>
    <p:sldLayoutId id="2147483796" r:id="rId7"/>
    <p:sldLayoutId id="2147483794" r:id="rId8"/>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16BD784-D175-46E8-9A70-C616E6F6F69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76192493"/>
      </p:ext>
    </p:extLst>
  </p:cSld>
  <p:clrMap bg1="lt1" tx1="dk1" bg2="lt2" tx2="dk2" accent1="accent1" accent2="accent2" accent3="accent3" accent4="accent4" accent5="accent5" accent6="accent6" hlink="hlink" folHlink="folHlink"/>
  <p:sldLayoutIdLst>
    <p:sldLayoutId id="2147483770" r:id="rId1"/>
    <p:sldLayoutId id="2147483787" r:id="rId2"/>
    <p:sldLayoutId id="2147483771" r:id="rId3"/>
    <p:sldLayoutId id="2147483791" r:id="rId4"/>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D421523C-18F4-4B6A-A09B-B893D18F69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3889" y="5606512"/>
            <a:ext cx="2771774" cy="599000"/>
          </a:xfrm>
          <a:prstGeom prst="rect">
            <a:avLst/>
          </a:prstGeom>
        </p:spPr>
      </p:pic>
      <p:sp>
        <p:nvSpPr>
          <p:cNvPr id="5" name="TextBox 4">
            <a:extLst>
              <a:ext uri="{FF2B5EF4-FFF2-40B4-BE49-F238E27FC236}">
                <a16:creationId xmlns:a16="http://schemas.microsoft.com/office/drawing/2014/main" id="{6C71C13B-06A0-44A4-BED7-2613D46558FD}"/>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32532840"/>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AU" dirty="0"/>
              <a:t>Menopause</a:t>
            </a:r>
          </a:p>
        </p:txBody>
      </p:sp>
      <p:sp>
        <p:nvSpPr>
          <p:cNvPr id="5" name="Subtitle 4">
            <a:extLst>
              <a:ext uri="{FF2B5EF4-FFF2-40B4-BE49-F238E27FC236}">
                <a16:creationId xmlns:a16="http://schemas.microsoft.com/office/drawing/2014/main" id="{9F1AB8F2-FE4F-4133-9BA2-B22B51BC8AF6}"/>
              </a:ext>
            </a:extLst>
          </p:cNvPr>
          <p:cNvSpPr>
            <a:spLocks noGrp="1"/>
          </p:cNvSpPr>
          <p:nvPr>
            <p:ph type="subTitle" idx="1"/>
          </p:nvPr>
        </p:nvSpPr>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C7C0-308A-4381-9350-F083D6C73EA9}"/>
              </a:ext>
            </a:extLst>
          </p:cNvPr>
          <p:cNvSpPr>
            <a:spLocks noGrp="1"/>
          </p:cNvSpPr>
          <p:nvPr>
            <p:ph type="title"/>
          </p:nvPr>
        </p:nvSpPr>
        <p:spPr/>
        <p:txBody>
          <a:bodyPr/>
          <a:lstStyle/>
          <a:p>
            <a:r>
              <a:rPr lang="en-US" dirty="0"/>
              <a:t>Stages of menopause</a:t>
            </a:r>
            <a:endParaRPr lang="en-AU" dirty="0"/>
          </a:p>
        </p:txBody>
      </p:sp>
      <p:sp>
        <p:nvSpPr>
          <p:cNvPr id="4" name="Freeform: Shape 3">
            <a:extLst>
              <a:ext uri="{FF2B5EF4-FFF2-40B4-BE49-F238E27FC236}">
                <a16:creationId xmlns:a16="http://schemas.microsoft.com/office/drawing/2014/main" id="{D04B5EEA-8332-51C5-15BB-5B2CBDDC2915}"/>
              </a:ext>
            </a:extLst>
          </p:cNvPr>
          <p:cNvSpPr/>
          <p:nvPr/>
        </p:nvSpPr>
        <p:spPr>
          <a:xfrm>
            <a:off x="512996" y="2213421"/>
            <a:ext cx="4057858" cy="1151466"/>
          </a:xfrm>
          <a:custGeom>
            <a:avLst/>
            <a:gdLst>
              <a:gd name="connsiteX0" fmla="*/ 0 w 4057858"/>
              <a:gd name="connsiteY0" fmla="*/ 0 h 1151466"/>
              <a:gd name="connsiteX1" fmla="*/ 3482125 w 4057858"/>
              <a:gd name="connsiteY1" fmla="*/ 0 h 1151466"/>
              <a:gd name="connsiteX2" fmla="*/ 4057858 w 4057858"/>
              <a:gd name="connsiteY2" fmla="*/ 575733 h 1151466"/>
              <a:gd name="connsiteX3" fmla="*/ 3482125 w 4057858"/>
              <a:gd name="connsiteY3" fmla="*/ 1151466 h 1151466"/>
              <a:gd name="connsiteX4" fmla="*/ 0 w 4057858"/>
              <a:gd name="connsiteY4" fmla="*/ 1151466 h 1151466"/>
              <a:gd name="connsiteX5" fmla="*/ 575733 w 4057858"/>
              <a:gd name="connsiteY5" fmla="*/ 575733 h 1151466"/>
              <a:gd name="connsiteX6" fmla="*/ 0 w 4057858"/>
              <a:gd name="connsiteY6"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7858" h="1151466">
                <a:moveTo>
                  <a:pt x="0" y="0"/>
                </a:moveTo>
                <a:lnTo>
                  <a:pt x="3482125" y="0"/>
                </a:lnTo>
                <a:lnTo>
                  <a:pt x="4057858" y="575733"/>
                </a:lnTo>
                <a:lnTo>
                  <a:pt x="3482125" y="1151466"/>
                </a:lnTo>
                <a:lnTo>
                  <a:pt x="0" y="1151466"/>
                </a:lnTo>
                <a:lnTo>
                  <a:pt x="575733" y="575733"/>
                </a:lnTo>
                <a:lnTo>
                  <a:pt x="0" y="0"/>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7747" tIns="37338" rIns="613071" bIns="37338" numCol="1" spcCol="1270" anchor="ctr" anchorCtr="0">
            <a:noAutofit/>
          </a:bodyPr>
          <a:lstStyle/>
          <a:p>
            <a:pPr marL="0" lvl="0" indent="0" algn="ctr" defTabSz="1244600">
              <a:lnSpc>
                <a:spcPct val="90000"/>
              </a:lnSpc>
              <a:spcBef>
                <a:spcPct val="0"/>
              </a:spcBef>
              <a:spcAft>
                <a:spcPct val="35000"/>
              </a:spcAft>
              <a:buClrTx/>
              <a:buSzTx/>
              <a:buFontTx/>
              <a:buNone/>
            </a:pP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Perimenopause</a:t>
            </a:r>
            <a:endParaRPr lang="en-AU" sz="2800" kern="1200" dirty="0">
              <a:solidFill>
                <a:schemeClr val="tx1"/>
              </a:solidFill>
            </a:endParaRPr>
          </a:p>
        </p:txBody>
      </p:sp>
      <p:sp>
        <p:nvSpPr>
          <p:cNvPr id="7" name="Rectangle 6">
            <a:extLst>
              <a:ext uri="{FF2B5EF4-FFF2-40B4-BE49-F238E27FC236}">
                <a16:creationId xmlns:a16="http://schemas.microsoft.com/office/drawing/2014/main" id="{9EE76230-14E2-E242-9C52-C213A2FD18FB}"/>
              </a:ext>
            </a:extLst>
          </p:cNvPr>
          <p:cNvSpPr/>
          <p:nvPr/>
        </p:nvSpPr>
        <p:spPr>
          <a:xfrm>
            <a:off x="509666" y="3632090"/>
            <a:ext cx="3810354" cy="34792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0" marR="0" lvl="0" indent="0" defTabSz="889000" eaLnBrk="1" fontAlgn="auto" latinLnBrk="0" hangingPunct="1">
              <a:lnSpc>
                <a:spcPct val="100000"/>
              </a:lnSpc>
              <a:spcBef>
                <a:spcPct val="0"/>
              </a:spcBef>
              <a:buClrTx/>
              <a:buSzTx/>
              <a:buFontTx/>
              <a:buNone/>
              <a:tabLst/>
              <a:defRPr/>
            </a:pPr>
            <a:r>
              <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lead-up to menopause</a:t>
            </a:r>
          </a:p>
          <a:p>
            <a:pPr marL="0" marR="0" lvl="0" indent="0" defTabSz="889000" eaLnBrk="1" fontAlgn="auto" latinLnBrk="0" hangingPunct="1">
              <a:lnSpc>
                <a:spcPct val="90000"/>
              </a:lnSpc>
              <a:spcBef>
                <a:spcPct val="0"/>
              </a:spcBef>
              <a:buClrTx/>
              <a:buSzTx/>
              <a:buFontTx/>
              <a:buNone/>
              <a:tabLst/>
              <a:defRPr/>
            </a:pPr>
            <a:r>
              <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(running out of eggs)</a:t>
            </a:r>
          </a:p>
          <a:p>
            <a:pPr marL="0" lvl="1" defTabSz="889000">
              <a:lnSpc>
                <a:spcPct val="90000"/>
              </a:lnSpc>
              <a:spcBef>
                <a:spcPct val="0"/>
              </a:spcBef>
              <a:spcAft>
                <a:spcPct val="20000"/>
              </a:spcAft>
              <a:buClr>
                <a:schemeClr val="tx1"/>
              </a:buClr>
            </a:pPr>
            <a:endParaRPr lang="en-AU" sz="28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25BA39CF-A3F0-B97B-C07C-6BE971503356}"/>
              </a:ext>
            </a:extLst>
          </p:cNvPr>
          <p:cNvSpPr/>
          <p:nvPr/>
        </p:nvSpPr>
        <p:spPr>
          <a:xfrm>
            <a:off x="4165068" y="2213421"/>
            <a:ext cx="4057858" cy="1151466"/>
          </a:xfrm>
          <a:custGeom>
            <a:avLst/>
            <a:gdLst>
              <a:gd name="connsiteX0" fmla="*/ 0 w 4057858"/>
              <a:gd name="connsiteY0" fmla="*/ 0 h 1151466"/>
              <a:gd name="connsiteX1" fmla="*/ 3482125 w 4057858"/>
              <a:gd name="connsiteY1" fmla="*/ 0 h 1151466"/>
              <a:gd name="connsiteX2" fmla="*/ 4057858 w 4057858"/>
              <a:gd name="connsiteY2" fmla="*/ 575733 h 1151466"/>
              <a:gd name="connsiteX3" fmla="*/ 3482125 w 4057858"/>
              <a:gd name="connsiteY3" fmla="*/ 1151466 h 1151466"/>
              <a:gd name="connsiteX4" fmla="*/ 0 w 4057858"/>
              <a:gd name="connsiteY4" fmla="*/ 1151466 h 1151466"/>
              <a:gd name="connsiteX5" fmla="*/ 575733 w 4057858"/>
              <a:gd name="connsiteY5" fmla="*/ 575733 h 1151466"/>
              <a:gd name="connsiteX6" fmla="*/ 0 w 4057858"/>
              <a:gd name="connsiteY6"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7858" h="1151466">
                <a:moveTo>
                  <a:pt x="0" y="0"/>
                </a:moveTo>
                <a:lnTo>
                  <a:pt x="3482125" y="0"/>
                </a:lnTo>
                <a:lnTo>
                  <a:pt x="4057858" y="575733"/>
                </a:lnTo>
                <a:lnTo>
                  <a:pt x="3482125" y="1151466"/>
                </a:lnTo>
                <a:lnTo>
                  <a:pt x="0" y="1151466"/>
                </a:lnTo>
                <a:lnTo>
                  <a:pt x="575733" y="575733"/>
                </a:lnTo>
                <a:lnTo>
                  <a:pt x="0" y="0"/>
                </a:lnTo>
                <a:close/>
              </a:path>
            </a:pathLst>
          </a:custGeom>
          <a:solidFill>
            <a:schemeClr val="tx2">
              <a:alpha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7747" tIns="37338" rIns="613071" bIns="37338" numCol="1" spcCol="1270" anchor="ctr" anchorCtr="0">
            <a:noAutofit/>
          </a:bodyPr>
          <a:lstStyle/>
          <a:p>
            <a:pPr marL="0" lvl="0" indent="0" algn="ctr" defTabSz="1244600">
              <a:lnSpc>
                <a:spcPct val="90000"/>
              </a:lnSpc>
              <a:spcBef>
                <a:spcPct val="0"/>
              </a:spcBef>
              <a:spcAft>
                <a:spcPct val="35000"/>
              </a:spcAft>
              <a:buNone/>
            </a:pPr>
            <a:r>
              <a:rPr kumimoji="0" lang="en-US"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Menopause</a:t>
            </a:r>
            <a:endParaRPr lang="en-AU" sz="2800" kern="1200" dirty="0">
              <a:solidFill>
                <a:schemeClr val="tx1"/>
              </a:solidFill>
            </a:endParaRPr>
          </a:p>
        </p:txBody>
      </p:sp>
      <p:sp>
        <p:nvSpPr>
          <p:cNvPr id="9" name="Rectangle 8">
            <a:extLst>
              <a:ext uri="{FF2B5EF4-FFF2-40B4-BE49-F238E27FC236}">
                <a16:creationId xmlns:a16="http://schemas.microsoft.com/office/drawing/2014/main" id="{13BC8A92-AB94-EF4D-AC4F-970335AEB2D7}"/>
              </a:ext>
            </a:extLst>
          </p:cNvPr>
          <p:cNvSpPr/>
          <p:nvPr/>
        </p:nvSpPr>
        <p:spPr>
          <a:xfrm>
            <a:off x="4168767" y="3632090"/>
            <a:ext cx="3632554" cy="34792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0" marR="0" lvl="0" indent="0" defTabSz="889000" eaLnBrk="1" fontAlgn="auto" latinLnBrk="0" hangingPunct="1">
              <a:lnSpc>
                <a:spcPct val="100000"/>
              </a:lnSpc>
              <a:spcBef>
                <a:spcPct val="0"/>
              </a:spcBef>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final </a:t>
            </a:r>
            <a:b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menstrual period</a:t>
            </a:r>
          </a:p>
          <a:p>
            <a:pPr marL="0" marR="0" lvl="0" indent="0" defTabSz="889000" eaLnBrk="1" fontAlgn="auto" latinLnBrk="0" hangingPunct="1">
              <a:lnSpc>
                <a:spcPct val="90000"/>
              </a:lnSpc>
              <a:spcBef>
                <a:spcPct val="0"/>
              </a:spcBef>
              <a:spcAft>
                <a:spcPct val="3500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more eggs)</a:t>
            </a:r>
            <a:endPar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reeform: Shape 9">
            <a:extLst>
              <a:ext uri="{FF2B5EF4-FFF2-40B4-BE49-F238E27FC236}">
                <a16:creationId xmlns:a16="http://schemas.microsoft.com/office/drawing/2014/main" id="{45D748D9-805B-067A-A899-0BE3D651FC2E}"/>
              </a:ext>
            </a:extLst>
          </p:cNvPr>
          <p:cNvSpPr/>
          <p:nvPr/>
        </p:nvSpPr>
        <p:spPr>
          <a:xfrm>
            <a:off x="7817141" y="2213421"/>
            <a:ext cx="4057858" cy="1151466"/>
          </a:xfrm>
          <a:custGeom>
            <a:avLst/>
            <a:gdLst>
              <a:gd name="connsiteX0" fmla="*/ 0 w 4057858"/>
              <a:gd name="connsiteY0" fmla="*/ 0 h 1151466"/>
              <a:gd name="connsiteX1" fmla="*/ 3482125 w 4057858"/>
              <a:gd name="connsiteY1" fmla="*/ 0 h 1151466"/>
              <a:gd name="connsiteX2" fmla="*/ 4057858 w 4057858"/>
              <a:gd name="connsiteY2" fmla="*/ 575733 h 1151466"/>
              <a:gd name="connsiteX3" fmla="*/ 3482125 w 4057858"/>
              <a:gd name="connsiteY3" fmla="*/ 1151466 h 1151466"/>
              <a:gd name="connsiteX4" fmla="*/ 0 w 4057858"/>
              <a:gd name="connsiteY4" fmla="*/ 1151466 h 1151466"/>
              <a:gd name="connsiteX5" fmla="*/ 575733 w 4057858"/>
              <a:gd name="connsiteY5" fmla="*/ 575733 h 1151466"/>
              <a:gd name="connsiteX6" fmla="*/ 0 w 4057858"/>
              <a:gd name="connsiteY6" fmla="*/ 0 h 11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7858" h="1151466">
                <a:moveTo>
                  <a:pt x="0" y="0"/>
                </a:moveTo>
                <a:lnTo>
                  <a:pt x="3482125" y="0"/>
                </a:lnTo>
                <a:lnTo>
                  <a:pt x="4057858" y="575733"/>
                </a:lnTo>
                <a:lnTo>
                  <a:pt x="3482125" y="1151466"/>
                </a:lnTo>
                <a:lnTo>
                  <a:pt x="0" y="1151466"/>
                </a:lnTo>
                <a:lnTo>
                  <a:pt x="575733" y="575733"/>
                </a:lnTo>
                <a:lnTo>
                  <a:pt x="0" y="0"/>
                </a:lnTo>
                <a:close/>
              </a:path>
            </a:pathLst>
          </a:custGeom>
          <a:solidFill>
            <a:schemeClr val="accent2">
              <a:alpha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7747" tIns="37338" rIns="613071" bIns="37338" numCol="1" spcCol="1270" anchor="ctr" anchorCtr="0">
            <a:noAutofit/>
          </a:bodyPr>
          <a:lstStyle/>
          <a:p>
            <a:pPr marL="0" lvl="0" indent="0" algn="ctr" defTabSz="1244600">
              <a:lnSpc>
                <a:spcPct val="90000"/>
              </a:lnSpc>
              <a:spcBef>
                <a:spcPct val="0"/>
              </a:spcBef>
              <a:spcAft>
                <a:spcPct val="35000"/>
              </a:spcAft>
              <a:buNone/>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Postmenopause</a:t>
            </a:r>
            <a:endParaRPr lang="en-AU" sz="2800" kern="1200" dirty="0">
              <a:solidFill>
                <a:schemeClr val="tx1"/>
              </a:solidFill>
            </a:endParaRPr>
          </a:p>
        </p:txBody>
      </p:sp>
      <p:sp>
        <p:nvSpPr>
          <p:cNvPr id="8" name="Rectangle 7">
            <a:extLst>
              <a:ext uri="{FF2B5EF4-FFF2-40B4-BE49-F238E27FC236}">
                <a16:creationId xmlns:a16="http://schemas.microsoft.com/office/drawing/2014/main" id="{4875792B-1A0B-E74D-94CE-39DDF86EE80B}"/>
              </a:ext>
            </a:extLst>
          </p:cNvPr>
          <p:cNvSpPr/>
          <p:nvPr/>
        </p:nvSpPr>
        <p:spPr>
          <a:xfrm>
            <a:off x="7801321" y="3632090"/>
            <a:ext cx="4228263" cy="3039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33020" rIns="184912" bIns="33020" numCol="1" spcCol="1270" anchor="t" anchorCtr="0">
            <a:noAutofit/>
          </a:bodyPr>
          <a:lstStyle/>
          <a:p>
            <a:pPr marL="0" marR="0" lvl="0" indent="0" defTabSz="889000" eaLnBrk="1" fontAlgn="auto" latinLnBrk="0" hangingPunct="1">
              <a:lnSpc>
                <a:spcPct val="100000"/>
              </a:lnSpc>
              <a:spcBef>
                <a:spcPct val="0"/>
              </a:spcBef>
              <a:spcAft>
                <a:spcPct val="3500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Starts 12 months </a:t>
            </a:r>
            <a:b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after the final </a:t>
            </a:r>
            <a:b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menstrual period </a:t>
            </a:r>
            <a:endParaRPr kumimoji="0" lang="en-AU"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076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65E6-502B-ED44-B8EA-C59018208DE8}"/>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B8FF2FEC-A5EB-834C-981A-EC45D8870464}"/>
              </a:ext>
            </a:extLst>
          </p:cNvPr>
          <p:cNvSpPr>
            <a:spLocks noGrp="1"/>
          </p:cNvSpPr>
          <p:nvPr>
            <p:ph idx="1"/>
          </p:nvPr>
        </p:nvSpPr>
        <p:spPr/>
        <p:txBody>
          <a:bodyPr/>
          <a:lstStyle/>
          <a:p>
            <a:pPr marL="342900" indent="-342900">
              <a:buSzPct val="10000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No definitive test.</a:t>
            </a:r>
          </a:p>
          <a:p>
            <a:pPr marL="342900" indent="-342900">
              <a:buSzPct val="10000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Blood or saliva tests not reliable.</a:t>
            </a:r>
          </a:p>
          <a:p>
            <a:pPr marL="342900" indent="-342900">
              <a:buSzPct val="10000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Use your symptoms as a guide.</a:t>
            </a:r>
          </a:p>
          <a:p>
            <a:pPr>
              <a:buSzPct val="100000"/>
              <a:buFont typeface="Arial" panose="020B0604020202020204" pitchFamily="34" charset="0"/>
              <a:buChar char="•"/>
            </a:pPr>
            <a:r>
              <a:rPr lang="en-AU" dirty="0">
                <a:latin typeface="Arial" panose="020B0604020202020204" pitchFamily="34" charset="0"/>
                <a:ea typeface="Calibri" panose="020F0502020204030204" pitchFamily="34" charset="0"/>
                <a:cs typeface="Arial" panose="020B0604020202020204" pitchFamily="34" charset="0"/>
              </a:rPr>
              <a:t>See your doctor if:</a:t>
            </a:r>
          </a:p>
          <a:p>
            <a:pPr marL="720000" lvl="1" indent="-360000">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you’re troubled by irregular periods, abnormal bleeding, or bleeding between periods or after sex</a:t>
            </a:r>
          </a:p>
          <a:p>
            <a:pPr marL="720000" lvl="1" indent="-360000">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your symptoms worry you or interfere with your daily life.</a:t>
            </a:r>
            <a:endParaRPr lang="en-AU"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9187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09F8-CE32-3444-8B8A-02EF137F4275}"/>
              </a:ext>
            </a:extLst>
          </p:cNvPr>
          <p:cNvSpPr>
            <a:spLocks noGrp="1"/>
          </p:cNvSpPr>
          <p:nvPr>
            <p:ph type="title"/>
          </p:nvPr>
        </p:nvSpPr>
        <p:spPr/>
        <p:txBody>
          <a:bodyPr/>
          <a:lstStyle/>
          <a:p>
            <a:r>
              <a:rPr lang="en-US" dirty="0"/>
              <a:t>Perimenopause</a:t>
            </a:r>
          </a:p>
        </p:txBody>
      </p:sp>
      <p:sp>
        <p:nvSpPr>
          <p:cNvPr id="3" name="Content Placeholder 2">
            <a:extLst>
              <a:ext uri="{FF2B5EF4-FFF2-40B4-BE49-F238E27FC236}">
                <a16:creationId xmlns:a16="http://schemas.microsoft.com/office/drawing/2014/main" id="{0B34BB11-D832-0C4A-9F53-B212455F3215}"/>
              </a:ext>
            </a:extLst>
          </p:cNvPr>
          <p:cNvSpPr>
            <a:spLocks noGrp="1"/>
          </p:cNvSpPr>
          <p:nvPr>
            <p:ph idx="1"/>
          </p:nvPr>
        </p:nvSpPr>
        <p:spPr/>
        <p:txBody>
          <a:bodyPr/>
          <a:lstStyle/>
          <a:p>
            <a:pPr marL="0" indent="0">
              <a:buNone/>
            </a:pPr>
            <a:r>
              <a:rPr lang="en-AU" dirty="0">
                <a:effectLst/>
                <a:latin typeface="Arial" panose="020B0604020202020204" pitchFamily="34" charset="0"/>
                <a:ea typeface="Calibri" panose="020F0502020204030204" pitchFamily="34" charset="0"/>
                <a:cs typeface="Arial" panose="020B0604020202020204" pitchFamily="34" charset="0"/>
              </a:rPr>
              <a:t>Perimenopause – the lead-up to menopause:</a:t>
            </a:r>
          </a:p>
          <a:p>
            <a:pPr lvl="0">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i</a:t>
            </a:r>
            <a:r>
              <a:rPr lang="en-AU" sz="2800" dirty="0">
                <a:effectLst/>
                <a:latin typeface="Arial" panose="020B0604020202020204" pitchFamily="34" charset="0"/>
                <a:ea typeface="Calibri" panose="020F0502020204030204" pitchFamily="34" charset="0"/>
                <a:cs typeface="Arial" panose="020B0604020202020204" pitchFamily="34" charset="0"/>
              </a:rPr>
              <a:t>s a time of ‘hormonal chaos’</a:t>
            </a:r>
          </a:p>
          <a:p>
            <a:pPr lvl="0">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o</a:t>
            </a:r>
            <a:r>
              <a:rPr lang="en-AU" sz="2800" dirty="0">
                <a:effectLst/>
                <a:latin typeface="Arial" panose="020B0604020202020204" pitchFamily="34" charset="0"/>
                <a:ea typeface="Calibri" panose="020F0502020204030204" pitchFamily="34" charset="0"/>
                <a:cs typeface="Arial" panose="020B0604020202020204" pitchFamily="34" charset="0"/>
              </a:rPr>
              <a:t>ccurs in early-to mid-40s</a:t>
            </a:r>
          </a:p>
          <a:p>
            <a:pPr lvl="0">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l</a:t>
            </a:r>
            <a:r>
              <a:rPr lang="en-AU" sz="2800" dirty="0">
                <a:effectLst/>
                <a:latin typeface="Arial" panose="020B0604020202020204" pitchFamily="34" charset="0"/>
                <a:ea typeface="Calibri" panose="020F0502020204030204" pitchFamily="34" charset="0"/>
                <a:cs typeface="Arial" panose="020B0604020202020204" pitchFamily="34" charset="0"/>
              </a:rPr>
              <a:t>asts 4–6 years on average.</a:t>
            </a:r>
          </a:p>
          <a:p>
            <a:pPr marL="0" indent="0">
              <a:buNone/>
            </a:pPr>
            <a:r>
              <a:rPr lang="en-AU" dirty="0">
                <a:latin typeface="Arial" panose="020B0604020202020204" pitchFamily="34" charset="0"/>
                <a:ea typeface="Calibri" panose="020F0502020204030204" pitchFamily="34" charset="0"/>
                <a:cs typeface="Arial" panose="020B0604020202020204" pitchFamily="34" charset="0"/>
              </a:rPr>
              <a:t>During this time:</a:t>
            </a:r>
          </a:p>
          <a:p>
            <a:pPr>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periods 'wind down’, becoming less regular</a:t>
            </a:r>
          </a:p>
          <a:p>
            <a:pPr>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ovulation may happen twice in a cycle</a:t>
            </a:r>
          </a:p>
          <a:p>
            <a:pPr>
              <a:buFont typeface="Arial" panose="020B0604020202020204" pitchFamily="34" charset="0"/>
              <a:buChar char="•"/>
            </a:pPr>
            <a:r>
              <a:rPr lang="en-AU" sz="2800" dirty="0">
                <a:latin typeface="Arial" panose="020B0604020202020204" pitchFamily="34" charset="0"/>
                <a:ea typeface="Calibri" panose="020F0502020204030204" pitchFamily="34" charset="0"/>
                <a:cs typeface="Arial" panose="020B0604020202020204" pitchFamily="34" charset="0"/>
              </a:rPr>
              <a:t>menopausal symptoms begin.</a:t>
            </a:r>
          </a:p>
          <a:p>
            <a:pPr marL="457200" lvl="0" indent="-457200">
              <a:spcAft>
                <a:spcPts val="800"/>
              </a:spcAft>
              <a:buFont typeface="Arial" panose="020B0604020202020204" pitchFamily="34" charset="0"/>
              <a:buChar char="•"/>
            </a:pPr>
            <a:endParaRPr lang="en-AU" sz="2800" dirty="0">
              <a:effectLst/>
              <a:latin typeface="Arial" panose="020B0604020202020204" pitchFamily="34" charset="0"/>
              <a:ea typeface="Calibri" panose="020F0502020204030204" pitchFamily="34" charset="0"/>
              <a:cs typeface="Arial" panose="020B0604020202020204" pitchFamily="34" charset="0"/>
            </a:endParaRPr>
          </a:p>
          <a:p>
            <a:pPr lvl="0"/>
            <a:endParaRPr lang="en-AU"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563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888E-8D74-B947-85C3-79464E44211C}"/>
              </a:ext>
            </a:extLst>
          </p:cNvPr>
          <p:cNvSpPr>
            <a:spLocks noGrp="1"/>
          </p:cNvSpPr>
          <p:nvPr>
            <p:ph type="title"/>
          </p:nvPr>
        </p:nvSpPr>
        <p:spPr/>
        <p:txBody>
          <a:bodyPr/>
          <a:lstStyle/>
          <a:p>
            <a:r>
              <a:rPr lang="en-US" dirty="0"/>
              <a:t>Menopause symptoms – physical</a:t>
            </a:r>
          </a:p>
        </p:txBody>
      </p:sp>
      <p:sp>
        <p:nvSpPr>
          <p:cNvPr id="4" name="Content Placeholder 3">
            <a:extLst>
              <a:ext uri="{FF2B5EF4-FFF2-40B4-BE49-F238E27FC236}">
                <a16:creationId xmlns:a16="http://schemas.microsoft.com/office/drawing/2014/main" id="{CBADE296-E61A-3D44-9860-9F698BD9290B}"/>
              </a:ext>
            </a:extLst>
          </p:cNvPr>
          <p:cNvSpPr>
            <a:spLocks noGrp="1"/>
          </p:cNvSpPr>
          <p:nvPr>
            <p:ph sz="half" idx="10"/>
          </p:nvPr>
        </p:nvSpPr>
        <p:spPr>
          <a:prstGeom prst="rect">
            <a:avLst/>
          </a:prstGeom>
        </p:spPr>
        <p:txBody>
          <a:bodyPr/>
          <a:lstStyle/>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Hot flushes and night sweats</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Dry vagina</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Migraines, aches and pains</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Sleep disturbance</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Bladder problems</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Central weight gain</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Crawling or itchy skin</a:t>
            </a:r>
          </a:p>
          <a:p>
            <a:pPr marL="0" indent="0">
              <a:buNone/>
            </a:pPr>
            <a:endParaRPr lang="en-US" dirty="0"/>
          </a:p>
        </p:txBody>
      </p:sp>
      <p:pic>
        <p:nvPicPr>
          <p:cNvPr id="11" name="Picture Placeholder 10" descr="A person holding her eyes closed&#10;&#10;">
            <a:extLst>
              <a:ext uri="{FF2B5EF4-FFF2-40B4-BE49-F238E27FC236}">
                <a16:creationId xmlns:a16="http://schemas.microsoft.com/office/drawing/2014/main" id="{35251D18-D00F-1DC1-9FCE-EC0271E505D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68291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D8BA-3557-7040-8C2B-18FAC693D624}"/>
              </a:ext>
            </a:extLst>
          </p:cNvPr>
          <p:cNvSpPr>
            <a:spLocks noGrp="1"/>
          </p:cNvSpPr>
          <p:nvPr>
            <p:ph type="title"/>
          </p:nvPr>
        </p:nvSpPr>
        <p:spPr>
          <a:xfrm>
            <a:off x="631080" y="473075"/>
            <a:ext cx="7643787" cy="976313"/>
          </a:xfrm>
        </p:spPr>
        <p:txBody>
          <a:bodyPr anchor="t">
            <a:normAutofit/>
          </a:bodyPr>
          <a:lstStyle/>
          <a:p>
            <a:r>
              <a:rPr lang="en-US" dirty="0"/>
              <a:t>Menopause symptoms – emotional</a:t>
            </a:r>
          </a:p>
        </p:txBody>
      </p:sp>
      <p:sp>
        <p:nvSpPr>
          <p:cNvPr id="3" name="Content Placeholder 2">
            <a:extLst>
              <a:ext uri="{FF2B5EF4-FFF2-40B4-BE49-F238E27FC236}">
                <a16:creationId xmlns:a16="http://schemas.microsoft.com/office/drawing/2014/main" id="{5053BD92-A287-4B40-8B4D-C2249406C7ED}"/>
              </a:ext>
            </a:extLst>
          </p:cNvPr>
          <p:cNvSpPr>
            <a:spLocks noGrp="1"/>
          </p:cNvSpPr>
          <p:nvPr>
            <p:ph sz="half" idx="10"/>
          </p:nvPr>
        </p:nvSpPr>
        <p:spPr>
          <a:xfrm>
            <a:off x="631080" y="1568095"/>
            <a:ext cx="7643787" cy="4253803"/>
          </a:xfrm>
        </p:spPr>
        <p:txBody>
          <a:bodyPr>
            <a:normAutofit/>
          </a:bodyPr>
          <a:lstStyle/>
          <a:p>
            <a:pPr lvl="0">
              <a:buFont typeface="Arial" panose="020B0604020202020204" pitchFamily="34" charset="0"/>
              <a:buChar char="•"/>
            </a:pPr>
            <a:r>
              <a:rPr lang="en-AU" dirty="0">
                <a:effectLst/>
              </a:rPr>
              <a:t>Feeling anxious</a:t>
            </a:r>
          </a:p>
          <a:p>
            <a:pPr lvl="0">
              <a:buFont typeface="Arial" panose="020B0604020202020204" pitchFamily="34" charset="0"/>
              <a:buChar char="•"/>
            </a:pPr>
            <a:r>
              <a:rPr lang="en-AU" dirty="0">
                <a:effectLst/>
              </a:rPr>
              <a:t>Feeling irritable</a:t>
            </a:r>
          </a:p>
          <a:p>
            <a:pPr lvl="0">
              <a:buFont typeface="Arial" panose="020B0604020202020204" pitchFamily="34" charset="0"/>
              <a:buChar char="•"/>
            </a:pPr>
            <a:r>
              <a:rPr lang="en-AU" dirty="0">
                <a:effectLst/>
              </a:rPr>
              <a:t>Lowered mood and mood swings</a:t>
            </a:r>
          </a:p>
          <a:p>
            <a:pPr lvl="0">
              <a:buFont typeface="Arial" panose="020B0604020202020204" pitchFamily="34" charset="0"/>
              <a:buChar char="•"/>
            </a:pPr>
            <a:r>
              <a:rPr lang="en-AU" dirty="0">
                <a:effectLst/>
              </a:rPr>
              <a:t>Trouble concentrating</a:t>
            </a:r>
          </a:p>
          <a:p>
            <a:pPr>
              <a:buFont typeface="Arial" panose="020B0604020202020204" pitchFamily="34" charset="0"/>
              <a:buChar char="•"/>
            </a:pPr>
            <a:r>
              <a:rPr lang="en-AU" dirty="0">
                <a:effectLst/>
              </a:rPr>
              <a:t>Less interest in sex</a:t>
            </a:r>
            <a:endParaRPr lang="en-AU" dirty="0"/>
          </a:p>
          <a:p>
            <a:endParaRPr lang="en-US" dirty="0"/>
          </a:p>
        </p:txBody>
      </p:sp>
      <p:pic>
        <p:nvPicPr>
          <p:cNvPr id="6" name="Picture Placeholder 5" descr="A person sitting on a porch&#10;&#10;">
            <a:extLst>
              <a:ext uri="{FF2B5EF4-FFF2-40B4-BE49-F238E27FC236}">
                <a16:creationId xmlns:a16="http://schemas.microsoft.com/office/drawing/2014/main" id="{C0C8FF96-B22D-DE40-8110-C50FF0716BE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363142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89BA-5C28-4A2E-A1F7-A59D95B2BD30}"/>
              </a:ext>
            </a:extLst>
          </p:cNvPr>
          <p:cNvSpPr>
            <a:spLocks noGrp="1"/>
          </p:cNvSpPr>
          <p:nvPr>
            <p:ph type="title"/>
          </p:nvPr>
        </p:nvSpPr>
        <p:spPr/>
        <p:txBody>
          <a:bodyPr/>
          <a:lstStyle/>
          <a:p>
            <a:r>
              <a:rPr lang="en-US" dirty="0"/>
              <a:t>Symptoms</a:t>
            </a:r>
            <a:endParaRPr lang="en-AU" dirty="0"/>
          </a:p>
        </p:txBody>
      </p:sp>
      <p:sp>
        <p:nvSpPr>
          <p:cNvPr id="9" name="Content Placeholder 2">
            <a:extLst>
              <a:ext uri="{FF2B5EF4-FFF2-40B4-BE49-F238E27FC236}">
                <a16:creationId xmlns:a16="http://schemas.microsoft.com/office/drawing/2014/main" id="{AD692EE2-0968-B843-B828-3AA4C3245079}"/>
              </a:ext>
            </a:extLst>
          </p:cNvPr>
          <p:cNvSpPr txBox="1">
            <a:spLocks/>
          </p:cNvSpPr>
          <p:nvPr/>
        </p:nvSpPr>
        <p:spPr>
          <a:xfrm>
            <a:off x="893682" y="1746928"/>
            <a:ext cx="2732020" cy="2098270"/>
          </a:xfrm>
          <a:prstGeom prst="rect">
            <a:avLst/>
          </a:prstGeom>
        </p:spPr>
        <p:txBody>
          <a:bodyPr vert="horz" lIns="0" tIns="45720" rIns="91440" bIns="45720" rtlCol="0">
            <a:noAutofit/>
          </a:bodyPr>
          <a:lstStyle>
            <a:lvl1pPr marL="342900" indent="-342900" algn="l" defTabSz="457200" rtl="0" eaLnBrk="1" latinLnBrk="0" hangingPunct="1">
              <a:spcBef>
                <a:spcPct val="20000"/>
              </a:spcBef>
              <a:buClr>
                <a:schemeClr val="tx1"/>
              </a:buClr>
              <a:buFont typeface="Arial"/>
              <a:buChar char="•"/>
              <a:defRPr sz="2800" kern="1200">
                <a:solidFill>
                  <a:srgbClr val="000000"/>
                </a:solidFill>
                <a:latin typeface="Arial" panose="020B0604020202020204" pitchFamily="34" charset="0"/>
                <a:ea typeface="+mn-ea"/>
                <a:cs typeface="Arial" panose="020B0604020202020204" pitchFamily="34" charset="0"/>
              </a:defRPr>
            </a:lvl1pPr>
            <a:lvl2pPr marL="742950" indent="-38100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8000" b="1" dirty="0">
                <a:solidFill>
                  <a:schemeClr val="tx1"/>
                </a:solidFill>
              </a:rPr>
              <a:t>20%</a:t>
            </a:r>
          </a:p>
        </p:txBody>
      </p:sp>
      <p:sp>
        <p:nvSpPr>
          <p:cNvPr id="10" name="Content Placeholder 2">
            <a:extLst>
              <a:ext uri="{FF2B5EF4-FFF2-40B4-BE49-F238E27FC236}">
                <a16:creationId xmlns:a16="http://schemas.microsoft.com/office/drawing/2014/main" id="{F0CD444B-C564-AC4B-9203-79F61C44E7C0}"/>
              </a:ext>
            </a:extLst>
          </p:cNvPr>
          <p:cNvSpPr txBox="1">
            <a:spLocks/>
          </p:cNvSpPr>
          <p:nvPr/>
        </p:nvSpPr>
        <p:spPr>
          <a:xfrm>
            <a:off x="893682" y="2978926"/>
            <a:ext cx="2571856" cy="1381049"/>
          </a:xfrm>
          <a:prstGeom prst="rect">
            <a:avLst/>
          </a:prstGeom>
        </p:spPr>
        <p:txBody>
          <a:bodyPr vert="horz" lIns="0" tIns="45720" rIns="91440" bIns="45720" rtlCol="0">
            <a:noAutofit/>
          </a:bodyPr>
          <a:lstStyle>
            <a:lvl1pPr marL="342900" indent="-342900" algn="l" defTabSz="457200" rtl="0" eaLnBrk="1" latinLnBrk="0" hangingPunct="1">
              <a:spcBef>
                <a:spcPct val="20000"/>
              </a:spcBef>
              <a:buClr>
                <a:schemeClr val="tx1"/>
              </a:buClr>
              <a:buFont typeface="Arial"/>
              <a:buChar char="•"/>
              <a:defRPr sz="2800" kern="1200">
                <a:solidFill>
                  <a:srgbClr val="000000"/>
                </a:solidFill>
                <a:latin typeface="Arial" panose="020B0604020202020204" pitchFamily="34" charset="0"/>
                <a:ea typeface="+mn-ea"/>
                <a:cs typeface="Arial" panose="020B0604020202020204" pitchFamily="34" charset="0"/>
              </a:defRPr>
            </a:lvl1pPr>
            <a:lvl2pPr marL="742950" indent="-38100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solidFill>
              </a:rPr>
              <a:t>of women have </a:t>
            </a:r>
            <a:r>
              <a:rPr lang="en-US" b="1" dirty="0">
                <a:solidFill>
                  <a:schemeClr val="tx1"/>
                </a:solidFill>
              </a:rPr>
              <a:t>no symptoms</a:t>
            </a:r>
            <a:endParaRPr lang="en-AU" b="1" dirty="0">
              <a:solidFill>
                <a:schemeClr val="tx1"/>
              </a:solidFill>
            </a:endParaRPr>
          </a:p>
        </p:txBody>
      </p:sp>
      <p:pic>
        <p:nvPicPr>
          <p:cNvPr id="16" name="Picture 15" descr="A group of purple people&#10;&#10;">
            <a:extLst>
              <a:ext uri="{FF2B5EF4-FFF2-40B4-BE49-F238E27FC236}">
                <a16:creationId xmlns:a16="http://schemas.microsoft.com/office/drawing/2014/main" id="{B53448C5-3868-483B-A5B9-51406F9D8F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3683" y="4171086"/>
            <a:ext cx="2732020" cy="579466"/>
          </a:xfrm>
          <a:prstGeom prst="rect">
            <a:avLst/>
          </a:prstGeom>
        </p:spPr>
      </p:pic>
      <p:sp>
        <p:nvSpPr>
          <p:cNvPr id="5" name="Content Placeholder 2">
            <a:extLst>
              <a:ext uri="{FF2B5EF4-FFF2-40B4-BE49-F238E27FC236}">
                <a16:creationId xmlns:a16="http://schemas.microsoft.com/office/drawing/2014/main" id="{44F1EB8C-8DC5-488C-9AE5-CDAF7C9E695E}"/>
              </a:ext>
            </a:extLst>
          </p:cNvPr>
          <p:cNvSpPr txBox="1">
            <a:spLocks/>
          </p:cNvSpPr>
          <p:nvPr/>
        </p:nvSpPr>
        <p:spPr>
          <a:xfrm>
            <a:off x="4456585" y="1746928"/>
            <a:ext cx="2732020" cy="2098270"/>
          </a:xfrm>
          <a:prstGeom prst="rect">
            <a:avLst/>
          </a:prstGeom>
        </p:spPr>
        <p:txBody>
          <a:bodyPr vert="horz" lIns="0" tIns="45720" rIns="91440" bIns="45720" rtlCol="0">
            <a:noAutofit/>
          </a:bodyPr>
          <a:lstStyle>
            <a:lvl1pPr marL="342900" indent="-342900" algn="l" defTabSz="457200" rtl="0" eaLnBrk="1" latinLnBrk="0" hangingPunct="1">
              <a:spcBef>
                <a:spcPct val="20000"/>
              </a:spcBef>
              <a:buClr>
                <a:schemeClr val="tx1"/>
              </a:buClr>
              <a:buFont typeface="Arial"/>
              <a:buChar char="•"/>
              <a:defRPr sz="2800" kern="1200">
                <a:solidFill>
                  <a:srgbClr val="000000"/>
                </a:solidFill>
                <a:latin typeface="Arial" panose="020B0604020202020204" pitchFamily="34" charset="0"/>
                <a:ea typeface="+mn-ea"/>
                <a:cs typeface="Arial" panose="020B0604020202020204" pitchFamily="34" charset="0"/>
              </a:defRPr>
            </a:lvl1pPr>
            <a:lvl2pPr marL="742950" indent="-38100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8000" b="1" dirty="0">
                <a:solidFill>
                  <a:schemeClr val="tx1"/>
                </a:solidFill>
              </a:rPr>
              <a:t>60%</a:t>
            </a:r>
          </a:p>
        </p:txBody>
      </p:sp>
      <p:sp>
        <p:nvSpPr>
          <p:cNvPr id="6" name="Content Placeholder 2">
            <a:extLst>
              <a:ext uri="{FF2B5EF4-FFF2-40B4-BE49-F238E27FC236}">
                <a16:creationId xmlns:a16="http://schemas.microsoft.com/office/drawing/2014/main" id="{9390581D-0935-4778-8478-31D9559F9E6D}"/>
              </a:ext>
            </a:extLst>
          </p:cNvPr>
          <p:cNvSpPr txBox="1">
            <a:spLocks/>
          </p:cNvSpPr>
          <p:nvPr/>
        </p:nvSpPr>
        <p:spPr>
          <a:xfrm>
            <a:off x="4528560" y="2963936"/>
            <a:ext cx="3010965" cy="1381049"/>
          </a:xfrm>
          <a:prstGeom prst="rect">
            <a:avLst/>
          </a:prstGeom>
        </p:spPr>
        <p:txBody>
          <a:bodyPr vert="horz" lIns="0" tIns="45720" rIns="91440" bIns="45720" rtlCol="0">
            <a:noAutofit/>
          </a:bodyPr>
          <a:lstStyle>
            <a:lvl1pPr marL="342900" indent="-342900" algn="l" defTabSz="457200" rtl="0" eaLnBrk="1" latinLnBrk="0" hangingPunct="1">
              <a:spcBef>
                <a:spcPct val="20000"/>
              </a:spcBef>
              <a:buClr>
                <a:schemeClr val="tx1"/>
              </a:buClr>
              <a:buFont typeface="Arial"/>
              <a:buChar char="•"/>
              <a:defRPr sz="2800" kern="1200">
                <a:solidFill>
                  <a:srgbClr val="000000"/>
                </a:solidFill>
                <a:latin typeface="Arial" panose="020B0604020202020204" pitchFamily="34" charset="0"/>
                <a:ea typeface="+mn-ea"/>
                <a:cs typeface="Arial" panose="020B0604020202020204" pitchFamily="34" charset="0"/>
              </a:defRPr>
            </a:lvl1pPr>
            <a:lvl2pPr marL="742950" indent="-38100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solidFill>
              </a:rPr>
              <a:t>of women have </a:t>
            </a:r>
            <a:r>
              <a:rPr lang="en-US" b="1" dirty="0">
                <a:solidFill>
                  <a:schemeClr val="tx1"/>
                </a:solidFill>
              </a:rPr>
              <a:t>mild to moderate symptoms</a:t>
            </a:r>
            <a:endParaRPr lang="en-AU" b="1" dirty="0">
              <a:solidFill>
                <a:schemeClr val="tx1"/>
              </a:solidFill>
            </a:endParaRPr>
          </a:p>
        </p:txBody>
      </p:sp>
      <p:pic>
        <p:nvPicPr>
          <p:cNvPr id="18" name="Picture 17" descr="A group of purple people&#10;&#10;">
            <a:extLst>
              <a:ext uri="{FF2B5EF4-FFF2-40B4-BE49-F238E27FC236}">
                <a16:creationId xmlns:a16="http://schemas.microsoft.com/office/drawing/2014/main" id="{48006234-B4F1-4E24-8C47-CA3279C1F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196"/>
          <a:stretch/>
        </p:blipFill>
        <p:spPr>
          <a:xfrm>
            <a:off x="4528560" y="4552078"/>
            <a:ext cx="2732020" cy="579466"/>
          </a:xfrm>
          <a:prstGeom prst="rect">
            <a:avLst/>
          </a:prstGeom>
        </p:spPr>
      </p:pic>
      <p:sp>
        <p:nvSpPr>
          <p:cNvPr id="13" name="Content Placeholder 2">
            <a:extLst>
              <a:ext uri="{FF2B5EF4-FFF2-40B4-BE49-F238E27FC236}">
                <a16:creationId xmlns:a16="http://schemas.microsoft.com/office/drawing/2014/main" id="{5F47AA2B-DFAB-EB4E-B215-275001366FEC}"/>
              </a:ext>
            </a:extLst>
          </p:cNvPr>
          <p:cNvSpPr txBox="1">
            <a:spLocks/>
          </p:cNvSpPr>
          <p:nvPr/>
        </p:nvSpPr>
        <p:spPr>
          <a:xfrm>
            <a:off x="8179653" y="1746928"/>
            <a:ext cx="2732020" cy="2098270"/>
          </a:xfrm>
          <a:prstGeom prst="rect">
            <a:avLst/>
          </a:prstGeom>
        </p:spPr>
        <p:txBody>
          <a:bodyPr vert="horz" lIns="0" tIns="45720" rIns="91440" bIns="45720" rtlCol="0">
            <a:noAutofit/>
          </a:bodyPr>
          <a:lstStyle>
            <a:lvl1pPr marL="342900" indent="-342900" algn="l" defTabSz="457200" rtl="0" eaLnBrk="1" latinLnBrk="0" hangingPunct="1">
              <a:spcBef>
                <a:spcPct val="20000"/>
              </a:spcBef>
              <a:buClr>
                <a:schemeClr val="tx1"/>
              </a:buClr>
              <a:buFont typeface="Arial"/>
              <a:buChar char="•"/>
              <a:defRPr sz="2800" kern="1200">
                <a:solidFill>
                  <a:srgbClr val="000000"/>
                </a:solidFill>
                <a:latin typeface="Arial" panose="020B0604020202020204" pitchFamily="34" charset="0"/>
                <a:ea typeface="+mn-ea"/>
                <a:cs typeface="Arial" panose="020B0604020202020204" pitchFamily="34" charset="0"/>
              </a:defRPr>
            </a:lvl1pPr>
            <a:lvl2pPr marL="742950" indent="-38100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8000" b="1" dirty="0">
                <a:solidFill>
                  <a:schemeClr val="tx1"/>
                </a:solidFill>
              </a:rPr>
              <a:t>20%</a:t>
            </a:r>
          </a:p>
        </p:txBody>
      </p:sp>
      <p:sp>
        <p:nvSpPr>
          <p:cNvPr id="14" name="Content Placeholder 2">
            <a:extLst>
              <a:ext uri="{FF2B5EF4-FFF2-40B4-BE49-F238E27FC236}">
                <a16:creationId xmlns:a16="http://schemas.microsoft.com/office/drawing/2014/main" id="{94883771-4C95-424E-93AC-8F79F812D581}"/>
              </a:ext>
            </a:extLst>
          </p:cNvPr>
          <p:cNvSpPr txBox="1">
            <a:spLocks/>
          </p:cNvSpPr>
          <p:nvPr/>
        </p:nvSpPr>
        <p:spPr>
          <a:xfrm>
            <a:off x="8179653" y="2978926"/>
            <a:ext cx="3121454" cy="1381049"/>
          </a:xfrm>
          <a:prstGeom prst="rect">
            <a:avLst/>
          </a:prstGeom>
        </p:spPr>
        <p:txBody>
          <a:bodyPr vert="horz" lIns="0" tIns="45720" rIns="91440" bIns="45720" rtlCol="0">
            <a:noAutofit/>
          </a:bodyPr>
          <a:lstStyle>
            <a:lvl1pPr marL="342900" indent="-342900" algn="l" defTabSz="457200" rtl="0" eaLnBrk="1" latinLnBrk="0" hangingPunct="1">
              <a:spcBef>
                <a:spcPct val="20000"/>
              </a:spcBef>
              <a:buClr>
                <a:schemeClr val="tx1"/>
              </a:buClr>
              <a:buFont typeface="Arial"/>
              <a:buChar char="•"/>
              <a:defRPr sz="2800" kern="1200">
                <a:solidFill>
                  <a:srgbClr val="000000"/>
                </a:solidFill>
                <a:latin typeface="Arial" panose="020B0604020202020204" pitchFamily="34" charset="0"/>
                <a:ea typeface="+mn-ea"/>
                <a:cs typeface="Arial" panose="020B0604020202020204" pitchFamily="34" charset="0"/>
              </a:defRPr>
            </a:lvl1pPr>
            <a:lvl2pPr marL="742950" indent="-38100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solidFill>
              </a:rPr>
              <a:t>of women have </a:t>
            </a:r>
            <a:r>
              <a:rPr lang="en-US" b="1" dirty="0">
                <a:solidFill>
                  <a:schemeClr val="tx1"/>
                </a:solidFill>
              </a:rPr>
              <a:t>severe symptoms</a:t>
            </a:r>
            <a:endParaRPr lang="en-AU" b="1" dirty="0">
              <a:solidFill>
                <a:schemeClr val="tx1"/>
              </a:solidFill>
            </a:endParaRPr>
          </a:p>
        </p:txBody>
      </p:sp>
      <p:pic>
        <p:nvPicPr>
          <p:cNvPr id="19" name="Picture 18" descr="A group of purple people&#10;&#10;">
            <a:extLst>
              <a:ext uri="{FF2B5EF4-FFF2-40B4-BE49-F238E27FC236}">
                <a16:creationId xmlns:a16="http://schemas.microsoft.com/office/drawing/2014/main" id="{69197420-0614-4508-87AF-9A431AD28E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9653" y="4171086"/>
            <a:ext cx="2732020" cy="579466"/>
          </a:xfrm>
          <a:prstGeom prst="rect">
            <a:avLst/>
          </a:prstGeom>
        </p:spPr>
      </p:pic>
    </p:spTree>
    <p:extLst>
      <p:ext uri="{BB962C8B-B14F-4D97-AF65-F5344CB8AC3E}">
        <p14:creationId xmlns:p14="http://schemas.microsoft.com/office/powerpoint/2010/main" val="186259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DEB8-5FE0-BE49-ACD4-5C469F1DBE28}"/>
              </a:ext>
            </a:extLst>
          </p:cNvPr>
          <p:cNvSpPr>
            <a:spLocks noGrp="1"/>
          </p:cNvSpPr>
          <p:nvPr>
            <p:ph type="title"/>
          </p:nvPr>
        </p:nvSpPr>
        <p:spPr/>
        <p:txBody>
          <a:bodyPr/>
          <a:lstStyle/>
          <a:p>
            <a:r>
              <a:rPr lang="en-US" dirty="0"/>
              <a:t>Menopause management</a:t>
            </a:r>
          </a:p>
        </p:txBody>
      </p:sp>
    </p:spTree>
    <p:extLst>
      <p:ext uri="{BB962C8B-B14F-4D97-AF65-F5344CB8AC3E}">
        <p14:creationId xmlns:p14="http://schemas.microsoft.com/office/powerpoint/2010/main" val="80302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E9C3-3989-304C-9770-6C0BC39265C8}"/>
              </a:ext>
            </a:extLst>
          </p:cNvPr>
          <p:cNvSpPr>
            <a:spLocks noGrp="1"/>
          </p:cNvSpPr>
          <p:nvPr>
            <p:ph type="title"/>
          </p:nvPr>
        </p:nvSpPr>
        <p:spPr>
          <a:xfrm>
            <a:off x="631080" y="473075"/>
            <a:ext cx="7643787" cy="976313"/>
          </a:xfrm>
        </p:spPr>
        <p:txBody>
          <a:bodyPr anchor="t">
            <a:normAutofit/>
          </a:bodyPr>
          <a:lstStyle/>
          <a:p>
            <a:r>
              <a:rPr lang="en-US" dirty="0"/>
              <a:t>Management options</a:t>
            </a:r>
          </a:p>
        </p:txBody>
      </p:sp>
      <p:sp>
        <p:nvSpPr>
          <p:cNvPr id="3" name="Content Placeholder 2">
            <a:extLst>
              <a:ext uri="{FF2B5EF4-FFF2-40B4-BE49-F238E27FC236}">
                <a16:creationId xmlns:a16="http://schemas.microsoft.com/office/drawing/2014/main" id="{34400B2F-7771-2D4B-82F9-39B68FEE55E0}"/>
              </a:ext>
            </a:extLst>
          </p:cNvPr>
          <p:cNvSpPr>
            <a:spLocks noGrp="1"/>
          </p:cNvSpPr>
          <p:nvPr>
            <p:ph sz="half" idx="10"/>
          </p:nvPr>
        </p:nvSpPr>
        <p:spPr>
          <a:xfrm>
            <a:off x="631080" y="1568095"/>
            <a:ext cx="7643787" cy="4253803"/>
          </a:xfrm>
        </p:spPr>
        <p:txBody>
          <a:bodyPr>
            <a:normAutofit/>
          </a:bodyPr>
          <a:lstStyle/>
          <a:p>
            <a:pPr lvl="0">
              <a:buFont typeface="Arial" panose="020B0604020202020204" pitchFamily="34" charset="0"/>
              <a:buChar char="•"/>
            </a:pPr>
            <a:r>
              <a:rPr lang="en-AU" dirty="0">
                <a:effectLst/>
              </a:rPr>
              <a:t>Lifestyle</a:t>
            </a:r>
          </a:p>
          <a:p>
            <a:pPr lvl="0">
              <a:buFont typeface="Arial" panose="020B0604020202020204" pitchFamily="34" charset="0"/>
              <a:buChar char="•"/>
            </a:pPr>
            <a:r>
              <a:rPr lang="en-AU" dirty="0">
                <a:effectLst/>
              </a:rPr>
              <a:t>Menopausal hormone therapy (MHT)</a:t>
            </a:r>
          </a:p>
          <a:p>
            <a:pPr lvl="0">
              <a:buFont typeface="Arial" panose="020B0604020202020204" pitchFamily="34" charset="0"/>
              <a:buChar char="•"/>
            </a:pPr>
            <a:r>
              <a:rPr lang="en-AU" dirty="0">
                <a:effectLst/>
              </a:rPr>
              <a:t>Non-hormonal treatment</a:t>
            </a:r>
          </a:p>
          <a:p>
            <a:pPr lvl="0">
              <a:buFont typeface="Arial" panose="020B0604020202020204" pitchFamily="34" charset="0"/>
              <a:buChar char="•"/>
            </a:pPr>
            <a:r>
              <a:rPr lang="en-AU" dirty="0"/>
              <a:t>T</a:t>
            </a:r>
            <a:r>
              <a:rPr lang="en-AU" dirty="0">
                <a:effectLst/>
              </a:rPr>
              <a:t>reatment for vaginal dryness</a:t>
            </a:r>
          </a:p>
          <a:p>
            <a:pPr lvl="0">
              <a:buFont typeface="Arial" panose="020B0604020202020204" pitchFamily="34" charset="0"/>
              <a:buChar char="•"/>
            </a:pPr>
            <a:r>
              <a:rPr lang="en-AU" dirty="0"/>
              <a:t>C</a:t>
            </a:r>
            <a:r>
              <a:rPr lang="en-AU" dirty="0">
                <a:effectLst/>
              </a:rPr>
              <a:t>omplementary therapies </a:t>
            </a:r>
          </a:p>
          <a:p>
            <a:pPr lvl="0">
              <a:buFont typeface="Arial" panose="020B0604020202020204" pitchFamily="34" charset="0"/>
              <a:buChar char="•"/>
            </a:pPr>
            <a:r>
              <a:rPr lang="en-AU" dirty="0">
                <a:effectLst/>
              </a:rPr>
              <a:t>Pharmacy-compounded (bioidentical) hormones are NOT recommended.</a:t>
            </a:r>
          </a:p>
          <a:p>
            <a:endParaRPr lang="en-US" dirty="0"/>
          </a:p>
        </p:txBody>
      </p:sp>
      <p:pic>
        <p:nvPicPr>
          <p:cNvPr id="6" name="Picture Placeholder 5" descr="A person holding a hat&#10;&#10;">
            <a:extLst>
              <a:ext uri="{FF2B5EF4-FFF2-40B4-BE49-F238E27FC236}">
                <a16:creationId xmlns:a16="http://schemas.microsoft.com/office/drawing/2014/main" id="{44DD0BC7-E1D7-884C-A8BE-F8736510B0B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415137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5094-28E8-FF45-AEE0-3ED6EAF410C7}"/>
              </a:ext>
            </a:extLst>
          </p:cNvPr>
          <p:cNvSpPr>
            <a:spLocks noGrp="1"/>
          </p:cNvSpPr>
          <p:nvPr>
            <p:ph type="title"/>
          </p:nvPr>
        </p:nvSpPr>
        <p:spPr/>
        <p:txBody>
          <a:bodyPr/>
          <a:lstStyle/>
          <a:p>
            <a:r>
              <a:rPr lang="en-US" dirty="0"/>
              <a:t>Management – lifestyle</a:t>
            </a:r>
          </a:p>
        </p:txBody>
      </p:sp>
      <p:sp>
        <p:nvSpPr>
          <p:cNvPr id="3" name="Content Placeholder 2">
            <a:extLst>
              <a:ext uri="{FF2B5EF4-FFF2-40B4-BE49-F238E27FC236}">
                <a16:creationId xmlns:a16="http://schemas.microsoft.com/office/drawing/2014/main" id="{5D3C3EFE-59B3-1F47-863B-304BC8A3E6E5}"/>
              </a:ext>
            </a:extLst>
          </p:cNvPr>
          <p:cNvSpPr>
            <a:spLocks noGrp="1"/>
          </p:cNvSpPr>
          <p:nvPr>
            <p:ph sz="half" idx="10"/>
          </p:nvPr>
        </p:nvSpPr>
        <p:spPr>
          <a:xfrm>
            <a:off x="631080" y="1302098"/>
            <a:ext cx="7643787" cy="4710082"/>
          </a:xfrm>
        </p:spPr>
        <p:txBody>
          <a:bodyPr/>
          <a:lstStyle/>
          <a:p>
            <a:pPr lvl="0">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Avoid spicy foods.</a:t>
            </a:r>
          </a:p>
          <a:p>
            <a:pPr lvl="0">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Reduce alcohol and caffeine.</a:t>
            </a:r>
          </a:p>
          <a:p>
            <a:pPr lvl="0">
              <a:buFont typeface="Arial" panose="020B0604020202020204" pitchFamily="34" charset="0"/>
              <a:buChar char="•"/>
            </a:pPr>
            <a:r>
              <a:rPr lang="en-AU" sz="2800" dirty="0">
                <a:effectLst/>
                <a:latin typeface="Arial" panose="020B0604020202020204" pitchFamily="34" charset="0"/>
                <a:ea typeface="Times New Roman" panose="02020603050405020304" pitchFamily="18" charset="0"/>
                <a:cs typeface="Arial" panose="020B0604020202020204" pitchFamily="34" charset="0"/>
              </a:rPr>
              <a:t>Don't smoke.</a:t>
            </a:r>
            <a:endParaRPr lang="en-AU" sz="2800" dirty="0">
              <a:effectLst/>
              <a:latin typeface="Arial" panose="020B0604020202020204" pitchFamily="34" charset="0"/>
              <a:ea typeface="Calibri" panose="020F0502020204030204" pitchFamily="34" charset="0"/>
              <a:cs typeface="Arial" panose="020B0604020202020204" pitchFamily="34" charset="0"/>
            </a:endParaRPr>
          </a:p>
          <a:p>
            <a:pPr lvl="0">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Eat a balanced, nutritious diet.</a:t>
            </a:r>
          </a:p>
          <a:p>
            <a:pPr lvl="0">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Include foods with phytoestrogens.</a:t>
            </a:r>
          </a:p>
          <a:p>
            <a:pPr lvl="0">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Exercise regularly.</a:t>
            </a:r>
          </a:p>
          <a:p>
            <a:pPr lvl="0">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Get enough sleep</a:t>
            </a:r>
            <a:r>
              <a:rPr lang="en-AU" dirty="0">
                <a:ea typeface="Calibri" panose="020F0502020204030204" pitchFamily="34" charset="0"/>
              </a:rPr>
              <a:t> and try</a:t>
            </a:r>
            <a:r>
              <a:rPr lang="en-AU" sz="2800" dirty="0">
                <a:effectLst/>
                <a:latin typeface="Arial" panose="020B0604020202020204" pitchFamily="34" charset="0"/>
                <a:ea typeface="Calibri" panose="020F0502020204030204" pitchFamily="34" charset="0"/>
                <a:cs typeface="Arial" panose="020B0604020202020204" pitchFamily="34" charset="0"/>
              </a:rPr>
              <a:t> relaxation and mindfulness.  </a:t>
            </a:r>
          </a:p>
          <a:p>
            <a:pPr lvl="0">
              <a:buFont typeface="Arial" panose="020B0604020202020204" pitchFamily="34" charset="0"/>
              <a:buChar char="•"/>
            </a:pPr>
            <a:r>
              <a:rPr lang="en-AU" sz="2800" dirty="0">
                <a:effectLst/>
                <a:latin typeface="Arial" panose="020B0604020202020204" pitchFamily="34" charset="0"/>
                <a:ea typeface="Calibri" panose="020F0502020204030204" pitchFamily="34" charset="0"/>
                <a:cs typeface="Arial" panose="020B0604020202020204" pitchFamily="34" charset="0"/>
              </a:rPr>
              <a:t>Keep cool.</a:t>
            </a:r>
            <a:endParaRPr lang="en-AU" sz="2800" dirty="0">
              <a:latin typeface="Arial" panose="020B0604020202020204" pitchFamily="34" charset="0"/>
              <a:cs typeface="Arial" panose="020B0604020202020204" pitchFamily="34" charset="0"/>
            </a:endParaRPr>
          </a:p>
          <a:p>
            <a:endParaRPr lang="en-US" dirty="0"/>
          </a:p>
        </p:txBody>
      </p:sp>
      <p:pic>
        <p:nvPicPr>
          <p:cNvPr id="6" name="Picture Placeholder 5" descr="A person and person walking on a bridge&#10;&#10;">
            <a:extLst>
              <a:ext uri="{FF2B5EF4-FFF2-40B4-BE49-F238E27FC236}">
                <a16:creationId xmlns:a16="http://schemas.microsoft.com/office/drawing/2014/main" id="{9C88C983-94B2-804F-A1D8-28A93ADD4D7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5702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1B33-DE55-9F4A-830C-F5FA80FF583A}"/>
              </a:ext>
            </a:extLst>
          </p:cNvPr>
          <p:cNvSpPr>
            <a:spLocks noGrp="1"/>
          </p:cNvSpPr>
          <p:nvPr>
            <p:ph type="title"/>
          </p:nvPr>
        </p:nvSpPr>
        <p:spPr>
          <a:xfrm>
            <a:off x="631086" y="473075"/>
            <a:ext cx="10937027" cy="1200329"/>
          </a:xfrm>
        </p:spPr>
        <p:txBody>
          <a:bodyPr anchor="t">
            <a:spAutoFit/>
          </a:bodyPr>
          <a:lstStyle/>
          <a:p>
            <a:r>
              <a:rPr lang="en-US" dirty="0"/>
              <a:t>Management – menopausal hormone </a:t>
            </a:r>
            <a:br>
              <a:rPr lang="en-US" dirty="0"/>
            </a:br>
            <a:r>
              <a:rPr lang="en-US" dirty="0"/>
              <a:t>therapy (MHT)</a:t>
            </a:r>
          </a:p>
        </p:txBody>
      </p:sp>
      <p:sp>
        <p:nvSpPr>
          <p:cNvPr id="3" name="Content Placeholder 2">
            <a:extLst>
              <a:ext uri="{FF2B5EF4-FFF2-40B4-BE49-F238E27FC236}">
                <a16:creationId xmlns:a16="http://schemas.microsoft.com/office/drawing/2014/main" id="{E6EFE0D7-0912-0D47-A0CC-061EF088DDF2}"/>
              </a:ext>
            </a:extLst>
          </p:cNvPr>
          <p:cNvSpPr>
            <a:spLocks noGrp="1"/>
          </p:cNvSpPr>
          <p:nvPr>
            <p:ph idx="1"/>
          </p:nvPr>
        </p:nvSpPr>
        <p:spPr>
          <a:xfrm>
            <a:off x="634646" y="1776818"/>
            <a:ext cx="11055364" cy="4228165"/>
          </a:xfrm>
        </p:spPr>
        <p:txBody>
          <a:bodyPr>
            <a:noAutofit/>
          </a:bodyPr>
          <a:lstStyle/>
          <a:p>
            <a:pPr lvl="0">
              <a:buFont typeface="Arial" panose="020B0604020202020204" pitchFamily="34" charset="0"/>
              <a:buChar char="•"/>
            </a:pPr>
            <a:r>
              <a:rPr lang="en-AU" dirty="0">
                <a:effectLst/>
              </a:rPr>
              <a:t>Medication containing hormones.</a:t>
            </a:r>
          </a:p>
          <a:p>
            <a:pPr lvl="0">
              <a:buFont typeface="Arial" panose="020B0604020202020204" pitchFamily="34" charset="0"/>
              <a:buChar char="•"/>
            </a:pPr>
            <a:r>
              <a:rPr lang="en-AU" dirty="0">
                <a:effectLst/>
              </a:rPr>
              <a:t>Used to relieve menopausal symptoms.</a:t>
            </a:r>
          </a:p>
          <a:p>
            <a:pPr lvl="0">
              <a:buFont typeface="Arial" panose="020B0604020202020204" pitchFamily="34" charset="0"/>
              <a:buChar char="•"/>
            </a:pPr>
            <a:r>
              <a:rPr lang="en-AU" dirty="0">
                <a:effectLst/>
              </a:rPr>
              <a:t>The most effective treatment for many  healthy women.</a:t>
            </a:r>
          </a:p>
          <a:p>
            <a:pPr lvl="0">
              <a:buFont typeface="Arial" panose="020B0604020202020204" pitchFamily="34" charset="0"/>
              <a:buChar char="•"/>
            </a:pPr>
            <a:r>
              <a:rPr lang="en-AU" dirty="0">
                <a:effectLst/>
              </a:rPr>
              <a:t>Can be taken as pills or applied as gels, patches, vaginal creams, tablets or pessaries.</a:t>
            </a:r>
          </a:p>
          <a:p>
            <a:pPr lvl="0">
              <a:buFont typeface="Arial" panose="020B0604020202020204" pitchFamily="34" charset="0"/>
              <a:buChar char="•"/>
            </a:pPr>
            <a:r>
              <a:rPr lang="en-AU" dirty="0">
                <a:effectLst/>
              </a:rPr>
              <a:t>Can be taken in the lowest effective dose for as long as needed.</a:t>
            </a:r>
            <a:endParaRPr lang="en-AU" dirty="0"/>
          </a:p>
        </p:txBody>
      </p:sp>
    </p:spTree>
    <p:extLst>
      <p:ext uri="{BB962C8B-B14F-4D97-AF65-F5344CB8AC3E}">
        <p14:creationId xmlns:p14="http://schemas.microsoft.com/office/powerpoint/2010/main" val="129783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8CC21-F8C6-4586-9600-6C8E262C2766}"/>
              </a:ext>
            </a:extLst>
          </p:cNvPr>
          <p:cNvSpPr>
            <a:spLocks noGrp="1"/>
          </p:cNvSpPr>
          <p:nvPr>
            <p:ph type="title"/>
          </p:nvPr>
        </p:nvSpPr>
        <p:spPr/>
        <p:txBody>
          <a:bodyPr/>
          <a:lstStyle/>
          <a:p>
            <a:r>
              <a:rPr lang="en-AU" dirty="0"/>
              <a:t>Language</a:t>
            </a:r>
          </a:p>
        </p:txBody>
      </p:sp>
      <p:sp>
        <p:nvSpPr>
          <p:cNvPr id="7" name="Content Placeholder 6">
            <a:extLst>
              <a:ext uri="{FF2B5EF4-FFF2-40B4-BE49-F238E27FC236}">
                <a16:creationId xmlns:a16="http://schemas.microsoft.com/office/drawing/2014/main" id="{1BA3D3DB-F3D7-4435-A96B-9E9B7521A2C2}"/>
              </a:ext>
            </a:extLst>
          </p:cNvPr>
          <p:cNvSpPr>
            <a:spLocks noGrp="1"/>
          </p:cNvSpPr>
          <p:nvPr>
            <p:ph idx="1"/>
          </p:nvPr>
        </p:nvSpPr>
        <p:spPr/>
        <p:txBody>
          <a:bodyPr/>
          <a:lstStyle/>
          <a:p>
            <a:r>
              <a:rPr lang="en-AU" dirty="0">
                <a:latin typeface="Arial" panose="020B0604020202020204" pitchFamily="34" charset="0"/>
                <a:cs typeface="Arial" panose="020B0604020202020204" pitchFamily="34" charset="0"/>
              </a:rPr>
              <a:t>We take a broad and inclusive approach to the topic of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women’s health. </a:t>
            </a:r>
          </a:p>
          <a:p>
            <a:r>
              <a:rPr lang="en-AU" dirty="0">
                <a:latin typeface="Arial" panose="020B0604020202020204" pitchFamily="34" charset="0"/>
                <a:cs typeface="Arial" panose="020B0604020202020204" pitchFamily="34" charset="0"/>
              </a:rPr>
              <a:t>We write health information for people with diverse backgrounds, experiences and identities. We use the terms 'women’ and ’girls, but we acknowledge that these terms are not inclusive of all people who may use our content.</a:t>
            </a:r>
            <a:endParaRPr lang="en-AU" dirty="0"/>
          </a:p>
          <a:p>
            <a:pPr marL="0" indent="0">
              <a:buNone/>
            </a:pPr>
            <a:endParaRPr lang="en-AU" dirty="0"/>
          </a:p>
        </p:txBody>
      </p:sp>
    </p:spTree>
    <p:extLst>
      <p:ext uri="{BB962C8B-B14F-4D97-AF65-F5344CB8AC3E}">
        <p14:creationId xmlns:p14="http://schemas.microsoft.com/office/powerpoint/2010/main" val="32318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2A00-59D5-C948-B9F4-9B2361BA0440}"/>
              </a:ext>
            </a:extLst>
          </p:cNvPr>
          <p:cNvSpPr>
            <a:spLocks noGrp="1"/>
          </p:cNvSpPr>
          <p:nvPr>
            <p:ph type="title"/>
          </p:nvPr>
        </p:nvSpPr>
        <p:spPr/>
        <p:txBody>
          <a:bodyPr>
            <a:noAutofit/>
          </a:bodyPr>
          <a:lstStyle/>
          <a:p>
            <a:r>
              <a:rPr lang="en-US" dirty="0"/>
              <a:t>Management – menopausal hormone therapy (MHT)</a:t>
            </a:r>
          </a:p>
        </p:txBody>
      </p:sp>
      <p:sp>
        <p:nvSpPr>
          <p:cNvPr id="3" name="Content Placeholder 2">
            <a:extLst>
              <a:ext uri="{FF2B5EF4-FFF2-40B4-BE49-F238E27FC236}">
                <a16:creationId xmlns:a16="http://schemas.microsoft.com/office/drawing/2014/main" id="{7346A742-B108-3D4D-B940-FD8B58304F64}"/>
              </a:ext>
            </a:extLst>
          </p:cNvPr>
          <p:cNvSpPr>
            <a:spLocks noGrp="1"/>
          </p:cNvSpPr>
          <p:nvPr>
            <p:ph sz="half" idx="10"/>
          </p:nvPr>
        </p:nvSpPr>
        <p:spPr>
          <a:xfrm>
            <a:off x="631081" y="1733195"/>
            <a:ext cx="7522320" cy="4253803"/>
          </a:xfrm>
        </p:spPr>
        <p:txBody>
          <a:bodyPr/>
          <a:lstStyle/>
          <a:p>
            <a:pPr marL="0" indent="0">
              <a:buNone/>
            </a:pPr>
            <a:r>
              <a:rPr lang="en-AU" dirty="0">
                <a:effectLst/>
                <a:latin typeface="Arial" panose="020B0604020202020204" pitchFamily="34" charset="0"/>
                <a:ea typeface="Calibri" panose="020F0502020204030204" pitchFamily="34" charset="0"/>
                <a:cs typeface="Arial" panose="020B0604020202020204" pitchFamily="34" charset="0"/>
              </a:rPr>
              <a:t>MHT is the most effective treatment for menopausal symptoms but is not suitable for all women.</a:t>
            </a:r>
          </a:p>
          <a:p>
            <a:r>
              <a:rPr lang="en-AU" dirty="0">
                <a:effectLst/>
                <a:latin typeface="Arial" panose="020B0604020202020204" pitchFamily="34" charset="0"/>
                <a:ea typeface="Calibri" panose="020F0502020204030204" pitchFamily="34" charset="0"/>
                <a:cs typeface="Arial" panose="020B0604020202020204" pitchFamily="34" charset="0"/>
              </a:rPr>
              <a:t>Rare risks of taking MHT:</a:t>
            </a:r>
          </a:p>
          <a:p>
            <a:pPr lvl="1">
              <a:buClr>
                <a:srgbClr val="000000"/>
              </a:buClr>
            </a:pPr>
            <a:r>
              <a:rPr lang="en-AU" dirty="0">
                <a:effectLst/>
                <a:uFill>
                  <a:solidFill>
                    <a:srgbClr val="FFFFFF"/>
                  </a:solidFill>
                </a:uFill>
                <a:latin typeface="Arial" panose="020B0604020202020204" pitchFamily="34" charset="0"/>
                <a:ea typeface="Calibri" panose="020F0502020204030204" pitchFamily="34" charset="0"/>
                <a:cs typeface="Arial" panose="020B0604020202020204" pitchFamily="34" charset="0"/>
              </a:rPr>
              <a:t>blood clots</a:t>
            </a:r>
          </a:p>
          <a:p>
            <a:pPr lvl="1">
              <a:buClr>
                <a:srgbClr val="000000"/>
              </a:buClr>
            </a:pPr>
            <a:r>
              <a:rPr lang="en-AU" dirty="0">
                <a:effectLst/>
                <a:uFill>
                  <a:solidFill>
                    <a:srgbClr val="FFFFFF"/>
                  </a:solidFill>
                </a:uFill>
                <a:latin typeface="Arial" panose="020B0604020202020204" pitchFamily="34" charset="0"/>
                <a:ea typeface="Times New Roman" panose="02020603050405020304" pitchFamily="18" charset="0"/>
                <a:cs typeface="Arial" panose="020B0604020202020204" pitchFamily="34" charset="0"/>
              </a:rPr>
              <a:t>breast cancer</a:t>
            </a:r>
            <a:endParaRPr lang="en-AU" dirty="0">
              <a:effectLst/>
              <a:uFill>
                <a:solidFill>
                  <a:srgbClr val="FFFFFF"/>
                </a:solidFill>
              </a:uFill>
              <a:latin typeface="Arial" panose="020B0604020202020204" pitchFamily="34" charset="0"/>
              <a:ea typeface="Calibri" panose="020F0502020204030204" pitchFamily="34" charset="0"/>
              <a:cs typeface="Arial" panose="020B0604020202020204" pitchFamily="34" charset="0"/>
            </a:endParaRPr>
          </a:p>
          <a:p>
            <a:pPr lvl="1">
              <a:buClr>
                <a:srgbClr val="000000"/>
              </a:buClr>
            </a:pPr>
            <a:r>
              <a:rPr lang="en-AU" dirty="0">
                <a:effectLst/>
                <a:uFill>
                  <a:solidFill>
                    <a:srgbClr val="FFFFFF"/>
                  </a:solidFill>
                </a:uFill>
                <a:latin typeface="Arial" panose="020B0604020202020204" pitchFamily="34" charset="0"/>
                <a:ea typeface="Times New Roman" panose="02020603050405020304" pitchFamily="18" charset="0"/>
                <a:cs typeface="Arial" panose="020B0604020202020204" pitchFamily="34" charset="0"/>
              </a:rPr>
              <a:t>gallstones. </a:t>
            </a:r>
            <a:endParaRPr lang="en-AU" dirty="0">
              <a:uFill>
                <a:solidFill>
                  <a:srgbClr val="FFFFFF"/>
                </a:solidFill>
              </a:uFill>
              <a:latin typeface="Arial" panose="020B0604020202020204" pitchFamily="34" charset="0"/>
              <a:ea typeface="Times New Roman" panose="02020603050405020304" pitchFamily="18" charset="0"/>
              <a:cs typeface="Arial" panose="020B0604020202020204" pitchFamily="34" charset="0"/>
            </a:endParaRPr>
          </a:p>
          <a:p>
            <a:pPr lvl="0"/>
            <a:r>
              <a:rPr lang="en-AU" dirty="0">
                <a:effectLst/>
                <a:latin typeface="Arial" panose="020B0604020202020204" pitchFamily="34" charset="0"/>
                <a:ea typeface="Calibri" panose="020F0502020204030204" pitchFamily="34" charset="0"/>
                <a:cs typeface="Arial" panose="020B0604020202020204" pitchFamily="34" charset="0"/>
              </a:rPr>
              <a:t>Vaginal oestrogen is safe to use long term.</a:t>
            </a:r>
          </a:p>
          <a:p>
            <a:endParaRPr lang="en-US" dirty="0"/>
          </a:p>
        </p:txBody>
      </p:sp>
      <p:pic>
        <p:nvPicPr>
          <p:cNvPr id="10" name="Picture Placeholder 9" descr="A person sitting at a table&#10;&#10;">
            <a:extLst>
              <a:ext uri="{FF2B5EF4-FFF2-40B4-BE49-F238E27FC236}">
                <a16:creationId xmlns:a16="http://schemas.microsoft.com/office/drawing/2014/main" id="{6BA90B80-44CB-AB95-24B9-0997D5517C47}"/>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45822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1B33-DE55-9F4A-830C-F5FA80FF583A}"/>
              </a:ext>
            </a:extLst>
          </p:cNvPr>
          <p:cNvSpPr>
            <a:spLocks noGrp="1"/>
          </p:cNvSpPr>
          <p:nvPr>
            <p:ph type="title"/>
          </p:nvPr>
        </p:nvSpPr>
        <p:spPr>
          <a:xfrm>
            <a:off x="631080" y="473075"/>
            <a:ext cx="7643787" cy="976313"/>
          </a:xfrm>
        </p:spPr>
        <p:txBody>
          <a:bodyPr anchor="t">
            <a:noAutofit/>
          </a:bodyPr>
          <a:lstStyle/>
          <a:p>
            <a:r>
              <a:rPr lang="en-US" dirty="0"/>
              <a:t>Management – menopausal hormone therapy (MHT) </a:t>
            </a:r>
          </a:p>
        </p:txBody>
      </p:sp>
      <p:sp>
        <p:nvSpPr>
          <p:cNvPr id="3" name="Content Placeholder 2">
            <a:extLst>
              <a:ext uri="{FF2B5EF4-FFF2-40B4-BE49-F238E27FC236}">
                <a16:creationId xmlns:a16="http://schemas.microsoft.com/office/drawing/2014/main" id="{E6EFE0D7-0912-0D47-A0CC-061EF088DDF2}"/>
              </a:ext>
            </a:extLst>
          </p:cNvPr>
          <p:cNvSpPr>
            <a:spLocks noGrp="1"/>
          </p:cNvSpPr>
          <p:nvPr>
            <p:ph sz="half" idx="10"/>
          </p:nvPr>
        </p:nvSpPr>
        <p:spPr>
          <a:xfrm>
            <a:off x="631080" y="1720495"/>
            <a:ext cx="7814420" cy="4253803"/>
          </a:xfrm>
        </p:spPr>
        <p:txBody>
          <a:bodyPr>
            <a:noAutofit/>
          </a:bodyPr>
          <a:lstStyle/>
          <a:p>
            <a:pPr marL="0" indent="0">
              <a:buNone/>
            </a:pPr>
            <a:r>
              <a:rPr lang="en-AU" dirty="0">
                <a:effectLst/>
                <a:latin typeface="Arial" panose="020B0604020202020204" pitchFamily="34" charset="0"/>
                <a:ea typeface="Calibri" panose="020F0502020204030204" pitchFamily="34" charset="0"/>
                <a:cs typeface="Arial" panose="020B0604020202020204" pitchFamily="34" charset="0"/>
              </a:rPr>
              <a:t>MHT is not recommended for women with past or current breast or endometrial cancers, severe liver disease, untreated high blood pressure, or those with a high risk of clotting.</a:t>
            </a:r>
            <a:endParaRPr lang="en-AU" dirty="0"/>
          </a:p>
          <a:p>
            <a:pPr marL="457200" lvl="0" indent="-457200">
              <a:buFont typeface="Arial" panose="020B0604020202020204" pitchFamily="34" charset="0"/>
              <a:buChar char="•"/>
            </a:pPr>
            <a:endParaRPr lang="en-AU" dirty="0"/>
          </a:p>
        </p:txBody>
      </p:sp>
      <p:pic>
        <p:nvPicPr>
          <p:cNvPr id="6" name="Picture Placeholder 5" descr="A person holding a cup&#10;&#10;">
            <a:extLst>
              <a:ext uri="{FF2B5EF4-FFF2-40B4-BE49-F238E27FC236}">
                <a16:creationId xmlns:a16="http://schemas.microsoft.com/office/drawing/2014/main" id="{05E89AFA-A908-AB45-B0A0-32840F74D76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21373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755B-A318-6844-A6EB-B5DB90F57E43}"/>
              </a:ext>
            </a:extLst>
          </p:cNvPr>
          <p:cNvSpPr>
            <a:spLocks noGrp="1"/>
          </p:cNvSpPr>
          <p:nvPr>
            <p:ph type="title"/>
          </p:nvPr>
        </p:nvSpPr>
        <p:spPr>
          <a:xfrm>
            <a:off x="631080" y="473075"/>
            <a:ext cx="7643787" cy="976313"/>
          </a:xfrm>
        </p:spPr>
        <p:txBody>
          <a:bodyPr anchor="t">
            <a:noAutofit/>
          </a:bodyPr>
          <a:lstStyle/>
          <a:p>
            <a:r>
              <a:rPr lang="en-US" sz="3500" dirty="0"/>
              <a:t>Management – non-hormonal options</a:t>
            </a:r>
          </a:p>
        </p:txBody>
      </p:sp>
      <p:sp>
        <p:nvSpPr>
          <p:cNvPr id="3" name="Content Placeholder 2">
            <a:extLst>
              <a:ext uri="{FF2B5EF4-FFF2-40B4-BE49-F238E27FC236}">
                <a16:creationId xmlns:a16="http://schemas.microsoft.com/office/drawing/2014/main" id="{0C388F8C-ABC3-E741-9456-DF6F88583BC8}"/>
              </a:ext>
            </a:extLst>
          </p:cNvPr>
          <p:cNvSpPr>
            <a:spLocks noGrp="1"/>
          </p:cNvSpPr>
          <p:nvPr>
            <p:ph sz="half" idx="10"/>
          </p:nvPr>
        </p:nvSpPr>
        <p:spPr>
          <a:xfrm>
            <a:off x="631080" y="1568095"/>
            <a:ext cx="7643787" cy="4253803"/>
          </a:xfrm>
        </p:spPr>
        <p:txBody>
          <a:bodyPr>
            <a:normAutofit/>
          </a:bodyPr>
          <a:lstStyle/>
          <a:p>
            <a:pPr lvl="0">
              <a:spcBef>
                <a:spcPts val="672"/>
              </a:spcBef>
              <a:buFont typeface="Arial" panose="020B0604020202020204" pitchFamily="34" charset="0"/>
              <a:buChar char="•"/>
            </a:pPr>
            <a:r>
              <a:rPr lang="en-US" dirty="0"/>
              <a:t>Certain l</a:t>
            </a:r>
            <a:r>
              <a:rPr lang="en-US" dirty="0">
                <a:effectLst/>
              </a:rPr>
              <a:t>ow-dose antidepressants</a:t>
            </a:r>
            <a:endParaRPr lang="en-AU" dirty="0">
              <a:effectLst/>
            </a:endParaRPr>
          </a:p>
          <a:p>
            <a:pPr lvl="0">
              <a:spcBef>
                <a:spcPts val="672"/>
              </a:spcBef>
              <a:buFont typeface="Arial" panose="020B0604020202020204" pitchFamily="34" charset="0"/>
              <a:buChar char="•"/>
            </a:pPr>
            <a:r>
              <a:rPr lang="en-AU" dirty="0">
                <a:effectLst/>
              </a:rPr>
              <a:t>Blood pressure medication – clonidine</a:t>
            </a:r>
          </a:p>
          <a:p>
            <a:pPr lvl="0">
              <a:spcBef>
                <a:spcPts val="672"/>
              </a:spcBef>
              <a:buFont typeface="Arial" panose="020B0604020202020204" pitchFamily="34" charset="0"/>
              <a:buChar char="•"/>
            </a:pPr>
            <a:r>
              <a:rPr lang="en-AU" dirty="0"/>
              <a:t>Epilepsy medication – gabapentin               and pregabalin</a:t>
            </a:r>
          </a:p>
          <a:p>
            <a:endParaRPr lang="en-US" dirty="0"/>
          </a:p>
        </p:txBody>
      </p:sp>
      <p:pic>
        <p:nvPicPr>
          <p:cNvPr id="6" name="Picture Placeholder 5" descr="A person sitting on a log holding a water bottle&#10;&#10;">
            <a:extLst>
              <a:ext uri="{FF2B5EF4-FFF2-40B4-BE49-F238E27FC236}">
                <a16:creationId xmlns:a16="http://schemas.microsoft.com/office/drawing/2014/main" id="{C89B108B-35F7-4C46-BF05-BA9BAE6F5ED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noFill/>
        </p:spPr>
      </p:pic>
    </p:spTree>
    <p:extLst>
      <p:ext uri="{BB962C8B-B14F-4D97-AF65-F5344CB8AC3E}">
        <p14:creationId xmlns:p14="http://schemas.microsoft.com/office/powerpoint/2010/main" val="330628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6827-CE99-E040-91F7-B8E010D010E5}"/>
              </a:ext>
            </a:extLst>
          </p:cNvPr>
          <p:cNvSpPr>
            <a:spLocks noGrp="1"/>
          </p:cNvSpPr>
          <p:nvPr>
            <p:ph type="title"/>
          </p:nvPr>
        </p:nvSpPr>
        <p:spPr/>
        <p:txBody>
          <a:bodyPr anchor="t">
            <a:noAutofit/>
          </a:bodyPr>
          <a:lstStyle/>
          <a:p>
            <a:r>
              <a:rPr lang="en-US" dirty="0"/>
              <a:t>Management – treatment for   vaginal dryness</a:t>
            </a:r>
          </a:p>
        </p:txBody>
      </p:sp>
      <p:sp>
        <p:nvSpPr>
          <p:cNvPr id="3" name="Content Placeholder 2">
            <a:extLst>
              <a:ext uri="{FF2B5EF4-FFF2-40B4-BE49-F238E27FC236}">
                <a16:creationId xmlns:a16="http://schemas.microsoft.com/office/drawing/2014/main" id="{7B589235-EE82-BF4A-B033-AAD2EA970ED3}"/>
              </a:ext>
            </a:extLst>
          </p:cNvPr>
          <p:cNvSpPr>
            <a:spLocks noGrp="1"/>
          </p:cNvSpPr>
          <p:nvPr>
            <p:ph sz="half" idx="10"/>
          </p:nvPr>
        </p:nvSpPr>
        <p:spPr>
          <a:xfrm>
            <a:off x="631080" y="2124417"/>
            <a:ext cx="7643787" cy="4253803"/>
          </a:xfrm>
        </p:spPr>
        <p:txBody>
          <a:bodyPr>
            <a:normAutofit/>
          </a:bodyPr>
          <a:lstStyle/>
          <a:p>
            <a:pPr lvl="0">
              <a:buFont typeface="Arial" panose="020B0604020202020204" pitchFamily="34" charset="0"/>
              <a:buChar char="•"/>
            </a:pPr>
            <a:r>
              <a:rPr lang="en-AU" dirty="0">
                <a:effectLst/>
              </a:rPr>
              <a:t>Vaginal lubricants, oil and moisturisers</a:t>
            </a:r>
          </a:p>
          <a:p>
            <a:pPr lvl="0">
              <a:buFont typeface="Arial" panose="020B0604020202020204" pitchFamily="34" charset="0"/>
              <a:buChar char="•"/>
            </a:pPr>
            <a:r>
              <a:rPr lang="en-AU" dirty="0">
                <a:effectLst/>
              </a:rPr>
              <a:t>Vaginal oestrogen</a:t>
            </a:r>
          </a:p>
          <a:p>
            <a:pPr lvl="0">
              <a:buFont typeface="Arial" panose="020B0604020202020204" pitchFamily="34" charset="0"/>
              <a:buChar char="•"/>
            </a:pPr>
            <a:r>
              <a:rPr lang="en-AU" dirty="0">
                <a:effectLst/>
              </a:rPr>
              <a:t>Menopausal hormone </a:t>
            </a:r>
            <a:r>
              <a:rPr lang="en-AU" dirty="0"/>
              <a:t>t</a:t>
            </a:r>
            <a:r>
              <a:rPr lang="en-AU" dirty="0">
                <a:effectLst/>
              </a:rPr>
              <a:t>herapy</a:t>
            </a:r>
            <a:endParaRPr lang="en-AU" dirty="0"/>
          </a:p>
          <a:p>
            <a:pPr marL="0" indent="0">
              <a:buNone/>
            </a:pPr>
            <a:endParaRPr lang="en-US" dirty="0"/>
          </a:p>
        </p:txBody>
      </p:sp>
      <p:pic>
        <p:nvPicPr>
          <p:cNvPr id="6" name="Picture Placeholder 5" descr="A close-up of a blue flower&#10;&#10;">
            <a:extLst>
              <a:ext uri="{FF2B5EF4-FFF2-40B4-BE49-F238E27FC236}">
                <a16:creationId xmlns:a16="http://schemas.microsoft.com/office/drawing/2014/main" id="{BBF50B55-A99B-394E-8B67-758F29975CBC}"/>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noFill/>
        </p:spPr>
      </p:pic>
    </p:spTree>
    <p:extLst>
      <p:ext uri="{BB962C8B-B14F-4D97-AF65-F5344CB8AC3E}">
        <p14:creationId xmlns:p14="http://schemas.microsoft.com/office/powerpoint/2010/main" val="1998875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C81C-1A33-C045-AECD-336CF97B2841}"/>
              </a:ext>
            </a:extLst>
          </p:cNvPr>
          <p:cNvSpPr>
            <a:spLocks noGrp="1"/>
          </p:cNvSpPr>
          <p:nvPr>
            <p:ph type="title"/>
          </p:nvPr>
        </p:nvSpPr>
        <p:spPr>
          <a:xfrm>
            <a:off x="631080" y="473075"/>
            <a:ext cx="7743300" cy="976313"/>
          </a:xfrm>
        </p:spPr>
        <p:txBody>
          <a:bodyPr anchor="t">
            <a:noAutofit/>
          </a:bodyPr>
          <a:lstStyle/>
          <a:p>
            <a:r>
              <a:rPr lang="en-US" sz="3300" dirty="0"/>
              <a:t>Management – complementary therapies</a:t>
            </a:r>
          </a:p>
        </p:txBody>
      </p:sp>
      <p:sp>
        <p:nvSpPr>
          <p:cNvPr id="3" name="Content Placeholder 2">
            <a:extLst>
              <a:ext uri="{FF2B5EF4-FFF2-40B4-BE49-F238E27FC236}">
                <a16:creationId xmlns:a16="http://schemas.microsoft.com/office/drawing/2014/main" id="{342AE49F-34B2-7B41-BDCC-74A2772C0987}"/>
              </a:ext>
            </a:extLst>
          </p:cNvPr>
          <p:cNvSpPr>
            <a:spLocks noGrp="1"/>
          </p:cNvSpPr>
          <p:nvPr>
            <p:ph sz="half" idx="10"/>
          </p:nvPr>
        </p:nvSpPr>
        <p:spPr>
          <a:xfrm>
            <a:off x="631080" y="1568095"/>
            <a:ext cx="7643787" cy="4253803"/>
          </a:xfrm>
        </p:spPr>
        <p:txBody>
          <a:bodyPr>
            <a:normAutofit/>
          </a:bodyPr>
          <a:lstStyle/>
          <a:p>
            <a:pPr>
              <a:spcBef>
                <a:spcPts val="672"/>
              </a:spcBef>
              <a:buFont typeface="Arial" panose="020B0604020202020204" pitchFamily="34" charset="0"/>
              <a:buChar char="•"/>
            </a:pPr>
            <a:r>
              <a:rPr lang="en-AU" dirty="0">
                <a:effectLst/>
              </a:rPr>
              <a:t>Cognitive behaviour therapy (CBT)</a:t>
            </a:r>
            <a:endParaRPr lang="en-AU" dirty="0"/>
          </a:p>
          <a:p>
            <a:pPr lvl="0">
              <a:spcBef>
                <a:spcPts val="672"/>
              </a:spcBef>
              <a:buFont typeface="Arial" panose="020B0604020202020204" pitchFamily="34" charset="0"/>
              <a:buChar char="•"/>
            </a:pPr>
            <a:r>
              <a:rPr lang="en-AU" dirty="0"/>
              <a:t>A</a:t>
            </a:r>
            <a:r>
              <a:rPr lang="en-AU" dirty="0">
                <a:effectLst/>
              </a:rPr>
              <a:t>cupuncture</a:t>
            </a:r>
          </a:p>
          <a:p>
            <a:pPr lvl="0">
              <a:spcBef>
                <a:spcPts val="672"/>
              </a:spcBef>
              <a:buFont typeface="Arial" panose="020B0604020202020204" pitchFamily="34" charset="0"/>
              <a:buChar char="•"/>
            </a:pPr>
            <a:r>
              <a:rPr lang="en-AU" dirty="0"/>
              <a:t>H</a:t>
            </a:r>
            <a:r>
              <a:rPr lang="en-AU" dirty="0">
                <a:effectLst/>
              </a:rPr>
              <a:t>ypnotherapy</a:t>
            </a:r>
          </a:p>
          <a:p>
            <a:pPr lvl="0">
              <a:spcBef>
                <a:spcPts val="672"/>
              </a:spcBef>
              <a:buFont typeface="Arial" panose="020B0604020202020204" pitchFamily="34" charset="0"/>
              <a:buChar char="•"/>
            </a:pPr>
            <a:r>
              <a:rPr lang="en-AU" dirty="0"/>
              <a:t>T</a:t>
            </a:r>
            <a:r>
              <a:rPr lang="en-AU" dirty="0">
                <a:effectLst/>
              </a:rPr>
              <a:t>raditional </a:t>
            </a:r>
            <a:r>
              <a:rPr lang="en-AU" dirty="0"/>
              <a:t>C</a:t>
            </a:r>
            <a:r>
              <a:rPr lang="en-AU" dirty="0">
                <a:effectLst/>
              </a:rPr>
              <a:t>hinese medicine</a:t>
            </a:r>
          </a:p>
          <a:p>
            <a:pPr lvl="0">
              <a:spcBef>
                <a:spcPts val="672"/>
              </a:spcBef>
              <a:buFont typeface="Arial" panose="020B0604020202020204" pitchFamily="34" charset="0"/>
              <a:buChar char="•"/>
            </a:pPr>
            <a:r>
              <a:rPr lang="en-AU" dirty="0"/>
              <a:t>H</a:t>
            </a:r>
            <a:r>
              <a:rPr lang="en-AU" dirty="0">
                <a:effectLst/>
              </a:rPr>
              <a:t>erbal remedies, </a:t>
            </a:r>
            <a:r>
              <a:rPr lang="en-AU" dirty="0"/>
              <a:t>such as</a:t>
            </a:r>
            <a:r>
              <a:rPr lang="en-AU" dirty="0">
                <a:effectLst/>
              </a:rPr>
              <a:t> black cohosh</a:t>
            </a:r>
          </a:p>
          <a:p>
            <a:pPr lvl="0">
              <a:spcBef>
                <a:spcPts val="672"/>
              </a:spcBef>
              <a:buFont typeface="Arial" panose="020B0604020202020204" pitchFamily="34" charset="0"/>
              <a:buChar char="•"/>
            </a:pPr>
            <a:r>
              <a:rPr lang="en-AU" dirty="0"/>
              <a:t>P</a:t>
            </a:r>
            <a:r>
              <a:rPr lang="en-AU" dirty="0">
                <a:effectLst/>
              </a:rPr>
              <a:t>hytoestrogens – plant oestrogen in diet</a:t>
            </a:r>
          </a:p>
          <a:p>
            <a:pPr lvl="0">
              <a:spcAft>
                <a:spcPts val="800"/>
              </a:spcAft>
            </a:pPr>
            <a:endParaRPr lang="en-AU" dirty="0"/>
          </a:p>
          <a:p>
            <a:endParaRPr lang="en-US" dirty="0"/>
          </a:p>
        </p:txBody>
      </p:sp>
      <p:pic>
        <p:nvPicPr>
          <p:cNvPr id="8" name="Picture Placeholder 7" descr="A bowl of pills next to bottles of essential oil&#10;&#10;">
            <a:extLst>
              <a:ext uri="{FF2B5EF4-FFF2-40B4-BE49-F238E27FC236}">
                <a16:creationId xmlns:a16="http://schemas.microsoft.com/office/drawing/2014/main" id="{D4420A97-765F-5C40-9042-9B62E5A7119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311553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8A0F-AC0E-6C42-962C-5673C28102B8}"/>
              </a:ext>
            </a:extLst>
          </p:cNvPr>
          <p:cNvSpPr>
            <a:spLocks noGrp="1"/>
          </p:cNvSpPr>
          <p:nvPr>
            <p:ph type="title"/>
          </p:nvPr>
        </p:nvSpPr>
        <p:spPr>
          <a:xfrm>
            <a:off x="634646" y="473075"/>
            <a:ext cx="11055364" cy="951865"/>
          </a:xfrm>
        </p:spPr>
        <p:txBody>
          <a:bodyPr>
            <a:normAutofit/>
          </a:bodyPr>
          <a:lstStyle/>
          <a:p>
            <a:r>
              <a:rPr lang="en-US" sz="3300" dirty="0"/>
              <a:t>Management – pharmacy-compounded hormones</a:t>
            </a:r>
          </a:p>
        </p:txBody>
      </p:sp>
      <p:sp>
        <p:nvSpPr>
          <p:cNvPr id="3" name="Content Placeholder 2">
            <a:extLst>
              <a:ext uri="{FF2B5EF4-FFF2-40B4-BE49-F238E27FC236}">
                <a16:creationId xmlns:a16="http://schemas.microsoft.com/office/drawing/2014/main" id="{EEDB0806-D5E3-7847-91EF-F45D5D2FFAC0}"/>
              </a:ext>
            </a:extLst>
          </p:cNvPr>
          <p:cNvSpPr>
            <a:spLocks noGrp="1"/>
          </p:cNvSpPr>
          <p:nvPr>
            <p:ph idx="1"/>
          </p:nvPr>
        </p:nvSpPr>
        <p:spPr>
          <a:xfrm>
            <a:off x="634646" y="1737061"/>
            <a:ext cx="11055364" cy="4228165"/>
          </a:xfrm>
        </p:spPr>
        <p:txBody>
          <a:bodyPr/>
          <a:lstStyle/>
          <a:p>
            <a:pPr marL="0" indent="0">
              <a:buNone/>
            </a:pPr>
            <a:r>
              <a:rPr lang="en-AU" dirty="0">
                <a:effectLst/>
                <a:latin typeface="Arial" panose="020B0604020202020204" pitchFamily="34" charset="0"/>
                <a:ea typeface="Calibri" panose="020F0502020204030204" pitchFamily="34" charset="0"/>
                <a:cs typeface="Arial" panose="020B0604020202020204" pitchFamily="34" charset="0"/>
              </a:rPr>
              <a:t>Pharmacy-compounded (bioidentical) hormones are mixtures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of hormones handmade by pharmacists. </a:t>
            </a:r>
          </a:p>
          <a:p>
            <a:pPr marL="0" indent="0">
              <a:buNone/>
            </a:pPr>
            <a:r>
              <a:rPr lang="en-AU" dirty="0">
                <a:latin typeface="Arial" panose="020B0604020202020204" pitchFamily="34" charset="0"/>
                <a:ea typeface="Calibri" panose="020F0502020204030204" pitchFamily="34" charset="0"/>
                <a:cs typeface="Arial" panose="020B0604020202020204" pitchFamily="34" charset="0"/>
              </a:rPr>
              <a:t>T</a:t>
            </a:r>
            <a:r>
              <a:rPr lang="en-AU" dirty="0">
                <a:effectLst/>
                <a:latin typeface="Arial" panose="020B0604020202020204" pitchFamily="34" charset="0"/>
                <a:ea typeface="Calibri" panose="020F0502020204030204" pitchFamily="34" charset="0"/>
                <a:cs typeface="Arial" panose="020B0604020202020204" pitchFamily="34" charset="0"/>
              </a:rPr>
              <a:t>hey are not recommended, as there is:</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no evidence that they are safe or effective</a:t>
            </a:r>
          </a:p>
          <a:p>
            <a:pPr>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no control over their production, prescribing or dosing.</a:t>
            </a:r>
          </a:p>
          <a:p>
            <a:endParaRPr lang="en-US" dirty="0"/>
          </a:p>
        </p:txBody>
      </p:sp>
    </p:spTree>
    <p:extLst>
      <p:ext uri="{BB962C8B-B14F-4D97-AF65-F5344CB8AC3E}">
        <p14:creationId xmlns:p14="http://schemas.microsoft.com/office/powerpoint/2010/main" val="36578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9A27-26DD-C241-8483-32AF12A1D3B7}"/>
              </a:ext>
            </a:extLst>
          </p:cNvPr>
          <p:cNvSpPr>
            <a:spLocks noGrp="1"/>
          </p:cNvSpPr>
          <p:nvPr>
            <p:ph type="title"/>
          </p:nvPr>
        </p:nvSpPr>
        <p:spPr/>
        <p:txBody>
          <a:bodyPr/>
          <a:lstStyle/>
          <a:p>
            <a:r>
              <a:rPr lang="en-AU" dirty="0">
                <a:effectLst/>
                <a:latin typeface="Arial" panose="020B0604020202020204" pitchFamily="34" charset="0"/>
                <a:ea typeface="Calibri" panose="020F0502020204030204" pitchFamily="34" charset="0"/>
                <a:cs typeface="Arial" panose="020B0604020202020204" pitchFamily="34" charset="0"/>
              </a:rPr>
              <a:t>Jean Hailes for Women’s Health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and the Australasian Menopause Society </a:t>
            </a:r>
            <a:br>
              <a:rPr lang="en-AU" dirty="0">
                <a:effectLst/>
                <a:latin typeface="Arial" panose="020B0604020202020204" pitchFamily="34" charset="0"/>
                <a:ea typeface="Calibri" panose="020F0502020204030204" pitchFamily="34" charset="0"/>
                <a:cs typeface="Arial" panose="020B0604020202020204" pitchFamily="34" charset="0"/>
              </a:rPr>
            </a:br>
            <a:r>
              <a:rPr lang="en-AU" b="1" dirty="0">
                <a:effectLst/>
                <a:latin typeface="Arial" panose="020B0604020202020204" pitchFamily="34" charset="0"/>
                <a:ea typeface="Calibri" panose="020F0502020204030204" pitchFamily="34" charset="0"/>
                <a:cs typeface="Arial" panose="020B0604020202020204" pitchFamily="34" charset="0"/>
              </a:rPr>
              <a:t>do not </a:t>
            </a:r>
            <a:r>
              <a:rPr lang="en-AU" dirty="0">
                <a:effectLst/>
                <a:latin typeface="Arial" panose="020B0604020202020204" pitchFamily="34" charset="0"/>
                <a:ea typeface="Calibri" panose="020F0502020204030204" pitchFamily="34" charset="0"/>
                <a:cs typeface="Arial" panose="020B0604020202020204" pitchFamily="34" charset="0"/>
              </a:rPr>
              <a:t>recommend pharmacy-compounded (bioidentical) hormones as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a management option.</a:t>
            </a:r>
            <a:endParaRPr lang="en-US" dirty="0"/>
          </a:p>
        </p:txBody>
      </p:sp>
    </p:spTree>
    <p:extLst>
      <p:ext uri="{BB962C8B-B14F-4D97-AF65-F5344CB8AC3E}">
        <p14:creationId xmlns:p14="http://schemas.microsoft.com/office/powerpoint/2010/main" val="241906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2132-3B11-9544-B99C-D39F150E7242}"/>
              </a:ext>
            </a:extLst>
          </p:cNvPr>
          <p:cNvSpPr>
            <a:spLocks noGrp="1"/>
          </p:cNvSpPr>
          <p:nvPr>
            <p:ph type="title"/>
          </p:nvPr>
        </p:nvSpPr>
        <p:spPr/>
        <p:txBody>
          <a:bodyPr anchor="t">
            <a:normAutofit/>
          </a:bodyPr>
          <a:lstStyle/>
          <a:p>
            <a:r>
              <a:rPr lang="en-US" dirty="0"/>
              <a:t>Menopause and sex</a:t>
            </a:r>
          </a:p>
        </p:txBody>
      </p:sp>
      <p:sp>
        <p:nvSpPr>
          <p:cNvPr id="10" name="Content Placeholder 9">
            <a:extLst>
              <a:ext uri="{FF2B5EF4-FFF2-40B4-BE49-F238E27FC236}">
                <a16:creationId xmlns:a16="http://schemas.microsoft.com/office/drawing/2014/main" id="{6F007BD7-F00A-78AF-8991-F5FA4F015494}"/>
              </a:ext>
            </a:extLst>
          </p:cNvPr>
          <p:cNvSpPr>
            <a:spLocks noGrp="1"/>
          </p:cNvSpPr>
          <p:nvPr>
            <p:ph idx="1"/>
          </p:nvPr>
        </p:nvSpPr>
        <p:spPr>
          <a:xfrm>
            <a:off x="634646" y="1568096"/>
            <a:ext cx="10249254" cy="4228165"/>
          </a:xfrm>
        </p:spPr>
        <p:txBody>
          <a:bodyPr/>
          <a:lstStyle/>
          <a:p>
            <a:pPr marL="0" indent="0">
              <a:spcBef>
                <a:spcPts val="672"/>
              </a:spcBef>
              <a:buNone/>
            </a:pPr>
            <a:r>
              <a:rPr lang="en-AU" dirty="0"/>
              <a:t>Menopause can cause less desire for sex due to: </a:t>
            </a:r>
          </a:p>
          <a:p>
            <a:pPr>
              <a:spcBef>
                <a:spcPts val="672"/>
              </a:spcBef>
              <a:buFont typeface="Arial" panose="020B0604020202020204" pitchFamily="34" charset="0"/>
              <a:buChar char="•"/>
            </a:pPr>
            <a:r>
              <a:rPr lang="en-AU" dirty="0"/>
              <a:t>decreased hormone levels </a:t>
            </a:r>
          </a:p>
          <a:p>
            <a:pPr>
              <a:spcBef>
                <a:spcPts val="672"/>
              </a:spcBef>
              <a:buFont typeface="Arial" panose="020B0604020202020204" pitchFamily="34" charset="0"/>
              <a:buChar char="•"/>
            </a:pPr>
            <a:r>
              <a:rPr lang="en-AU" dirty="0"/>
              <a:t>bothersome menopausal symptoms, like dry vagina,  tiredness or irritability.</a:t>
            </a:r>
          </a:p>
          <a:p>
            <a:pPr marL="457200" indent="-457200">
              <a:spcBef>
                <a:spcPts val="672"/>
              </a:spcBef>
              <a:buFont typeface="Arial" panose="020B0604020202020204" pitchFamily="34" charset="0"/>
              <a:buChar char="•"/>
            </a:pPr>
            <a:endParaRPr lang="en-AU" dirty="0"/>
          </a:p>
          <a:p>
            <a:pPr marL="0" indent="0">
              <a:spcBef>
                <a:spcPts val="672"/>
              </a:spcBef>
              <a:buNone/>
            </a:pPr>
            <a:r>
              <a:rPr lang="en-AU" dirty="0"/>
              <a:t>See a doctor for treatment options.</a:t>
            </a:r>
          </a:p>
        </p:txBody>
      </p:sp>
    </p:spTree>
    <p:extLst>
      <p:ext uri="{BB962C8B-B14F-4D97-AF65-F5344CB8AC3E}">
        <p14:creationId xmlns:p14="http://schemas.microsoft.com/office/powerpoint/2010/main" val="12046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4404-49E1-1F47-A7E0-B8ECBEA93074}"/>
              </a:ext>
            </a:extLst>
          </p:cNvPr>
          <p:cNvSpPr>
            <a:spLocks noGrp="1"/>
          </p:cNvSpPr>
          <p:nvPr>
            <p:ph type="title"/>
          </p:nvPr>
        </p:nvSpPr>
        <p:spPr/>
        <p:txBody>
          <a:bodyPr/>
          <a:lstStyle/>
          <a:p>
            <a:r>
              <a:rPr lang="en-US" dirty="0"/>
              <a:t>Management of painful sex</a:t>
            </a:r>
          </a:p>
        </p:txBody>
      </p:sp>
      <p:sp>
        <p:nvSpPr>
          <p:cNvPr id="3" name="Content Placeholder 2">
            <a:extLst>
              <a:ext uri="{FF2B5EF4-FFF2-40B4-BE49-F238E27FC236}">
                <a16:creationId xmlns:a16="http://schemas.microsoft.com/office/drawing/2014/main" id="{8BE361DB-3A51-5C4A-9738-9EDDE9897B59}"/>
              </a:ext>
            </a:extLst>
          </p:cNvPr>
          <p:cNvSpPr>
            <a:spLocks noGrp="1"/>
          </p:cNvSpPr>
          <p:nvPr>
            <p:ph sz="half" idx="10"/>
          </p:nvPr>
        </p:nvSpPr>
        <p:spPr>
          <a:xfrm>
            <a:off x="631080" y="1629725"/>
            <a:ext cx="7814420" cy="4253803"/>
          </a:xfrm>
        </p:spPr>
        <p:txBody>
          <a:bodyPr/>
          <a:lstStyle/>
          <a:p>
            <a:pPr>
              <a:buFont typeface="Arial" panose="020B0604020202020204" pitchFamily="34" charset="0"/>
              <a:buChar char="•"/>
            </a:pPr>
            <a:r>
              <a:rPr lang="en-AU" dirty="0"/>
              <a:t>Vaginal lubricants, moisturisers, and </a:t>
            </a:r>
            <a:br>
              <a:rPr lang="en-AU" dirty="0"/>
            </a:br>
            <a:r>
              <a:rPr lang="en-AU" dirty="0"/>
              <a:t>vaginal oestrogen</a:t>
            </a:r>
          </a:p>
          <a:p>
            <a:pPr>
              <a:buFont typeface="Arial" panose="020B0604020202020204" pitchFamily="34" charset="0"/>
              <a:buChar char="•"/>
            </a:pPr>
            <a:r>
              <a:rPr lang="en-AU" dirty="0"/>
              <a:t>Menopausal hormone therapy</a:t>
            </a:r>
          </a:p>
          <a:p>
            <a:pPr>
              <a:buFont typeface="Arial" panose="020B0604020202020204" pitchFamily="34" charset="0"/>
              <a:buChar char="•"/>
            </a:pPr>
            <a:r>
              <a:rPr lang="en-AU" dirty="0"/>
              <a:t>Relaxation techniques</a:t>
            </a:r>
          </a:p>
          <a:p>
            <a:pPr>
              <a:buFont typeface="Arial" panose="020B0604020202020204" pitchFamily="34" charset="0"/>
              <a:buChar char="•"/>
            </a:pPr>
            <a:r>
              <a:rPr lang="en-AU" dirty="0"/>
              <a:t>Pelvic floor physiotherapy</a:t>
            </a:r>
          </a:p>
          <a:p>
            <a:pPr>
              <a:buFont typeface="Arial" panose="020B0604020202020204" pitchFamily="34" charset="0"/>
              <a:buChar char="•"/>
            </a:pPr>
            <a:r>
              <a:rPr lang="en-AU" dirty="0"/>
              <a:t>Seeing a psychologist or sex therapist</a:t>
            </a:r>
          </a:p>
          <a:p>
            <a:endParaRPr lang="en-AU" dirty="0"/>
          </a:p>
          <a:p>
            <a:pPr marL="0" indent="0">
              <a:spcBef>
                <a:spcPts val="0"/>
              </a:spcBef>
              <a:buNone/>
            </a:pPr>
            <a:r>
              <a:rPr lang="en-AU" dirty="0"/>
              <a:t>See a doctor to find a solution that works for you.</a:t>
            </a:r>
          </a:p>
          <a:p>
            <a:endParaRPr lang="en-AU" dirty="0"/>
          </a:p>
          <a:p>
            <a:endParaRPr lang="en-US" dirty="0"/>
          </a:p>
        </p:txBody>
      </p:sp>
      <p:pic>
        <p:nvPicPr>
          <p:cNvPr id="6" name="Picture Placeholder 5" descr="A couple of women lying on a bed&#10;&#10;">
            <a:extLst>
              <a:ext uri="{FF2B5EF4-FFF2-40B4-BE49-F238E27FC236}">
                <a16:creationId xmlns:a16="http://schemas.microsoft.com/office/drawing/2014/main" id="{525CF101-C97E-4A48-8E6B-AAC1EB205D5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41073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2F35-D102-8F45-B9EB-2DC34D41C7A5}"/>
              </a:ext>
            </a:extLst>
          </p:cNvPr>
          <p:cNvSpPr>
            <a:spLocks noGrp="1"/>
          </p:cNvSpPr>
          <p:nvPr>
            <p:ph type="title"/>
          </p:nvPr>
        </p:nvSpPr>
        <p:spPr/>
        <p:txBody>
          <a:bodyPr/>
          <a:lstStyle/>
          <a:p>
            <a:r>
              <a:rPr lang="en-US" dirty="0"/>
              <a:t>Contraception</a:t>
            </a:r>
          </a:p>
        </p:txBody>
      </p:sp>
      <p:sp>
        <p:nvSpPr>
          <p:cNvPr id="3" name="Content Placeholder 2">
            <a:extLst>
              <a:ext uri="{FF2B5EF4-FFF2-40B4-BE49-F238E27FC236}">
                <a16:creationId xmlns:a16="http://schemas.microsoft.com/office/drawing/2014/main" id="{A5C14F89-31DC-E941-9362-2FE294B51F34}"/>
              </a:ext>
            </a:extLst>
          </p:cNvPr>
          <p:cNvSpPr>
            <a:spLocks noGrp="1"/>
          </p:cNvSpPr>
          <p:nvPr>
            <p:ph sz="half" idx="10"/>
          </p:nvPr>
        </p:nvSpPr>
        <p:spPr>
          <a:xfrm>
            <a:off x="631080" y="1208334"/>
            <a:ext cx="7750920" cy="4253803"/>
          </a:xfrm>
        </p:spPr>
        <p:txBody>
          <a:bodyPr/>
          <a:lstStyle/>
          <a:p>
            <a:pPr>
              <a:buFont typeface="Arial" panose="020B0604020202020204" pitchFamily="34" charset="0"/>
              <a:buChar char="•"/>
            </a:pPr>
            <a:r>
              <a:rPr lang="en-AU" dirty="0"/>
              <a:t>If you don’t want to become pregnant, use contraception for:</a:t>
            </a:r>
          </a:p>
          <a:p>
            <a:pPr lvl="1">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1 year after your last period if you’re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older than 50 </a:t>
            </a:r>
          </a:p>
          <a:p>
            <a:pPr lvl="1">
              <a:buClr>
                <a:srgbClr val="000000"/>
              </a:buClr>
              <a:buFont typeface="Arial" panose="020B0604020202020204" pitchFamily="34" charset="0"/>
              <a:buChar char="̶"/>
            </a:pPr>
            <a:r>
              <a:rPr lang="en-AU" dirty="0">
                <a:latin typeface="Arial" panose="020B0604020202020204" pitchFamily="34" charset="0"/>
                <a:cs typeface="Arial" panose="020B0604020202020204" pitchFamily="34" charset="0"/>
              </a:rPr>
              <a:t>2 years after your last period if you’re younger than 50. </a:t>
            </a:r>
          </a:p>
          <a:p>
            <a:pPr>
              <a:buFont typeface="Arial" panose="020B0604020202020204" pitchFamily="34" charset="0"/>
              <a:buChar char="•"/>
            </a:pPr>
            <a:r>
              <a:rPr lang="en-AU" dirty="0"/>
              <a:t>Discuss with your doctor which contraception option is the most appropriate for you.</a:t>
            </a:r>
          </a:p>
          <a:p>
            <a:pPr>
              <a:buFont typeface="Arial" panose="020B0604020202020204" pitchFamily="34" charset="0"/>
              <a:buChar char="•"/>
            </a:pPr>
            <a:r>
              <a:rPr lang="en-AU" dirty="0"/>
              <a:t>Protect yourself against sexually transmissible infections (STIs).</a:t>
            </a:r>
          </a:p>
          <a:p>
            <a:endParaRPr lang="en-US" dirty="0"/>
          </a:p>
        </p:txBody>
      </p:sp>
      <p:pic>
        <p:nvPicPr>
          <p:cNvPr id="6" name="Picture Placeholder 5" descr="A group of pills and a thermometer&#10;&#10;">
            <a:extLst>
              <a:ext uri="{FF2B5EF4-FFF2-40B4-BE49-F238E27FC236}">
                <a16:creationId xmlns:a16="http://schemas.microsoft.com/office/drawing/2014/main" id="{000A8C79-AA2E-7640-990E-E60965C9D80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65149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606-B440-4312-B9F8-E03B7E76C995}"/>
              </a:ext>
            </a:extLst>
          </p:cNvPr>
          <p:cNvSpPr>
            <a:spLocks noGrp="1"/>
          </p:cNvSpPr>
          <p:nvPr>
            <p:ph type="title"/>
          </p:nvPr>
        </p:nvSpPr>
        <p:spPr/>
        <p:txBody>
          <a:bodyPr/>
          <a:lstStyle/>
          <a:p>
            <a:r>
              <a:rPr lang="en-US" dirty="0"/>
              <a:t>Presentation aims</a:t>
            </a:r>
            <a:endParaRPr lang="en-AU" dirty="0"/>
          </a:p>
        </p:txBody>
      </p:sp>
      <p:sp>
        <p:nvSpPr>
          <p:cNvPr id="3" name="Content Placeholder 2">
            <a:extLst>
              <a:ext uri="{FF2B5EF4-FFF2-40B4-BE49-F238E27FC236}">
                <a16:creationId xmlns:a16="http://schemas.microsoft.com/office/drawing/2014/main" id="{30AB34C2-EF3D-4693-AAAD-DCE2F8EAA111}"/>
              </a:ext>
            </a:extLst>
          </p:cNvPr>
          <p:cNvSpPr>
            <a:spLocks noGrp="1"/>
          </p:cNvSpPr>
          <p:nvPr>
            <p:ph idx="1"/>
          </p:nvPr>
        </p:nvSpPr>
        <p:spPr/>
        <p:txBody>
          <a:bodyPr/>
          <a:lstStyle/>
          <a:p>
            <a:pPr marL="0" indent="0">
              <a:buNone/>
            </a:pPr>
            <a:r>
              <a:rPr lang="en-AU" dirty="0"/>
              <a:t>By the end of this presentation, we hope you will:</a:t>
            </a:r>
          </a:p>
          <a:p>
            <a:r>
              <a:rPr lang="en-AU" sz="2800" dirty="0"/>
              <a:t>understand what menopause is and why and when it occurs</a:t>
            </a:r>
          </a:p>
          <a:p>
            <a:r>
              <a:rPr lang="en-AU" sz="2800" dirty="0"/>
              <a:t>know the menopausal symptoms and how to manage them</a:t>
            </a:r>
          </a:p>
          <a:p>
            <a:r>
              <a:rPr lang="en-AU" sz="2800" dirty="0"/>
              <a:t>understand how to take care of your health during and </a:t>
            </a:r>
            <a:br>
              <a:rPr lang="en-AU" sz="2800" dirty="0"/>
            </a:br>
            <a:r>
              <a:rPr lang="en-AU" sz="2800" dirty="0"/>
              <a:t>after menopause</a:t>
            </a:r>
          </a:p>
          <a:p>
            <a:r>
              <a:rPr lang="en-AU" sz="2800" dirty="0"/>
              <a:t>be aware of the importance of maintaining good health </a:t>
            </a:r>
            <a:br>
              <a:rPr lang="en-AU" sz="2800" dirty="0"/>
            </a:br>
            <a:r>
              <a:rPr lang="en-AU" sz="2800" dirty="0"/>
              <a:t>during midlife.</a:t>
            </a:r>
          </a:p>
          <a:p>
            <a:endParaRPr lang="en-AU" dirty="0"/>
          </a:p>
          <a:p>
            <a:endParaRPr lang="en-AU" dirty="0"/>
          </a:p>
        </p:txBody>
      </p:sp>
    </p:spTree>
    <p:extLst>
      <p:ext uri="{BB962C8B-B14F-4D97-AF65-F5344CB8AC3E}">
        <p14:creationId xmlns:p14="http://schemas.microsoft.com/office/powerpoint/2010/main" val="57005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1D22-43AF-4041-9E4C-A62DE6AE6F42}"/>
              </a:ext>
            </a:extLst>
          </p:cNvPr>
          <p:cNvSpPr>
            <a:spLocks noGrp="1"/>
          </p:cNvSpPr>
          <p:nvPr>
            <p:ph type="title"/>
          </p:nvPr>
        </p:nvSpPr>
        <p:spPr/>
        <p:txBody>
          <a:bodyPr/>
          <a:lstStyle/>
          <a:p>
            <a:r>
              <a:rPr lang="en-US" dirty="0"/>
              <a:t>Health after menopause</a:t>
            </a:r>
          </a:p>
        </p:txBody>
      </p:sp>
    </p:spTree>
    <p:extLst>
      <p:ext uri="{BB962C8B-B14F-4D97-AF65-F5344CB8AC3E}">
        <p14:creationId xmlns:p14="http://schemas.microsoft.com/office/powerpoint/2010/main" val="3436710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A5D8-36CA-6C43-AB86-4260CF5F12B5}"/>
              </a:ext>
            </a:extLst>
          </p:cNvPr>
          <p:cNvSpPr>
            <a:spLocks noGrp="1"/>
          </p:cNvSpPr>
          <p:nvPr>
            <p:ph type="title"/>
          </p:nvPr>
        </p:nvSpPr>
        <p:spPr/>
        <p:txBody>
          <a:bodyPr>
            <a:noAutofit/>
          </a:bodyPr>
          <a:lstStyle/>
          <a:p>
            <a:r>
              <a:rPr lang="en-US" dirty="0"/>
              <a:t>Postmenopause – maintaining </a:t>
            </a:r>
            <a:br>
              <a:rPr lang="en-US" dirty="0"/>
            </a:br>
            <a:r>
              <a:rPr lang="en-US" dirty="0"/>
              <a:t>good health</a:t>
            </a:r>
          </a:p>
        </p:txBody>
      </p:sp>
      <p:sp>
        <p:nvSpPr>
          <p:cNvPr id="3" name="Content Placeholder 2">
            <a:extLst>
              <a:ext uri="{FF2B5EF4-FFF2-40B4-BE49-F238E27FC236}">
                <a16:creationId xmlns:a16="http://schemas.microsoft.com/office/drawing/2014/main" id="{852B372C-9C21-FE4F-932B-E7FC2B8CE7DB}"/>
              </a:ext>
            </a:extLst>
          </p:cNvPr>
          <p:cNvSpPr>
            <a:spLocks noGrp="1"/>
          </p:cNvSpPr>
          <p:nvPr>
            <p:ph sz="half" idx="10"/>
          </p:nvPr>
        </p:nvSpPr>
        <p:spPr>
          <a:xfrm>
            <a:off x="631080" y="1682395"/>
            <a:ext cx="7643787" cy="4253803"/>
          </a:xfrm>
        </p:spPr>
        <p:txBody>
          <a:bodyPr/>
          <a:lstStyle/>
          <a:p>
            <a:pPr marL="0" indent="0">
              <a:buNone/>
            </a:pPr>
            <a:r>
              <a:rPr lang="en-AU" dirty="0"/>
              <a:t>Postmenopause starts 12 months after your final period. </a:t>
            </a:r>
          </a:p>
          <a:p>
            <a:pPr marL="0" indent="0">
              <a:buNone/>
            </a:pPr>
            <a:r>
              <a:rPr lang="en-AU" dirty="0"/>
              <a:t>Maintain good health to help prevent:</a:t>
            </a:r>
          </a:p>
          <a:p>
            <a:pPr>
              <a:buFont typeface="Arial" panose="020B0604020202020204" pitchFamily="34" charset="0"/>
              <a:buChar char="•"/>
            </a:pPr>
            <a:r>
              <a:rPr lang="en-AU" dirty="0"/>
              <a:t>cardiovascular disease</a:t>
            </a:r>
          </a:p>
          <a:p>
            <a:pPr>
              <a:buFont typeface="Arial" panose="020B0604020202020204" pitchFamily="34" charset="0"/>
              <a:buChar char="•"/>
            </a:pPr>
            <a:r>
              <a:rPr lang="en-AU" dirty="0"/>
              <a:t>osteoporosis</a:t>
            </a:r>
          </a:p>
          <a:p>
            <a:pPr>
              <a:buFont typeface="Arial" panose="020B0604020202020204" pitchFamily="34" charset="0"/>
              <a:buChar char="•"/>
            </a:pPr>
            <a:r>
              <a:rPr lang="en-AU" dirty="0"/>
              <a:t>central weight gain</a:t>
            </a:r>
          </a:p>
          <a:p>
            <a:pPr>
              <a:buFont typeface="Arial" panose="020B0604020202020204" pitchFamily="34" charset="0"/>
              <a:buChar char="•"/>
            </a:pPr>
            <a:r>
              <a:rPr lang="en-AU" dirty="0"/>
              <a:t>type 2 diabetes.</a:t>
            </a:r>
          </a:p>
          <a:p>
            <a:endParaRPr lang="en-AU" dirty="0"/>
          </a:p>
          <a:p>
            <a:endParaRPr lang="en-US" dirty="0"/>
          </a:p>
        </p:txBody>
      </p:sp>
      <p:pic>
        <p:nvPicPr>
          <p:cNvPr id="6" name="Picture Placeholder 13" descr="A person sitting on a couch holding a cup&#10;&#10;">
            <a:extLst>
              <a:ext uri="{FF2B5EF4-FFF2-40B4-BE49-F238E27FC236}">
                <a16:creationId xmlns:a16="http://schemas.microsoft.com/office/drawing/2014/main" id="{F1755CCF-36ED-A445-8A20-4727A7D05F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prstGeom prst="rect">
            <a:avLst/>
          </a:prstGeom>
          <a:noFill/>
        </p:spPr>
      </p:pic>
    </p:spTree>
    <p:extLst>
      <p:ext uri="{BB962C8B-B14F-4D97-AF65-F5344CB8AC3E}">
        <p14:creationId xmlns:p14="http://schemas.microsoft.com/office/powerpoint/2010/main" val="260793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BF31-57CF-BD4C-85B4-DA1C002E6FB6}"/>
              </a:ext>
            </a:extLst>
          </p:cNvPr>
          <p:cNvSpPr>
            <a:spLocks noGrp="1"/>
          </p:cNvSpPr>
          <p:nvPr>
            <p:ph type="title"/>
          </p:nvPr>
        </p:nvSpPr>
        <p:spPr/>
        <p:txBody>
          <a:bodyPr/>
          <a:lstStyle/>
          <a:p>
            <a:r>
              <a:rPr lang="en-AU" dirty="0"/>
              <a:t>A third or even half of your life</a:t>
            </a:r>
            <a:br>
              <a:rPr lang="en-AU" dirty="0"/>
            </a:br>
            <a:r>
              <a:rPr lang="en-AU" dirty="0"/>
              <a:t> will happen after menopause, </a:t>
            </a:r>
            <a:br>
              <a:rPr lang="en-AU" dirty="0"/>
            </a:br>
            <a:r>
              <a:rPr lang="en-AU" dirty="0"/>
              <a:t>so try to maintain good health.</a:t>
            </a:r>
            <a:endParaRPr lang="en-US" dirty="0"/>
          </a:p>
        </p:txBody>
      </p:sp>
    </p:spTree>
    <p:extLst>
      <p:ext uri="{BB962C8B-B14F-4D97-AF65-F5344CB8AC3E}">
        <p14:creationId xmlns:p14="http://schemas.microsoft.com/office/powerpoint/2010/main" val="539120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F1FE-FA30-274E-AA04-FDA09B329080}"/>
              </a:ext>
            </a:extLst>
          </p:cNvPr>
          <p:cNvSpPr>
            <a:spLocks noGrp="1"/>
          </p:cNvSpPr>
          <p:nvPr>
            <p:ph type="title"/>
          </p:nvPr>
        </p:nvSpPr>
        <p:spPr/>
        <p:txBody>
          <a:bodyPr/>
          <a:lstStyle/>
          <a:p>
            <a:r>
              <a:rPr lang="en-US" dirty="0"/>
              <a:t>Postmenopause – weight and shape</a:t>
            </a:r>
          </a:p>
        </p:txBody>
      </p:sp>
      <p:sp>
        <p:nvSpPr>
          <p:cNvPr id="3" name="Content Placeholder 2">
            <a:extLst>
              <a:ext uri="{FF2B5EF4-FFF2-40B4-BE49-F238E27FC236}">
                <a16:creationId xmlns:a16="http://schemas.microsoft.com/office/drawing/2014/main" id="{78D3ADAD-AEC7-EC4E-97D5-E967610382F9}"/>
              </a:ext>
            </a:extLst>
          </p:cNvPr>
          <p:cNvSpPr>
            <a:spLocks noGrp="1"/>
          </p:cNvSpPr>
          <p:nvPr>
            <p:ph sz="half" idx="10"/>
          </p:nvPr>
        </p:nvSpPr>
        <p:spPr/>
        <p:txBody>
          <a:bodyPr/>
          <a:lstStyle/>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Menopause doesn’t cause weight gain.</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Change in your body shape </a:t>
            </a:r>
            <a:r>
              <a:rPr lang="en-US" dirty="0"/>
              <a:t>–</a:t>
            </a:r>
            <a:r>
              <a:rPr lang="en-AU" dirty="0">
                <a:effectLst/>
                <a:latin typeface="Arial" panose="020B0604020202020204" pitchFamily="34" charset="0"/>
                <a:ea typeface="Calibri" panose="020F0502020204030204" pitchFamily="34" charset="0"/>
                <a:cs typeface="Arial" panose="020B0604020202020204" pitchFamily="34" charset="0"/>
              </a:rPr>
              <a:t> more weight around the middle.</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Increased risk of some chronic conditions. </a:t>
            </a:r>
          </a:p>
          <a:p>
            <a:endParaRPr lang="en-AU" dirty="0"/>
          </a:p>
          <a:p>
            <a:endParaRPr lang="en-US" dirty="0"/>
          </a:p>
        </p:txBody>
      </p:sp>
      <p:pic>
        <p:nvPicPr>
          <p:cNvPr id="12" name="Picture Placeholder 11" descr="A yellow measuring tape with black letters&#10;&#10;">
            <a:extLst>
              <a:ext uri="{FF2B5EF4-FFF2-40B4-BE49-F238E27FC236}">
                <a16:creationId xmlns:a16="http://schemas.microsoft.com/office/drawing/2014/main" id="{8A0C7B57-8A08-4228-4D5C-2276DA63A121}"/>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304325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FB73-CD58-5845-98AB-931BE7D14C18}"/>
              </a:ext>
            </a:extLst>
          </p:cNvPr>
          <p:cNvSpPr>
            <a:spLocks noGrp="1"/>
          </p:cNvSpPr>
          <p:nvPr>
            <p:ph type="title"/>
          </p:nvPr>
        </p:nvSpPr>
        <p:spPr/>
        <p:txBody>
          <a:bodyPr>
            <a:noAutofit/>
          </a:bodyPr>
          <a:lstStyle/>
          <a:p>
            <a:r>
              <a:rPr lang="en-US" dirty="0"/>
              <a:t>Postmenopause – healthy living</a:t>
            </a:r>
          </a:p>
        </p:txBody>
      </p:sp>
      <p:sp>
        <p:nvSpPr>
          <p:cNvPr id="3" name="Content Placeholder 2">
            <a:extLst>
              <a:ext uri="{FF2B5EF4-FFF2-40B4-BE49-F238E27FC236}">
                <a16:creationId xmlns:a16="http://schemas.microsoft.com/office/drawing/2014/main" id="{E2C9F12B-380B-DF40-98F0-6202EF933DAA}"/>
              </a:ext>
            </a:extLst>
          </p:cNvPr>
          <p:cNvSpPr>
            <a:spLocks noGrp="1"/>
          </p:cNvSpPr>
          <p:nvPr>
            <p:ph sz="half" idx="10"/>
          </p:nvPr>
        </p:nvSpPr>
        <p:spPr/>
        <p:txBody>
          <a:bodyPr/>
          <a:lstStyle/>
          <a:p>
            <a:pPr>
              <a:buFont typeface="Arial" panose="020B0604020202020204" pitchFamily="34" charset="0"/>
              <a:buChar char="•"/>
            </a:pPr>
            <a:r>
              <a:rPr lang="en-AU" dirty="0"/>
              <a:t>Have a healthy diet.</a:t>
            </a:r>
          </a:p>
          <a:p>
            <a:pPr>
              <a:buFont typeface="Arial" panose="020B0604020202020204" pitchFamily="34" charset="0"/>
              <a:buChar char="•"/>
            </a:pPr>
            <a:r>
              <a:rPr lang="en-AU" dirty="0"/>
              <a:t>Exercise regularly.</a:t>
            </a:r>
          </a:p>
          <a:p>
            <a:pPr>
              <a:buFont typeface="Arial" panose="020B0604020202020204" pitchFamily="34" charset="0"/>
              <a:buChar char="•"/>
            </a:pPr>
            <a:r>
              <a:rPr lang="en-AU" dirty="0"/>
              <a:t>Keep a healthy weight.</a:t>
            </a:r>
          </a:p>
          <a:p>
            <a:pPr>
              <a:buFont typeface="Arial" panose="020B0604020202020204" pitchFamily="34" charset="0"/>
              <a:buChar char="•"/>
            </a:pPr>
            <a:r>
              <a:rPr lang="en-AU" dirty="0"/>
              <a:t>Don't smoke.</a:t>
            </a:r>
          </a:p>
          <a:p>
            <a:pPr>
              <a:buFont typeface="Arial" panose="020B0604020202020204" pitchFamily="34" charset="0"/>
              <a:buChar char="•"/>
            </a:pPr>
            <a:r>
              <a:rPr lang="en-AU" dirty="0"/>
              <a:t>Reduce alcohol.</a:t>
            </a:r>
          </a:p>
          <a:p>
            <a:endParaRPr lang="en-US" dirty="0"/>
          </a:p>
        </p:txBody>
      </p:sp>
      <p:pic>
        <p:nvPicPr>
          <p:cNvPr id="8" name="Picture Placeholder 7" descr="A person riding a bicycle on a beach&#10;&#10;">
            <a:extLst>
              <a:ext uri="{FF2B5EF4-FFF2-40B4-BE49-F238E27FC236}">
                <a16:creationId xmlns:a16="http://schemas.microsoft.com/office/drawing/2014/main" id="{9C7D4C18-26B0-FD46-A68B-CA1EE9A7FDE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132513" y="-1"/>
            <a:ext cx="6059487" cy="6210000"/>
          </a:xfrm>
        </p:spPr>
      </p:pic>
    </p:spTree>
    <p:extLst>
      <p:ext uri="{BB962C8B-B14F-4D97-AF65-F5344CB8AC3E}">
        <p14:creationId xmlns:p14="http://schemas.microsoft.com/office/powerpoint/2010/main" val="25449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6098-101D-0A4D-B080-25C13323CC50}"/>
              </a:ext>
            </a:extLst>
          </p:cNvPr>
          <p:cNvSpPr>
            <a:spLocks noGrp="1"/>
          </p:cNvSpPr>
          <p:nvPr>
            <p:ph type="title"/>
          </p:nvPr>
        </p:nvSpPr>
        <p:spPr/>
        <p:txBody>
          <a:bodyPr>
            <a:normAutofit/>
          </a:bodyPr>
          <a:lstStyle/>
          <a:p>
            <a:r>
              <a:rPr lang="en-US" dirty="0"/>
              <a:t>Postmenopause – health checks</a:t>
            </a:r>
          </a:p>
        </p:txBody>
      </p:sp>
      <p:sp>
        <p:nvSpPr>
          <p:cNvPr id="3" name="Content Placeholder 2">
            <a:extLst>
              <a:ext uri="{FF2B5EF4-FFF2-40B4-BE49-F238E27FC236}">
                <a16:creationId xmlns:a16="http://schemas.microsoft.com/office/drawing/2014/main" id="{A97AC9FB-CA2E-DB4D-94EC-E98511FB003F}"/>
              </a:ext>
            </a:extLst>
          </p:cNvPr>
          <p:cNvSpPr>
            <a:spLocks noGrp="1"/>
          </p:cNvSpPr>
          <p:nvPr>
            <p:ph sz="half" idx="10"/>
          </p:nvPr>
        </p:nvSpPr>
        <p:spPr/>
        <p:txBody>
          <a:bodyPr/>
          <a:lstStyle/>
          <a:p>
            <a:pPr>
              <a:buFont typeface="Arial" panose="020B0604020202020204" pitchFamily="34" charset="0"/>
              <a:buChar char="•"/>
            </a:pPr>
            <a:r>
              <a:rPr lang="en-AU" dirty="0"/>
              <a:t>Regular blood pressure, cholesterol, and blood sugar tests</a:t>
            </a:r>
          </a:p>
          <a:p>
            <a:pPr>
              <a:buFont typeface="Arial" panose="020B0604020202020204" pitchFamily="34" charset="0"/>
              <a:buChar char="•"/>
            </a:pPr>
            <a:r>
              <a:rPr lang="en-AU" dirty="0"/>
              <a:t>Bone health check</a:t>
            </a:r>
          </a:p>
          <a:p>
            <a:pPr>
              <a:buFont typeface="Arial" panose="020B0604020202020204" pitchFamily="34" charset="0"/>
              <a:buChar char="•"/>
            </a:pPr>
            <a:r>
              <a:rPr lang="en-AU" dirty="0"/>
              <a:t>Skin check</a:t>
            </a:r>
          </a:p>
          <a:p>
            <a:pPr>
              <a:buFont typeface="Arial" panose="020B0604020202020204" pitchFamily="34" charset="0"/>
              <a:buChar char="•"/>
            </a:pPr>
            <a:r>
              <a:rPr lang="en-AU" dirty="0"/>
              <a:t>Breast screen</a:t>
            </a:r>
          </a:p>
          <a:p>
            <a:pPr>
              <a:buFont typeface="Arial" panose="020B0604020202020204" pitchFamily="34" charset="0"/>
              <a:buChar char="•"/>
            </a:pPr>
            <a:r>
              <a:rPr lang="en-AU" dirty="0"/>
              <a:t>Cervical screening test</a:t>
            </a:r>
          </a:p>
          <a:p>
            <a:pPr>
              <a:buFont typeface="Arial" panose="020B0604020202020204" pitchFamily="34" charset="0"/>
              <a:buChar char="•"/>
            </a:pPr>
            <a:r>
              <a:rPr lang="en-AU" dirty="0"/>
              <a:t>Bowel screening test</a:t>
            </a:r>
          </a:p>
          <a:p>
            <a:endParaRPr lang="en-US" dirty="0"/>
          </a:p>
        </p:txBody>
      </p:sp>
      <p:pic>
        <p:nvPicPr>
          <p:cNvPr id="11" name="Picture Placeholder 10" descr="A doctor checking a patient's blood pressure&#10;&#10;">
            <a:extLst>
              <a:ext uri="{FF2B5EF4-FFF2-40B4-BE49-F238E27FC236}">
                <a16:creationId xmlns:a16="http://schemas.microsoft.com/office/drawing/2014/main" id="{047E4CA7-C3D8-A86C-A8FB-7867FFAC930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83289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85E5-80F0-2A4E-8717-C15138509920}"/>
              </a:ext>
            </a:extLst>
          </p:cNvPr>
          <p:cNvSpPr>
            <a:spLocks noGrp="1"/>
          </p:cNvSpPr>
          <p:nvPr>
            <p:ph type="title"/>
          </p:nvPr>
        </p:nvSpPr>
        <p:spPr/>
        <p:txBody>
          <a:bodyPr>
            <a:noAutofit/>
          </a:bodyPr>
          <a:lstStyle/>
          <a:p>
            <a:r>
              <a:rPr lang="en-US" dirty="0"/>
              <a:t>When to see a doctor</a:t>
            </a:r>
          </a:p>
        </p:txBody>
      </p:sp>
      <p:sp>
        <p:nvSpPr>
          <p:cNvPr id="3" name="Content Placeholder 2">
            <a:extLst>
              <a:ext uri="{FF2B5EF4-FFF2-40B4-BE49-F238E27FC236}">
                <a16:creationId xmlns:a16="http://schemas.microsoft.com/office/drawing/2014/main" id="{B4AC9A67-BBC8-CD4D-A851-AE631B49A070}"/>
              </a:ext>
            </a:extLst>
          </p:cNvPr>
          <p:cNvSpPr>
            <a:spLocks noGrp="1"/>
          </p:cNvSpPr>
          <p:nvPr>
            <p:ph sz="half" idx="10"/>
          </p:nvPr>
        </p:nvSpPr>
        <p:spPr/>
        <p:txBody>
          <a:bodyPr/>
          <a:lstStyle/>
          <a:p>
            <a:pPr>
              <a:buFont typeface="Arial" panose="020B0604020202020204" pitchFamily="34" charset="0"/>
              <a:buChar char="•"/>
            </a:pPr>
            <a:r>
              <a:rPr lang="en-AU" dirty="0"/>
              <a:t>Bleeding after menopause</a:t>
            </a:r>
          </a:p>
          <a:p>
            <a:pPr>
              <a:buFont typeface="Arial" panose="020B0604020202020204" pitchFamily="34" charset="0"/>
              <a:buChar char="•"/>
            </a:pPr>
            <a:r>
              <a:rPr lang="en-AU" dirty="0"/>
              <a:t>Urinary incontinence</a:t>
            </a:r>
          </a:p>
          <a:p>
            <a:endParaRPr lang="en-AU" dirty="0"/>
          </a:p>
          <a:p>
            <a:endParaRPr lang="en-US" dirty="0"/>
          </a:p>
          <a:p>
            <a:endParaRPr lang="en-US" dirty="0"/>
          </a:p>
        </p:txBody>
      </p:sp>
      <p:pic>
        <p:nvPicPr>
          <p:cNvPr id="7" name="Picture Placeholder 6" descr="A person writing on a piece of paper&#10;&#10;">
            <a:extLst>
              <a:ext uri="{FF2B5EF4-FFF2-40B4-BE49-F238E27FC236}">
                <a16:creationId xmlns:a16="http://schemas.microsoft.com/office/drawing/2014/main" id="{FDDEA57A-8515-CF00-12B0-5DDCF269BE8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91553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3B3E-8A2B-1D4F-8614-B9BA6B8901B0}"/>
              </a:ext>
            </a:extLst>
          </p:cNvPr>
          <p:cNvSpPr>
            <a:spLocks noGrp="1"/>
          </p:cNvSpPr>
          <p:nvPr>
            <p:ph type="title"/>
          </p:nvPr>
        </p:nvSpPr>
        <p:spPr/>
        <p:txBody>
          <a:bodyPr>
            <a:noAutofit/>
          </a:bodyPr>
          <a:lstStyle/>
          <a:p>
            <a:r>
              <a:rPr lang="en-US" dirty="0"/>
              <a:t>Jean Hailes  menopause resources</a:t>
            </a:r>
          </a:p>
        </p:txBody>
      </p:sp>
      <p:sp>
        <p:nvSpPr>
          <p:cNvPr id="3" name="Content Placeholder 2">
            <a:extLst>
              <a:ext uri="{FF2B5EF4-FFF2-40B4-BE49-F238E27FC236}">
                <a16:creationId xmlns:a16="http://schemas.microsoft.com/office/drawing/2014/main" id="{57B2D124-9D42-DF41-A2A1-956F881310DA}"/>
              </a:ext>
            </a:extLst>
          </p:cNvPr>
          <p:cNvSpPr>
            <a:spLocks noGrp="1"/>
          </p:cNvSpPr>
          <p:nvPr>
            <p:ph sz="half" idx="10"/>
          </p:nvPr>
        </p:nvSpPr>
        <p:spPr/>
        <p:txBody>
          <a:bodyPr>
            <a:normAutofit/>
          </a:bodyPr>
          <a:lstStyle/>
          <a:p>
            <a:r>
              <a:rPr lang="en-US" dirty="0"/>
              <a:t>Fact sheets</a:t>
            </a:r>
          </a:p>
          <a:p>
            <a:r>
              <a:rPr lang="en-US" dirty="0"/>
              <a:t>Symptom checklist</a:t>
            </a:r>
          </a:p>
          <a:p>
            <a:r>
              <a:rPr lang="en-US" dirty="0"/>
              <a:t>Podcasts</a:t>
            </a:r>
          </a:p>
          <a:p>
            <a:r>
              <a:rPr lang="en-US" dirty="0"/>
              <a:t>Videos</a:t>
            </a:r>
          </a:p>
          <a:p>
            <a:r>
              <a:rPr lang="en-US" dirty="0"/>
              <a:t>Articles</a:t>
            </a:r>
          </a:p>
          <a:p>
            <a:endParaRPr lang="en-US" dirty="0"/>
          </a:p>
        </p:txBody>
      </p:sp>
      <p:pic>
        <p:nvPicPr>
          <p:cNvPr id="6" name="Picture Placeholder 5" descr="A purple and white form with a flower and text&#10;&#10;">
            <a:extLst>
              <a:ext uri="{FF2B5EF4-FFF2-40B4-BE49-F238E27FC236}">
                <a16:creationId xmlns:a16="http://schemas.microsoft.com/office/drawing/2014/main" id="{39F88264-E107-4488-B7F2-6F8968436E6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72084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3B3E-8A2B-1D4F-8614-B9BA6B8901B0}"/>
              </a:ext>
            </a:extLst>
          </p:cNvPr>
          <p:cNvSpPr>
            <a:spLocks noGrp="1"/>
          </p:cNvSpPr>
          <p:nvPr>
            <p:ph type="title"/>
          </p:nvPr>
        </p:nvSpPr>
        <p:spPr/>
        <p:txBody>
          <a:bodyPr/>
          <a:lstStyle/>
          <a:p>
            <a:r>
              <a:rPr lang="en-US" dirty="0"/>
              <a:t>More information on menopause</a:t>
            </a:r>
          </a:p>
        </p:txBody>
      </p:sp>
      <p:sp>
        <p:nvSpPr>
          <p:cNvPr id="3" name="Content Placeholder 2">
            <a:extLst>
              <a:ext uri="{FF2B5EF4-FFF2-40B4-BE49-F238E27FC236}">
                <a16:creationId xmlns:a16="http://schemas.microsoft.com/office/drawing/2014/main" id="{57B2D124-9D42-DF41-A2A1-956F881310DA}"/>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Jean Hailes for Women’s Health</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jeanhailes.org.au/health-a-z/menopause</a:t>
            </a:r>
          </a:p>
          <a:p>
            <a:r>
              <a:rPr lang="en-US" dirty="0">
                <a:latin typeface="Arial" panose="020B0604020202020204" pitchFamily="34" charset="0"/>
                <a:cs typeface="Arial" panose="020B0604020202020204" pitchFamily="34" charset="0"/>
              </a:rPr>
              <a:t>Australasian Menopause Society</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menopause.org.au</a:t>
            </a:r>
          </a:p>
          <a:p>
            <a:r>
              <a:rPr lang="en-US" dirty="0">
                <a:latin typeface="Arial" panose="020B0604020202020204" pitchFamily="34" charset="0"/>
                <a:cs typeface="Arial" panose="020B0604020202020204" pitchFamily="34" charset="0"/>
              </a:rPr>
              <a:t>Health Direct</a:t>
            </a:r>
            <a:br>
              <a:rPr lang="en-US" dirty="0">
                <a:latin typeface="Arial" panose="020B0604020202020204" pitchFamily="34" charset="0"/>
                <a:cs typeface="Arial" panose="020B0604020202020204" pitchFamily="34" charset="0"/>
              </a:rPr>
            </a:br>
            <a:r>
              <a:rPr lang="en-AU" u="sng" dirty="0" err="1">
                <a:solidFill>
                  <a:schemeClr val="tx1"/>
                </a:solidFill>
                <a:latin typeface="Arial" panose="020B0604020202020204" pitchFamily="34" charset="0"/>
                <a:cs typeface="Arial" panose="020B0604020202020204" pitchFamily="34" charset="0"/>
              </a:rPr>
              <a:t>healthdirect.gov.au</a:t>
            </a:r>
            <a:r>
              <a:rPr lang="en-AU" u="sng" dirty="0">
                <a:solidFill>
                  <a:schemeClr val="tx1"/>
                </a:solidFill>
                <a:latin typeface="Arial" panose="020B0604020202020204" pitchFamily="34" charset="0"/>
                <a:cs typeface="Arial" panose="020B0604020202020204" pitchFamily="34" charset="0"/>
              </a:rPr>
              <a:t>/menopause</a:t>
            </a:r>
          </a:p>
          <a:p>
            <a:r>
              <a:rPr lang="en-US" dirty="0">
                <a:latin typeface="Arial" panose="020B0604020202020204" pitchFamily="34" charset="0"/>
                <a:cs typeface="Arial" panose="020B0604020202020204" pitchFamily="34" charset="0"/>
              </a:rPr>
              <a:t>Better Health Channel</a:t>
            </a:r>
            <a:br>
              <a:rPr lang="en-US" dirty="0">
                <a:latin typeface="Arial" panose="020B0604020202020204" pitchFamily="34" charset="0"/>
                <a:cs typeface="Arial" panose="020B0604020202020204" pitchFamily="34" charset="0"/>
              </a:rPr>
            </a:br>
            <a:r>
              <a:rPr lang="en-US" u="sng" dirty="0" err="1">
                <a:solidFill>
                  <a:schemeClr val="tx1"/>
                </a:solidFill>
                <a:latin typeface="Arial" panose="020B0604020202020204" pitchFamily="34" charset="0"/>
                <a:cs typeface="Arial" panose="020B0604020202020204" pitchFamily="34" charset="0"/>
              </a:rPr>
              <a:t>betterhealth.vic.gov.au</a:t>
            </a:r>
            <a:r>
              <a:rPr lang="en-US" u="sng" dirty="0">
                <a:solidFill>
                  <a:schemeClr val="tx1"/>
                </a:solidFill>
                <a:latin typeface="Arial" panose="020B0604020202020204" pitchFamily="34" charset="0"/>
                <a:cs typeface="Arial" panose="020B0604020202020204" pitchFamily="34" charset="0"/>
              </a:rPr>
              <a:t>/health/</a:t>
            </a:r>
            <a:r>
              <a:rPr lang="en-US" u="sng" dirty="0" err="1">
                <a:solidFill>
                  <a:schemeClr val="tx1"/>
                </a:solidFill>
                <a:latin typeface="Arial" panose="020B0604020202020204" pitchFamily="34" charset="0"/>
                <a:cs typeface="Arial" panose="020B0604020202020204" pitchFamily="34" charset="0"/>
              </a:rPr>
              <a:t>conditionsandtreatments</a:t>
            </a:r>
            <a:r>
              <a:rPr lang="en-US" u="sng" dirty="0">
                <a:solidFill>
                  <a:schemeClr val="tx1"/>
                </a:solidFill>
                <a:latin typeface="Arial" panose="020B0604020202020204" pitchFamily="34" charset="0"/>
                <a:cs typeface="Arial" panose="020B0604020202020204" pitchFamily="34" charset="0"/>
              </a:rPr>
              <a:t>/menopause</a:t>
            </a:r>
          </a:p>
          <a:p>
            <a:endParaRPr lang="en-US" dirty="0"/>
          </a:p>
        </p:txBody>
      </p:sp>
    </p:spTree>
    <p:extLst>
      <p:ext uri="{BB962C8B-B14F-4D97-AF65-F5344CB8AC3E}">
        <p14:creationId xmlns:p14="http://schemas.microsoft.com/office/powerpoint/2010/main" val="197372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3E841D-C9D2-4F8A-A27B-D33EDF9A99F1}"/>
              </a:ext>
            </a:extLst>
          </p:cNvPr>
          <p:cNvSpPr>
            <a:spLocks noGrp="1"/>
          </p:cNvSpPr>
          <p:nvPr>
            <p:ph type="title"/>
          </p:nvPr>
        </p:nvSpPr>
        <p:spPr>
          <a:xfrm>
            <a:off x="623888" y="1746691"/>
            <a:ext cx="10515600" cy="1135883"/>
          </a:xfrm>
        </p:spPr>
        <p:txBody>
          <a:bodyPr lIns="0"/>
          <a:lstStyle/>
          <a:p>
            <a:pPr algn="l"/>
            <a:r>
              <a:rPr lang="en-AU" dirty="0"/>
              <a:t>Thank you</a:t>
            </a:r>
          </a:p>
        </p:txBody>
      </p:sp>
      <p:sp>
        <p:nvSpPr>
          <p:cNvPr id="7" name="Subtitle 4">
            <a:extLst>
              <a:ext uri="{FF2B5EF4-FFF2-40B4-BE49-F238E27FC236}">
                <a16:creationId xmlns:a16="http://schemas.microsoft.com/office/drawing/2014/main" id="{DD0078B5-925C-7B40-A885-D63213474D61}"/>
              </a:ext>
            </a:extLst>
          </p:cNvPr>
          <p:cNvSpPr txBox="1">
            <a:spLocks/>
          </p:cNvSpPr>
          <p:nvPr/>
        </p:nvSpPr>
        <p:spPr>
          <a:xfrm>
            <a:off x="558268" y="3085317"/>
            <a:ext cx="8364967" cy="993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200" dirty="0">
                <a:solidFill>
                  <a:schemeClr val="bg1"/>
                </a:solidFill>
                <a:latin typeface="Arial" panose="020B0604020202020204" pitchFamily="34" charset="0"/>
                <a:cs typeface="Arial" panose="020B0604020202020204" pitchFamily="34" charset="0"/>
              </a:rPr>
              <a:t>Go to </a:t>
            </a:r>
            <a:r>
              <a:rPr lang="en-AU" sz="3200" b="1" dirty="0" err="1">
                <a:solidFill>
                  <a:schemeClr val="bg1"/>
                </a:solidFill>
                <a:latin typeface="Arial" panose="020B0604020202020204" pitchFamily="34" charset="0"/>
                <a:cs typeface="Arial" panose="020B0604020202020204" pitchFamily="34" charset="0"/>
              </a:rPr>
              <a:t>jeanhailes.org.au</a:t>
            </a:r>
            <a:r>
              <a:rPr lang="en-AU" sz="3200" b="1" dirty="0">
                <a:solidFill>
                  <a:schemeClr val="bg1"/>
                </a:solidFill>
                <a:latin typeface="Arial" panose="020B0604020202020204" pitchFamily="34" charset="0"/>
                <a:cs typeface="Arial" panose="020B0604020202020204" pitchFamily="34" charset="0"/>
              </a:rPr>
              <a:t>/subscribe</a:t>
            </a:r>
            <a:r>
              <a:rPr lang="en-AU" sz="3200" dirty="0">
                <a:solidFill>
                  <a:schemeClr val="bg1"/>
                </a:solidFill>
                <a:latin typeface="Arial" panose="020B0604020202020204" pitchFamily="34" charset="0"/>
                <a:cs typeface="Arial" panose="020B0604020202020204" pitchFamily="34" charset="0"/>
              </a:rPr>
              <a:t> for updates on the latest in women’s health</a:t>
            </a:r>
            <a:endParaRPr lang="en-AU" dirty="0">
              <a:solidFill>
                <a:schemeClr val="bg1"/>
              </a:solidFill>
              <a:latin typeface="Arial" panose="020B0604020202020204" pitchFamily="34" charset="0"/>
              <a:cs typeface="Arial" panose="020B0604020202020204" pitchFamily="34" charset="0"/>
            </a:endParaRPr>
          </a:p>
        </p:txBody>
      </p:sp>
      <p:pic>
        <p:nvPicPr>
          <p:cNvPr id="5" name="Picture 4" descr="A black and white circle with a black and white logo&#10;&#10;">
            <a:extLst>
              <a:ext uri="{FF2B5EF4-FFF2-40B4-BE49-F238E27FC236}">
                <a16:creationId xmlns:a16="http://schemas.microsoft.com/office/drawing/2014/main" id="{F55248DD-D7F7-49FB-B922-0734FA8409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88" y="4446057"/>
            <a:ext cx="2351314" cy="868304"/>
          </a:xfrm>
          <a:prstGeom prst="rect">
            <a:avLst/>
          </a:prstGeom>
        </p:spPr>
      </p:pic>
    </p:spTree>
    <p:extLst>
      <p:ext uri="{BB962C8B-B14F-4D97-AF65-F5344CB8AC3E}">
        <p14:creationId xmlns:p14="http://schemas.microsoft.com/office/powerpoint/2010/main" val="230919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E944-0F72-1344-A262-593A61DF0D99}"/>
              </a:ext>
            </a:extLst>
          </p:cNvPr>
          <p:cNvSpPr>
            <a:spLocks noGrp="1"/>
          </p:cNvSpPr>
          <p:nvPr>
            <p:ph type="title"/>
          </p:nvPr>
        </p:nvSpPr>
        <p:spPr/>
        <p:txBody>
          <a:bodyPr/>
          <a:lstStyle/>
          <a:p>
            <a:r>
              <a:rPr lang="en-US" dirty="0"/>
              <a:t>About menopause</a:t>
            </a:r>
          </a:p>
        </p:txBody>
      </p:sp>
    </p:spTree>
    <p:extLst>
      <p:ext uri="{BB962C8B-B14F-4D97-AF65-F5344CB8AC3E}">
        <p14:creationId xmlns:p14="http://schemas.microsoft.com/office/powerpoint/2010/main" val="3754081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7840-63E5-3535-C804-4648ADDF95D1}"/>
              </a:ext>
            </a:extLst>
          </p:cNvPr>
          <p:cNvSpPr>
            <a:spLocks noGrp="1"/>
          </p:cNvSpPr>
          <p:nvPr>
            <p:ph type="title"/>
          </p:nvPr>
        </p:nvSpPr>
        <p:spPr>
          <a:xfrm>
            <a:off x="623887" y="-2396332"/>
            <a:ext cx="10944225" cy="2396332"/>
          </a:xfrm>
        </p:spPr>
        <p:txBody>
          <a:bodyPr lIns="0" anchor="b"/>
          <a:lstStyle/>
          <a:p>
            <a:r>
              <a:rPr lang="en-AU" dirty="0"/>
              <a:t>For further information </a:t>
            </a:r>
          </a:p>
        </p:txBody>
      </p:sp>
      <p:sp>
        <p:nvSpPr>
          <p:cNvPr id="3" name="TextBox 2">
            <a:extLst>
              <a:ext uri="{FF2B5EF4-FFF2-40B4-BE49-F238E27FC236}">
                <a16:creationId xmlns:a16="http://schemas.microsoft.com/office/drawing/2014/main" id="{4C125F68-4430-4C7B-B06D-4E367A73CB89}"/>
              </a:ext>
            </a:extLst>
          </p:cNvPr>
          <p:cNvSpPr txBox="1"/>
          <p:nvPr/>
        </p:nvSpPr>
        <p:spPr>
          <a:xfrm>
            <a:off x="570297" y="1272276"/>
            <a:ext cx="6995160" cy="3924216"/>
          </a:xfrm>
          <a:prstGeom prst="rect">
            <a:avLst/>
          </a:prstGeom>
          <a:noFill/>
        </p:spPr>
        <p:txBody>
          <a:bodyPr wrap="square">
            <a:spAutoFit/>
          </a:bodyPr>
          <a:lstStyle/>
          <a:p>
            <a:pPr marL="0" indent="0">
              <a:lnSpc>
                <a:spcPct val="110000"/>
              </a:lnSpc>
              <a:spcBef>
                <a:spcPts val="0"/>
              </a:spcBef>
              <a:spcAft>
                <a:spcPts val="500"/>
              </a:spcAft>
              <a:buNone/>
            </a:pPr>
            <a:r>
              <a:rPr lang="en-AU" sz="1400" b="1" i="0" u="none" strike="noStrike" baseline="0" dirty="0">
                <a:solidFill>
                  <a:schemeClr val="bg1"/>
                </a:solidFill>
                <a:latin typeface="Arial" panose="020B0604020202020204" pitchFamily="34" charset="0"/>
                <a:cs typeface="Arial" panose="020B0604020202020204" pitchFamily="34" charset="0"/>
              </a:rPr>
              <a:t>For further information contact</a:t>
            </a:r>
            <a:endParaRPr lang="en-AU" sz="14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spcAft>
                <a:spcPts val="500"/>
              </a:spcAft>
              <a:buNone/>
            </a:pPr>
            <a:r>
              <a:rPr lang="en-AU" sz="1400" dirty="0">
                <a:solidFill>
                  <a:schemeClr val="bg1"/>
                </a:solidFill>
                <a:latin typeface="Arial" panose="020B0604020202020204" pitchFamily="34" charset="0"/>
                <a:cs typeface="Arial" panose="020B0604020202020204" pitchFamily="34" charset="0"/>
              </a:rPr>
              <a:t>Jean Hailes for Women’s Health</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PO Box 24098</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Melbourne VIC 3001</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Phone</a:t>
            </a:r>
            <a:r>
              <a:rPr lang="en-AU" sz="1400" dirty="0">
                <a:solidFill>
                  <a:schemeClr val="bg1"/>
                </a:solidFill>
                <a:latin typeface="Arial" panose="020B0604020202020204" pitchFamily="34" charset="0"/>
                <a:cs typeface="Arial" panose="020B0604020202020204" pitchFamily="34" charset="0"/>
              </a:rPr>
              <a:t> 03 9453 8999</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Email</a:t>
            </a:r>
            <a:r>
              <a:rPr lang="en-AU" sz="1400" dirty="0">
                <a:solidFill>
                  <a:schemeClr val="bg1"/>
                </a:solidFill>
                <a:latin typeface="Arial" panose="020B0604020202020204" pitchFamily="34" charset="0"/>
                <a:cs typeface="Arial" panose="020B0604020202020204" pitchFamily="34" charset="0"/>
              </a:rPr>
              <a:t> education@jeanhailes.org.au</a:t>
            </a:r>
          </a:p>
          <a:p>
            <a:pPr marL="0" indent="0">
              <a:lnSpc>
                <a:spcPct val="110000"/>
              </a:lnSpc>
              <a:spcBef>
                <a:spcPts val="0"/>
              </a:spcBef>
              <a:spcAft>
                <a:spcPts val="2000"/>
              </a:spcAft>
              <a:buNone/>
            </a:pPr>
            <a:r>
              <a:rPr lang="en-AU" sz="1400" b="1" dirty="0">
                <a:solidFill>
                  <a:schemeClr val="bg1"/>
                </a:solidFill>
                <a:latin typeface="Arial" panose="020B0604020202020204" pitchFamily="34" charset="0"/>
                <a:cs typeface="Arial" panose="020B0604020202020204" pitchFamily="34" charset="0"/>
              </a:rPr>
              <a:t>Website</a:t>
            </a:r>
            <a:r>
              <a:rPr lang="en-AU" sz="1400" dirty="0">
                <a:solidFill>
                  <a:schemeClr val="bg1"/>
                </a:solidFill>
                <a:latin typeface="Arial" panose="020B0604020202020204" pitchFamily="34" charset="0"/>
                <a:cs typeface="Arial" panose="020B0604020202020204" pitchFamily="34" charset="0"/>
              </a:rPr>
              <a:t> jeanhailes.org.au</a:t>
            </a:r>
          </a:p>
          <a:p>
            <a:pPr marL="0" indent="0">
              <a:lnSpc>
                <a:spcPct val="110000"/>
              </a:lnSpc>
              <a:spcBef>
                <a:spcPts val="0"/>
              </a:spcBef>
              <a:spcAft>
                <a:spcPts val="1000"/>
              </a:spcAft>
              <a:buNone/>
            </a:pPr>
            <a:r>
              <a:rPr lang="en-AU" sz="1400" b="1" i="0" u="none" strike="noStrike" baseline="0" dirty="0">
                <a:solidFill>
                  <a:schemeClr val="bg1"/>
                </a:solidFill>
                <a:latin typeface="Arial" panose="020B0604020202020204" pitchFamily="34" charset="0"/>
                <a:cs typeface="Arial" panose="020B0604020202020204" pitchFamily="34" charset="0"/>
              </a:rPr>
              <a:t>Disclaimer. </a:t>
            </a:r>
            <a:r>
              <a:rPr lang="en-AU" sz="1400" i="0" u="none" strike="noStrike" baseline="0" dirty="0">
                <a:solidFill>
                  <a:schemeClr val="bg1"/>
                </a:solidFill>
                <a:latin typeface="Arial" panose="020B0604020202020204" pitchFamily="34" charset="0"/>
                <a:cs typeface="Arial" panose="020B0604020202020204" pitchFamily="34" charset="0"/>
              </a:rPr>
              <a:t>This information does not replace medical advice. If a person is worried about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health, they should talk to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doctor or healthcare team.</a:t>
            </a:r>
          </a:p>
          <a:p>
            <a:pPr marL="0" indent="0">
              <a:lnSpc>
                <a:spcPct val="110000"/>
              </a:lnSpc>
              <a:spcBef>
                <a:spcPts val="0"/>
              </a:spcBef>
              <a:spcAft>
                <a:spcPts val="1000"/>
              </a:spcAft>
              <a:buNone/>
            </a:pPr>
            <a:r>
              <a:rPr lang="en-AU" sz="1400" i="0" u="none" strike="noStrike" baseline="0" dirty="0">
                <a:solidFill>
                  <a:schemeClr val="bg1"/>
                </a:solidFill>
                <a:latin typeface="Arial" panose="020B0604020202020204" pitchFamily="34" charset="0"/>
                <a:cs typeface="Arial" panose="020B0604020202020204" pitchFamily="34" charset="0"/>
              </a:rPr>
              <a:t>© 2024 Jean Hailes Foundation. All rights reserved. This publication may not be reproduced in whole or in part by any means without written permission of the copyright owner. Email licensing@jeanhailes.org.au for more information.</a:t>
            </a:r>
            <a:endParaRPr lang="en-US" sz="1400" b="1" i="0" u="none" strike="noStrike" baseline="0" dirty="0">
              <a:solidFill>
                <a:schemeClr val="bg1"/>
              </a:solidFill>
              <a:latin typeface="Arial" panose="020B0604020202020204" pitchFamily="34" charset="0"/>
              <a:cs typeface="Arial" panose="020B0604020202020204" pitchFamily="34" charset="0"/>
            </a:endParaRPr>
          </a:p>
          <a:p>
            <a:pPr marL="0" indent="0">
              <a:lnSpc>
                <a:spcPct val="110000"/>
              </a:lnSpc>
              <a:spcAft>
                <a:spcPts val="1000"/>
              </a:spcAft>
              <a:buNone/>
            </a:pPr>
            <a:r>
              <a:rPr lang="en-AU" sz="1400" dirty="0">
                <a:solidFill>
                  <a:schemeClr val="bg1"/>
                </a:solidFill>
                <a:latin typeface="Arial" panose="020B0604020202020204" pitchFamily="34" charset="0"/>
                <a:cs typeface="Arial" panose="020B0604020202020204" pitchFamily="34" charset="0"/>
              </a:rPr>
              <a:t>Updated January 2024</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02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50060-1DB7-4D3F-8272-78A910E97420}"/>
              </a:ext>
            </a:extLst>
          </p:cNvPr>
          <p:cNvSpPr>
            <a:spLocks noGrp="1"/>
          </p:cNvSpPr>
          <p:nvPr>
            <p:ph type="title"/>
          </p:nvPr>
        </p:nvSpPr>
        <p:spPr/>
        <p:txBody>
          <a:bodyPr/>
          <a:lstStyle/>
          <a:p>
            <a:r>
              <a:rPr lang="en-US" dirty="0"/>
              <a:t>What is menopause?</a:t>
            </a:r>
            <a:endParaRPr lang="en-AU" dirty="0"/>
          </a:p>
        </p:txBody>
      </p:sp>
      <p:sp>
        <p:nvSpPr>
          <p:cNvPr id="6" name="Content Placeholder 5">
            <a:extLst>
              <a:ext uri="{FF2B5EF4-FFF2-40B4-BE49-F238E27FC236}">
                <a16:creationId xmlns:a16="http://schemas.microsoft.com/office/drawing/2014/main" id="{650DE638-F347-4300-A50D-6CCB8B706640}"/>
              </a:ext>
            </a:extLst>
          </p:cNvPr>
          <p:cNvSpPr>
            <a:spLocks noGrp="1"/>
          </p:cNvSpPr>
          <p:nvPr>
            <p:ph sz="half" idx="10"/>
          </p:nvPr>
        </p:nvSpPr>
        <p:spPr/>
        <p:txBody>
          <a:bodyPr/>
          <a:lstStyle/>
          <a:p>
            <a:pPr lvl="0">
              <a:buFont typeface="Arial" panose="020B0604020202020204" pitchFamily="34" charset="0"/>
              <a:buChar char="•"/>
            </a:pPr>
            <a:r>
              <a:rPr lang="en-AU" dirty="0">
                <a:latin typeface="Arial" panose="020B0604020202020204" pitchFamily="34" charset="0"/>
                <a:ea typeface="Calibri" panose="020F0502020204030204" pitchFamily="34" charset="0"/>
                <a:cs typeface="Arial" panose="020B0604020202020204" pitchFamily="34" charset="0"/>
              </a:rPr>
              <a:t>The f</a:t>
            </a:r>
            <a:r>
              <a:rPr lang="en-AU" dirty="0">
                <a:effectLst/>
                <a:latin typeface="Arial" panose="020B0604020202020204" pitchFamily="34" charset="0"/>
                <a:ea typeface="Calibri" panose="020F0502020204030204" pitchFamily="34" charset="0"/>
                <a:cs typeface="Arial" panose="020B0604020202020204" pitchFamily="34" charset="0"/>
              </a:rPr>
              <a:t>inal menstrual period. </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A natural process – ovaries have run              out of eggs.</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Induced menopause – a result of:</a:t>
            </a:r>
          </a:p>
          <a:p>
            <a:pPr lvl="1">
              <a:buClr>
                <a:srgbClr val="000000"/>
              </a:buClr>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chemotherapy or radiotherapy  </a:t>
            </a:r>
          </a:p>
          <a:p>
            <a:pPr lvl="1">
              <a:buClr>
                <a:srgbClr val="000000"/>
              </a:buClr>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surgical removal of ovaries.</a:t>
            </a:r>
            <a:endParaRPr lang="en-AU" dirty="0"/>
          </a:p>
          <a:p>
            <a:endParaRPr lang="en-AU" dirty="0"/>
          </a:p>
        </p:txBody>
      </p:sp>
      <p:pic>
        <p:nvPicPr>
          <p:cNvPr id="3" name="Picture Placeholder 2" descr="A person holding a clock&#10;&#10;">
            <a:extLst>
              <a:ext uri="{FF2B5EF4-FFF2-40B4-BE49-F238E27FC236}">
                <a16:creationId xmlns:a16="http://schemas.microsoft.com/office/drawing/2014/main" id="{A7AB17AF-6302-3C46-9A17-BF9280138D59}"/>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9369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D7E3-80DB-C044-AD4F-77A3EC023ED6}"/>
              </a:ext>
            </a:extLst>
          </p:cNvPr>
          <p:cNvSpPr>
            <a:spLocks noGrp="1"/>
          </p:cNvSpPr>
          <p:nvPr>
            <p:ph type="title"/>
          </p:nvPr>
        </p:nvSpPr>
        <p:spPr/>
        <p:txBody>
          <a:bodyPr>
            <a:normAutofit fontScale="90000"/>
          </a:bodyPr>
          <a:lstStyle/>
          <a:p>
            <a:r>
              <a:rPr lang="en-US" dirty="0"/>
              <a:t>Hormones and menopause</a:t>
            </a:r>
          </a:p>
        </p:txBody>
      </p:sp>
      <p:sp>
        <p:nvSpPr>
          <p:cNvPr id="3" name="Content Placeholder 2">
            <a:extLst>
              <a:ext uri="{FF2B5EF4-FFF2-40B4-BE49-F238E27FC236}">
                <a16:creationId xmlns:a16="http://schemas.microsoft.com/office/drawing/2014/main" id="{D2E1B6EF-E444-E444-8A9A-072637006028}"/>
              </a:ext>
            </a:extLst>
          </p:cNvPr>
          <p:cNvSpPr>
            <a:spLocks noGrp="1"/>
          </p:cNvSpPr>
          <p:nvPr>
            <p:ph sz="half" idx="10"/>
          </p:nvPr>
        </p:nvSpPr>
        <p:spPr>
          <a:xfrm>
            <a:off x="639756" y="1430062"/>
            <a:ext cx="5608644" cy="5049710"/>
          </a:xfrm>
        </p:spPr>
        <p:txBody>
          <a:bodyPr/>
          <a:lstStyle/>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Hormones – body’s        chemical messengers.</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Hormones most relevant to menopause: oestrogen, progesterone and testosterone.</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Changes in the hormone levels create menopausal symptoms. </a:t>
            </a:r>
            <a:endParaRPr lang="en-AU" dirty="0">
              <a:latin typeface="Arial" panose="020B0604020202020204" pitchFamily="34" charset="0"/>
              <a:cs typeface="Arial" panose="020B0604020202020204" pitchFamily="34" charset="0"/>
            </a:endParaRPr>
          </a:p>
          <a:p>
            <a:pPr marL="0" indent="0">
              <a:buNone/>
            </a:pPr>
            <a:endParaRPr lang="en-AU" dirty="0"/>
          </a:p>
          <a:p>
            <a:endParaRPr lang="en-US" dirty="0"/>
          </a:p>
        </p:txBody>
      </p:sp>
      <p:pic>
        <p:nvPicPr>
          <p:cNvPr id="6" name="Picture Placeholder 5" descr="A person's stomach with hands in front of her&#10;&#10;">
            <a:extLst>
              <a:ext uri="{FF2B5EF4-FFF2-40B4-BE49-F238E27FC236}">
                <a16:creationId xmlns:a16="http://schemas.microsoft.com/office/drawing/2014/main" id="{BAB3CAFE-7D4F-104E-B7B7-3CF12A5F426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6350000" y="-1"/>
            <a:ext cx="5842000" cy="6210000"/>
          </a:xfrm>
        </p:spPr>
      </p:pic>
    </p:spTree>
    <p:extLst>
      <p:ext uri="{BB962C8B-B14F-4D97-AF65-F5344CB8AC3E}">
        <p14:creationId xmlns:p14="http://schemas.microsoft.com/office/powerpoint/2010/main" val="39321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94D9-6CD8-FD4A-9C29-C2A0575CA4E8}"/>
              </a:ext>
            </a:extLst>
          </p:cNvPr>
          <p:cNvSpPr>
            <a:spLocks noGrp="1"/>
          </p:cNvSpPr>
          <p:nvPr>
            <p:ph type="title"/>
          </p:nvPr>
        </p:nvSpPr>
        <p:spPr/>
        <p:txBody>
          <a:bodyPr/>
          <a:lstStyle/>
          <a:p>
            <a:r>
              <a:rPr lang="en-US" dirty="0"/>
              <a:t>When does menopause occur?</a:t>
            </a:r>
          </a:p>
        </p:txBody>
      </p:sp>
      <p:sp>
        <p:nvSpPr>
          <p:cNvPr id="4" name="Content Placeholder 3">
            <a:extLst>
              <a:ext uri="{FF2B5EF4-FFF2-40B4-BE49-F238E27FC236}">
                <a16:creationId xmlns:a16="http://schemas.microsoft.com/office/drawing/2014/main" id="{25C14C5D-DA8D-3A49-A6CF-4E6808DDD53A}"/>
              </a:ext>
            </a:extLst>
          </p:cNvPr>
          <p:cNvSpPr>
            <a:spLocks noGrp="1"/>
          </p:cNvSpPr>
          <p:nvPr>
            <p:ph sz="half" idx="10"/>
          </p:nvPr>
        </p:nvSpPr>
        <p:spPr>
          <a:xfrm>
            <a:off x="574686" y="2893104"/>
            <a:ext cx="5435600" cy="1214203"/>
          </a:xfrm>
        </p:spPr>
        <p:txBody>
          <a:bodyPr/>
          <a:lstStyle/>
          <a:p>
            <a:pPr marL="0" indent="0" algn="ctr">
              <a:buNone/>
            </a:pPr>
            <a:r>
              <a:rPr lang="en-US" dirty="0"/>
              <a:t>Most women</a:t>
            </a:r>
          </a:p>
          <a:p>
            <a:pPr marL="0" indent="0" algn="ctr">
              <a:buNone/>
            </a:pPr>
            <a:r>
              <a:rPr lang="en-US" b="1" dirty="0"/>
              <a:t>45-55 years </a:t>
            </a:r>
          </a:p>
        </p:txBody>
      </p:sp>
      <p:sp>
        <p:nvSpPr>
          <p:cNvPr id="11" name="Oval 10">
            <a:extLst>
              <a:ext uri="{FF2B5EF4-FFF2-40B4-BE49-F238E27FC236}">
                <a16:creationId xmlns:a16="http://schemas.microsoft.com/office/drawing/2014/main" id="{23394581-A5FF-3F4A-BA2D-EB53EB053600}"/>
              </a:ext>
              <a:ext uri="{C183D7F6-B498-43B3-948B-1728B52AA6E4}">
                <adec:decorative xmlns:adec="http://schemas.microsoft.com/office/drawing/2017/decorative" val="1"/>
              </a:ext>
            </a:extLst>
          </p:cNvPr>
          <p:cNvSpPr/>
          <p:nvPr/>
        </p:nvSpPr>
        <p:spPr>
          <a:xfrm>
            <a:off x="1600085" y="1875644"/>
            <a:ext cx="3260131" cy="3106712"/>
          </a:xfrm>
          <a:prstGeom prst="ellipse">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B9BBF8-1783-416F-8F39-5C1DA68AE9C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8976" y="1681071"/>
            <a:ext cx="4200913" cy="3981450"/>
          </a:xfrm>
          <a:prstGeom prst="rect">
            <a:avLst/>
          </a:prstGeom>
        </p:spPr>
      </p:pic>
      <p:sp>
        <p:nvSpPr>
          <p:cNvPr id="12" name="Content Placeholder 3">
            <a:extLst>
              <a:ext uri="{FF2B5EF4-FFF2-40B4-BE49-F238E27FC236}">
                <a16:creationId xmlns:a16="http://schemas.microsoft.com/office/drawing/2014/main" id="{74A71A69-AE66-234D-A54B-558C2CC4957B}"/>
              </a:ext>
            </a:extLst>
          </p:cNvPr>
          <p:cNvSpPr txBox="1">
            <a:spLocks/>
          </p:cNvSpPr>
          <p:nvPr/>
        </p:nvSpPr>
        <p:spPr>
          <a:xfrm>
            <a:off x="5825655" y="2863124"/>
            <a:ext cx="5435600" cy="1214203"/>
          </a:xfrm>
          <a:prstGeom prst="rect">
            <a:avLst/>
          </a:prstGeom>
        </p:spPr>
        <p:txBody>
          <a:bodyPr lIns="0"/>
          <a:lstStyle>
            <a:lvl1pPr marL="360000" indent="-360000" algn="l" defTabSz="457200" rtl="0" eaLnBrk="1" latinLnBrk="0" hangingPunct="1">
              <a:spcBef>
                <a:spcPct val="20000"/>
              </a:spcBef>
              <a:buClr>
                <a:schemeClr val="tx1"/>
              </a:buClr>
              <a:buFont typeface="Arial"/>
              <a:buChar char="•"/>
              <a:defRPr sz="2800" kern="1200">
                <a:solidFill>
                  <a:srgbClr val="000000"/>
                </a:solidFill>
                <a:latin typeface="Arial" panose="020B0604020202020204" pitchFamily="34" charset="0"/>
                <a:ea typeface="+mn-ea"/>
                <a:cs typeface="Arial" panose="020B0604020202020204" pitchFamily="34" charset="0"/>
              </a:defRPr>
            </a:lvl1pPr>
            <a:lvl2pPr marL="720000" indent="-360000" algn="l" defTabSz="457200" rtl="0" eaLnBrk="1" latinLnBrk="0" hangingPunct="1">
              <a:spcBef>
                <a:spcPct val="20000"/>
              </a:spcBef>
              <a:buFont typeface="Arial"/>
              <a:buChar char="–"/>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solidFill>
                  <a:schemeClr val="bg1"/>
                </a:solidFill>
              </a:rPr>
              <a:t>Average age</a:t>
            </a:r>
          </a:p>
          <a:p>
            <a:pPr marL="0" indent="0" algn="ctr">
              <a:buFont typeface="Arial"/>
              <a:buNone/>
            </a:pPr>
            <a:r>
              <a:rPr lang="en-US" b="1" dirty="0">
                <a:solidFill>
                  <a:schemeClr val="bg1"/>
                </a:solidFill>
              </a:rPr>
              <a:t>51</a:t>
            </a:r>
          </a:p>
        </p:txBody>
      </p:sp>
    </p:spTree>
    <p:extLst>
      <p:ext uri="{BB962C8B-B14F-4D97-AF65-F5344CB8AC3E}">
        <p14:creationId xmlns:p14="http://schemas.microsoft.com/office/powerpoint/2010/main" val="234856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6FED-0E19-5241-AEB0-68E45990D9EA}"/>
              </a:ext>
            </a:extLst>
          </p:cNvPr>
          <p:cNvSpPr>
            <a:spLocks noGrp="1"/>
          </p:cNvSpPr>
          <p:nvPr>
            <p:ph type="title"/>
          </p:nvPr>
        </p:nvSpPr>
        <p:spPr/>
        <p:txBody>
          <a:bodyPr/>
          <a:lstStyle/>
          <a:p>
            <a:r>
              <a:rPr lang="en-US" dirty="0"/>
              <a:t>Premature and early menopause</a:t>
            </a:r>
          </a:p>
        </p:txBody>
      </p:sp>
      <p:sp>
        <p:nvSpPr>
          <p:cNvPr id="3" name="Content Placeholder 2">
            <a:extLst>
              <a:ext uri="{FF2B5EF4-FFF2-40B4-BE49-F238E27FC236}">
                <a16:creationId xmlns:a16="http://schemas.microsoft.com/office/drawing/2014/main" id="{4B86C700-48C6-6E4F-BE6A-0605980C0FD9}"/>
              </a:ext>
            </a:extLst>
          </p:cNvPr>
          <p:cNvSpPr>
            <a:spLocks noGrp="1"/>
          </p:cNvSpPr>
          <p:nvPr>
            <p:ph sz="half" idx="10"/>
          </p:nvPr>
        </p:nvSpPr>
        <p:spPr>
          <a:xfrm>
            <a:off x="631080" y="1358235"/>
            <a:ext cx="7643787" cy="4253803"/>
          </a:xfrm>
        </p:spPr>
        <p:txBody>
          <a:bodyPr/>
          <a:lstStyle/>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Premature menopause – final period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before 40.</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Early menopause – final period at 40-45.</a:t>
            </a:r>
          </a:p>
          <a:p>
            <a:pPr lvl="0">
              <a:buFont typeface="Arial" panose="020B0604020202020204" pitchFamily="34" charset="0"/>
              <a:buChar char="•"/>
            </a:pPr>
            <a:r>
              <a:rPr lang="en-AU" dirty="0">
                <a:latin typeface="Arial" panose="020B0604020202020204" pitchFamily="34" charset="0"/>
                <a:cs typeface="Arial" panose="020B0604020202020204" pitchFamily="34" charset="0"/>
              </a:rPr>
              <a:t>Menopa</a:t>
            </a:r>
            <a:r>
              <a:rPr lang="en-AU" dirty="0">
                <a:effectLst/>
                <a:latin typeface="Arial" panose="020B0604020202020204" pitchFamily="34" charset="0"/>
                <a:ea typeface="Calibri" panose="020F0502020204030204" pitchFamily="34" charset="0"/>
                <a:cs typeface="Arial" panose="020B0604020202020204" pitchFamily="34" charset="0"/>
              </a:rPr>
              <a:t>usal symptoms are often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more severe.</a:t>
            </a:r>
          </a:p>
          <a:p>
            <a:pPr lvl="0">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Treatment recommended to: </a:t>
            </a:r>
          </a:p>
          <a:p>
            <a:pPr lvl="1">
              <a:buClr>
                <a:srgbClr val="000000"/>
              </a:buClr>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reduce risk of cardiovascular disease, osteoporosis, dementia</a:t>
            </a:r>
            <a:endParaRPr lang="en-AU" dirty="0">
              <a:latin typeface="Arial" panose="020B0604020202020204" pitchFamily="34" charset="0"/>
              <a:ea typeface="Calibri" panose="020F0502020204030204" pitchFamily="34" charset="0"/>
              <a:cs typeface="Arial" panose="020B0604020202020204" pitchFamily="34" charset="0"/>
            </a:endParaRPr>
          </a:p>
          <a:p>
            <a:pPr lvl="1">
              <a:buClr>
                <a:srgbClr val="000000"/>
              </a:buClr>
              <a:buFont typeface="Arial" panose="020B0604020202020204" pitchFamily="34" charset="0"/>
              <a:buChar char="̶"/>
            </a:pPr>
            <a:r>
              <a:rPr lang="en-AU" dirty="0">
                <a:effectLst/>
                <a:latin typeface="Arial" panose="020B0604020202020204" pitchFamily="34" charset="0"/>
                <a:ea typeface="Calibri" panose="020F0502020204030204" pitchFamily="34" charset="0"/>
                <a:cs typeface="Arial" panose="020B0604020202020204" pitchFamily="34" charset="0"/>
              </a:rPr>
              <a:t>ease the symptoms.</a:t>
            </a:r>
          </a:p>
          <a:p>
            <a:endParaRPr lang="en-US" dirty="0"/>
          </a:p>
        </p:txBody>
      </p:sp>
      <p:pic>
        <p:nvPicPr>
          <p:cNvPr id="6" name="Picture Placeholder 5" descr="A person holding a fan&#10;&#10;">
            <a:extLst>
              <a:ext uri="{FF2B5EF4-FFF2-40B4-BE49-F238E27FC236}">
                <a16:creationId xmlns:a16="http://schemas.microsoft.com/office/drawing/2014/main" id="{698A27B8-F05D-BB4A-ACB6-E746CA2ED505}"/>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10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80DD-2F1F-0244-A3A4-76D8F4EC7842}"/>
              </a:ext>
            </a:extLst>
          </p:cNvPr>
          <p:cNvSpPr>
            <a:spLocks noGrp="1"/>
          </p:cNvSpPr>
          <p:nvPr>
            <p:ph type="title"/>
          </p:nvPr>
        </p:nvSpPr>
        <p:spPr/>
        <p:txBody>
          <a:bodyPr/>
          <a:lstStyle/>
          <a:p>
            <a:r>
              <a:rPr lang="en-US" dirty="0"/>
              <a:t> </a:t>
            </a:r>
            <a:r>
              <a:rPr lang="en-AU" dirty="0">
                <a:ea typeface="Calibri" panose="020F0502020204030204" pitchFamily="34" charset="0"/>
              </a:rPr>
              <a:t>S</a:t>
            </a:r>
            <a:r>
              <a:rPr lang="en-AU" dirty="0">
                <a:latin typeface="Arial" panose="020B0604020202020204" pitchFamily="34" charset="0"/>
                <a:ea typeface="Calibri" panose="020F0502020204030204" pitchFamily="34" charset="0"/>
                <a:cs typeface="Arial" panose="020B0604020202020204" pitchFamily="34" charset="0"/>
              </a:rPr>
              <a:t>ee a doctor if</a:t>
            </a:r>
            <a:r>
              <a:rPr lang="en-AU" dirty="0">
                <a:effectLst/>
                <a:latin typeface="Arial" panose="020B0604020202020204" pitchFamily="34" charset="0"/>
                <a:ea typeface="Calibri" panose="020F0502020204030204" pitchFamily="34" charset="0"/>
                <a:cs typeface="Arial" panose="020B0604020202020204" pitchFamily="34" charset="0"/>
              </a:rPr>
              <a:t> your periods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stop naturally before you’re 45. </a:t>
            </a:r>
            <a:br>
              <a:rPr lang="en-AU" dirty="0">
                <a:effectLst/>
                <a:latin typeface="Arial" panose="020B0604020202020204" pitchFamily="34" charset="0"/>
                <a:ea typeface="Calibri" panose="020F0502020204030204" pitchFamily="34" charset="0"/>
                <a:cs typeface="Arial" panose="020B0604020202020204" pitchFamily="34" charset="0"/>
              </a:rPr>
            </a:br>
            <a:br>
              <a:rPr lang="en-AU" dirty="0">
                <a:ea typeface="Calibri" panose="020F0502020204030204" pitchFamily="34" charset="0"/>
              </a:rPr>
            </a:br>
            <a:r>
              <a:rPr lang="en-AU" dirty="0">
                <a:ea typeface="Calibri" panose="020F0502020204030204" pitchFamily="34" charset="0"/>
              </a:rPr>
              <a:t>You </a:t>
            </a:r>
            <a:r>
              <a:rPr lang="en-AU" dirty="0">
                <a:effectLst/>
                <a:latin typeface="Arial" panose="020B0604020202020204" pitchFamily="34" charset="0"/>
                <a:ea typeface="Calibri" panose="020F0502020204030204" pitchFamily="34" charset="0"/>
                <a:cs typeface="Arial" panose="020B0604020202020204" pitchFamily="34" charset="0"/>
              </a:rPr>
              <a:t>will need treatment </a:t>
            </a:r>
            <a:br>
              <a:rPr lang="en-AU" dirty="0">
                <a:effectLst/>
                <a:latin typeface="Arial" panose="020B0604020202020204" pitchFamily="34" charset="0"/>
                <a:ea typeface="Calibri" panose="020F0502020204030204" pitchFamily="34" charset="0"/>
                <a:cs typeface="Arial" panose="020B0604020202020204" pitchFamily="34" charset="0"/>
              </a:rPr>
            </a:br>
            <a:r>
              <a:rPr lang="en-AU" dirty="0">
                <a:effectLst/>
                <a:latin typeface="Arial" panose="020B0604020202020204" pitchFamily="34" charset="0"/>
                <a:ea typeface="Calibri" panose="020F0502020204030204" pitchFamily="34" charset="0"/>
                <a:cs typeface="Arial" panose="020B0604020202020204" pitchFamily="34" charset="0"/>
              </a:rPr>
              <a:t>due to the loss of oestrogen.</a:t>
            </a:r>
            <a:endParaRPr lang="en-US" dirty="0"/>
          </a:p>
        </p:txBody>
      </p:sp>
    </p:spTree>
    <p:extLst>
      <p:ext uri="{BB962C8B-B14F-4D97-AF65-F5344CB8AC3E}">
        <p14:creationId xmlns:p14="http://schemas.microsoft.com/office/powerpoint/2010/main" val="369959349"/>
      </p:ext>
    </p:extLst>
  </p:cSld>
  <p:clrMapOvr>
    <a:masterClrMapping/>
  </p:clrMapOvr>
</p:sld>
</file>

<file path=ppt/theme/theme1.xml><?xml version="1.0" encoding="utf-8"?>
<a:theme xmlns:a="http://schemas.openxmlformats.org/drawingml/2006/main" name="Jean Hailes title">
  <a:themeElements>
    <a:clrScheme name="Jean Hailes Brand 2023">
      <a:dk1>
        <a:srgbClr val="3D0F58"/>
      </a:dk1>
      <a:lt1>
        <a:sysClr val="window" lastClr="FFFFFF"/>
      </a:lt1>
      <a:dk2>
        <a:srgbClr val="662D91"/>
      </a:dk2>
      <a:lt2>
        <a:srgbClr val="F3F4F6"/>
      </a:lt2>
      <a:accent1>
        <a:srgbClr val="3D0F58"/>
      </a:accent1>
      <a:accent2>
        <a:srgbClr val="D40F7D"/>
      </a:accent2>
      <a:accent3>
        <a:srgbClr val="E0C9F6"/>
      </a:accent3>
      <a:accent4>
        <a:srgbClr val="02267E"/>
      </a:accent4>
      <a:accent5>
        <a:srgbClr val="FDD963"/>
      </a:accent5>
      <a:accent6>
        <a:srgbClr val="A6E068"/>
      </a:accent6>
      <a:hlink>
        <a:srgbClr val="3D0F58"/>
      </a:hlink>
      <a:folHlink>
        <a:srgbClr val="3D0F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C6DE4A67-2BCF-4E77-9AE5-6A1EAA84C2EF}"/>
    </a:ext>
  </a:extLst>
</a:theme>
</file>

<file path=ppt/theme/theme2.xml><?xml version="1.0" encoding="utf-8"?>
<a:theme xmlns:a="http://schemas.openxmlformats.org/drawingml/2006/main" name="1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FC7B5B9-E22A-406D-A150-FC7A9F58A525}"/>
    </a:ext>
  </a:extLst>
</a:theme>
</file>

<file path=ppt/theme/theme3.xml><?xml version="1.0" encoding="utf-8"?>
<a:theme xmlns:a="http://schemas.openxmlformats.org/drawingml/2006/main" name="2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ADDAF22-9733-44F8-8C76-1E4C3D689636}"/>
    </a:ext>
  </a:extLst>
</a:theme>
</file>

<file path=ppt/theme/theme4.xml><?xml version="1.0" encoding="utf-8"?>
<a:theme xmlns:a="http://schemas.openxmlformats.org/drawingml/2006/main" name="3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4A9E9612-7FD5-4917-A197-9AF6B6CF01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Jean Hailes Presentation Template</Template>
  <TotalTime>578</TotalTime>
  <Words>4753</Words>
  <Application>Microsoft Office PowerPoint</Application>
  <PresentationFormat>Widescreen</PresentationFormat>
  <Paragraphs>426</Paragraphs>
  <Slides>40</Slides>
  <Notes>39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40</vt:i4>
      </vt:variant>
    </vt:vector>
  </HeadingPairs>
  <TitlesOfParts>
    <vt:vector size="48" baseType="lpstr">
      <vt:lpstr>Courier New</vt:lpstr>
      <vt:lpstr>Arial</vt:lpstr>
      <vt:lpstr>Times New Roman</vt:lpstr>
      <vt:lpstr>Calibri</vt:lpstr>
      <vt:lpstr>Jean Hailes title</vt:lpstr>
      <vt:lpstr>1_Jean Hailes title</vt:lpstr>
      <vt:lpstr>2_Jean Hailes title</vt:lpstr>
      <vt:lpstr>3_Jean Hailes title</vt:lpstr>
      <vt:lpstr>Menopause</vt:lpstr>
      <vt:lpstr>Language</vt:lpstr>
      <vt:lpstr>Presentation aims</vt:lpstr>
      <vt:lpstr>About menopause</vt:lpstr>
      <vt:lpstr>What is menopause?</vt:lpstr>
      <vt:lpstr>Hormones and menopause</vt:lpstr>
      <vt:lpstr>When does menopause occur?</vt:lpstr>
      <vt:lpstr>Premature and early menopause</vt:lpstr>
      <vt:lpstr> See a doctor if your periods  stop naturally before you’re 45.   You will need treatment  due to the loss of oestrogen.</vt:lpstr>
      <vt:lpstr>Stages of menopause</vt:lpstr>
      <vt:lpstr>Diagnosis</vt:lpstr>
      <vt:lpstr>Perimenopause</vt:lpstr>
      <vt:lpstr>Menopause symptoms – physical</vt:lpstr>
      <vt:lpstr>Menopause symptoms – emotional</vt:lpstr>
      <vt:lpstr>Symptoms</vt:lpstr>
      <vt:lpstr>Menopause management</vt:lpstr>
      <vt:lpstr>Management options</vt:lpstr>
      <vt:lpstr>Management – lifestyle</vt:lpstr>
      <vt:lpstr>Management – menopausal hormone  therapy (MHT)</vt:lpstr>
      <vt:lpstr>Management – menopausal hormone therapy (MHT)</vt:lpstr>
      <vt:lpstr>Management – menopausal hormone therapy (MHT) </vt:lpstr>
      <vt:lpstr>Management – non-hormonal options</vt:lpstr>
      <vt:lpstr>Management – treatment for   vaginal dryness</vt:lpstr>
      <vt:lpstr>Management – complementary therapies</vt:lpstr>
      <vt:lpstr>Management – pharmacy-compounded hormones</vt:lpstr>
      <vt:lpstr>Jean Hailes for Women’s Health  and the Australasian Menopause Society  do not recommend pharmacy-compounded (bioidentical) hormones as  a management option.</vt:lpstr>
      <vt:lpstr>Menopause and sex</vt:lpstr>
      <vt:lpstr>Management of painful sex</vt:lpstr>
      <vt:lpstr>Contraception</vt:lpstr>
      <vt:lpstr>Health after menopause</vt:lpstr>
      <vt:lpstr>Postmenopause – maintaining  good health</vt:lpstr>
      <vt:lpstr>A third or even half of your life  will happen after menopause,  so try to maintain good health.</vt:lpstr>
      <vt:lpstr>Postmenopause – weight and shape</vt:lpstr>
      <vt:lpstr>Postmenopause – healthy living</vt:lpstr>
      <vt:lpstr>Postmenopause – health checks</vt:lpstr>
      <vt:lpstr>When to see a doctor</vt:lpstr>
      <vt:lpstr>Jean Hailes  menopause resources</vt:lpstr>
      <vt:lpstr>More information on menopause</vt:lpstr>
      <vt:lpstr>Thank you</vt:lpstr>
      <vt:lpstr>For further information </vt:lpstr>
    </vt:vector>
  </TitlesOfParts>
  <Company>Jean Hailes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Menopause</dc:title>
  <dc:creator>Jean Hailes Foundation</dc:creator>
  <cp:lastModifiedBy>Andrew Vagg</cp:lastModifiedBy>
  <cp:revision>39</cp:revision>
  <dcterms:created xsi:type="dcterms:W3CDTF">2023-09-25T04:00:56Z</dcterms:created>
  <dcterms:modified xsi:type="dcterms:W3CDTF">2024-03-06T22:55:35Z</dcterms:modified>
</cp:coreProperties>
</file>