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 id="2147483761" r:id="rId2"/>
    <p:sldMasterId id="2147483769" r:id="rId3"/>
    <p:sldMasterId id="2147483772" r:id="rId4"/>
  </p:sldMasterIdLst>
  <p:notesMasterIdLst>
    <p:notesMasterId r:id="rId41"/>
  </p:notesMasterIdLst>
  <p:handoutMasterIdLst>
    <p:handoutMasterId r:id="rId42"/>
  </p:handoutMasterIdLst>
  <p:sldIdLst>
    <p:sldId id="256" r:id="rId5"/>
    <p:sldId id="277" r:id="rId6"/>
    <p:sldId id="278" r:id="rId7"/>
    <p:sldId id="275" r:id="rId8"/>
    <p:sldId id="284" r:id="rId9"/>
    <p:sldId id="315" r:id="rId10"/>
    <p:sldId id="319" r:id="rId11"/>
    <p:sldId id="287" r:id="rId12"/>
    <p:sldId id="288" r:id="rId13"/>
    <p:sldId id="289" r:id="rId14"/>
    <p:sldId id="290" r:id="rId15"/>
    <p:sldId id="291" r:id="rId16"/>
    <p:sldId id="292" r:id="rId17"/>
    <p:sldId id="316" r:id="rId18"/>
    <p:sldId id="294" r:id="rId19"/>
    <p:sldId id="317" r:id="rId20"/>
    <p:sldId id="295" r:id="rId21"/>
    <p:sldId id="282" r:id="rId22"/>
    <p:sldId id="318" r:id="rId23"/>
    <p:sldId id="296" r:id="rId24"/>
    <p:sldId id="297" r:id="rId25"/>
    <p:sldId id="298" r:id="rId26"/>
    <p:sldId id="299" r:id="rId27"/>
    <p:sldId id="300" r:id="rId28"/>
    <p:sldId id="301" r:id="rId29"/>
    <p:sldId id="313" r:id="rId30"/>
    <p:sldId id="303" r:id="rId31"/>
    <p:sldId id="314" r:id="rId32"/>
    <p:sldId id="305" r:id="rId33"/>
    <p:sldId id="306" r:id="rId34"/>
    <p:sldId id="308" r:id="rId35"/>
    <p:sldId id="309" r:id="rId36"/>
    <p:sldId id="310" r:id="rId37"/>
    <p:sldId id="311" r:id="rId38"/>
    <p:sldId id="262" r:id="rId39"/>
    <p:sldId id="320" r:id="rId40"/>
  </p:sldIdLst>
  <p:sldSz cx="12192000" cy="6858000"/>
  <p:notesSz cx="7315200" cy="9601200"/>
  <p:embeddedFontLst>
    <p:embeddedFont>
      <p:font typeface="ＭＳ Ｐゴシック" panose="020B0600070205080204" pitchFamily="34" charset="-128"/>
      <p:regular r:id="rId43"/>
    </p:embeddedFont>
    <p:embeddedFont>
      <p:font typeface="Helvetica" panose="020B0604020202020204" pitchFamily="34"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977F9F-426B-11BB-D672-7F471A72C331}" name="Ewa Sosidko" initials="ES" userId="S::ewa.sosidko@jeanhailes.org.au::213b21a9-6022-43a8-b32a-7c038291b461" providerId="AD"/>
  <p188:author id="{97D5E6FA-4FD4-D809-F51D-EEBEF6829350}" name="Louise Browne" initials="LB" userId="S::louise.browne@jeanhailes.org.au::dfc0368b-1762-4c4f-99e4-68e449fed6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FE4FA"/>
    <a:srgbClr val="E0C9F6"/>
    <a:srgbClr val="E6D4F8"/>
    <a:srgbClr val="EC008C"/>
    <a:srgbClr val="F3F4F6"/>
    <a:srgbClr val="662D91"/>
    <a:srgbClr val="481986"/>
    <a:srgbClr val="5B01AC"/>
    <a:srgbClr val="370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snapToObjects="1">
      <p:cViewPr varScale="1">
        <p:scale>
          <a:sx n="140" d="100"/>
          <a:sy n="140" d="100"/>
        </p:scale>
        <p:origin x="594" y="144"/>
      </p:cViewPr>
      <p:guideLst/>
    </p:cSldViewPr>
  </p:slideViewPr>
  <p:outlineViewPr>
    <p:cViewPr>
      <p:scale>
        <a:sx n="33" d="100"/>
        <a:sy n="33" d="100"/>
      </p:scale>
      <p:origin x="0" y="-22710"/>
    </p:cViewPr>
  </p:outlineViewPr>
  <p:notesTextViewPr>
    <p:cViewPr>
      <p:scale>
        <a:sx n="100" d="100"/>
        <a:sy n="100" d="100"/>
      </p:scale>
      <p:origin x="0" y="0"/>
    </p:cViewPr>
  </p:notesTextViewPr>
  <p:notesViewPr>
    <p:cSldViewPr snapToGrid="0" snapToObjects="1" showGuides="1">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E6B714-E9AF-4A73-B7F6-C0D5A88AB93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a:p>
        </p:txBody>
      </p:sp>
      <p:sp>
        <p:nvSpPr>
          <p:cNvPr id="3" name="Date Placeholder 2">
            <a:extLst>
              <a:ext uri="{FF2B5EF4-FFF2-40B4-BE49-F238E27FC236}">
                <a16:creationId xmlns:a16="http://schemas.microsoft.com/office/drawing/2014/main" id="{5EA9D8C5-B0BC-4ADC-9448-7F5EC1A0E93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0D0F631-FC30-4674-836A-3AEC3ACEB264}" type="datetimeFigureOut">
              <a:rPr lang="en-AU" smtClean="0"/>
              <a:t>7/03/2024</a:t>
            </a:fld>
            <a:endParaRPr lang="en-AU"/>
          </a:p>
        </p:txBody>
      </p:sp>
      <p:sp>
        <p:nvSpPr>
          <p:cNvPr id="4" name="Footer Placeholder 3">
            <a:extLst>
              <a:ext uri="{FF2B5EF4-FFF2-40B4-BE49-F238E27FC236}">
                <a16:creationId xmlns:a16="http://schemas.microsoft.com/office/drawing/2014/main" id="{C8DE735A-96EC-49F4-B591-B8E21CC6D0B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a:p>
        </p:txBody>
      </p:sp>
    </p:spTree>
    <p:extLst>
      <p:ext uri="{BB962C8B-B14F-4D97-AF65-F5344CB8AC3E}">
        <p14:creationId xmlns:p14="http://schemas.microsoft.com/office/powerpoint/2010/main" val="169231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B56A11E-E9FB-114C-83B6-C6703A451B17}" type="datetimeFigureOut">
              <a:rPr lang="en-US" smtClean="0"/>
              <a:t>3/7/2024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65C4246-2B10-DD48-83AE-D5E21758CD2A}" type="slidenum">
              <a:rPr lang="en-US" smtClean="0"/>
              <a:t>‹#›</a:t>
            </a:fld>
            <a:endParaRPr lang="en-US"/>
          </a:p>
        </p:txBody>
      </p:sp>
    </p:spTree>
    <p:extLst>
      <p:ext uri="{BB962C8B-B14F-4D97-AF65-F5344CB8AC3E}">
        <p14:creationId xmlns:p14="http://schemas.microsoft.com/office/powerpoint/2010/main" val="262198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AU" b="0" i="0" dirty="0">
                <a:effectLst/>
                <a:latin typeface="Calibri" panose="020F0502020204030204" pitchFamily="34" charset="0"/>
              </a:rPr>
              <a:t>To add presenter name and position title, insert a text box.</a:t>
            </a:r>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1</a:t>
            </a:fld>
            <a:endParaRPr lang="en-US"/>
          </a:p>
        </p:txBody>
      </p:sp>
    </p:spTree>
    <p:extLst>
      <p:ext uri="{BB962C8B-B14F-4D97-AF65-F5344CB8AC3E}">
        <p14:creationId xmlns:p14="http://schemas.microsoft.com/office/powerpoint/2010/main" val="2648397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b="0" i="0" dirty="0">
                <a:solidFill>
                  <a:srgbClr val="000000"/>
                </a:solidFill>
                <a:effectLst/>
                <a:latin typeface="+mn-lt"/>
              </a:rPr>
              <a:t>There are things you can do to manage PMS. </a:t>
            </a:r>
          </a:p>
          <a:p>
            <a:pPr>
              <a:lnSpc>
                <a:spcPct val="107000"/>
              </a:lnSpc>
            </a:pPr>
            <a:r>
              <a:rPr lang="en-US" sz="1200" b="0" i="0" dirty="0">
                <a:solidFill>
                  <a:srgbClr val="000000"/>
                </a:solidFill>
                <a:effectLst/>
                <a:latin typeface="+mn-lt"/>
              </a:rPr>
              <a:t>Evidence-based treatments for PMS include:</a:t>
            </a:r>
          </a:p>
          <a:p>
            <a:pPr marL="382171" indent="-382171" defTabSz="1021806">
              <a:lnSpc>
                <a:spcPct val="107000"/>
              </a:lnSpc>
              <a:buFont typeface="Arial" panose="020B0604020202020204" pitchFamily="34" charset="0"/>
              <a:buChar char="•"/>
            </a:pPr>
            <a:r>
              <a:rPr lang="en-US" sz="1200" dirty="0">
                <a:solidFill>
                  <a:srgbClr val="000000"/>
                </a:solidFill>
                <a:cs typeface="Times New Roman" panose="02020603050405020304" pitchFamily="18" charset="0"/>
              </a:rPr>
              <a:t>exercise – releases the hormone ‘endorphin’ which has a positive effect on mood</a:t>
            </a:r>
          </a:p>
          <a:p>
            <a:pPr marL="382171" indent="-382171" defTabSz="1021806">
              <a:lnSpc>
                <a:spcPct val="107000"/>
              </a:lnSpc>
              <a:buFont typeface="Arial" panose="020B0604020202020204" pitchFamily="34" charset="0"/>
              <a:buChar char="•"/>
            </a:pPr>
            <a:r>
              <a:rPr lang="en-US" sz="1200" dirty="0">
                <a:solidFill>
                  <a:srgbClr val="000000"/>
                </a:solidFill>
                <a:cs typeface="Times New Roman" panose="02020603050405020304" pitchFamily="18" charset="0"/>
              </a:rPr>
              <a:t>complementary </a:t>
            </a:r>
            <a:r>
              <a:rPr lang="en-AU" sz="1200" dirty="0">
                <a:solidFill>
                  <a:srgbClr val="000000"/>
                </a:solidFill>
                <a:cs typeface="Times New Roman" panose="02020603050405020304" pitchFamily="18" charset="0"/>
              </a:rPr>
              <a:t>medicine and therapies, such as evening primrose oil, vitamin B6, magnesium, chaste tree berry and acupuncture </a:t>
            </a:r>
          </a:p>
          <a:p>
            <a:pPr marL="382171" indent="-382171" defTabSz="1021806">
              <a:lnSpc>
                <a:spcPct val="107000"/>
              </a:lnSpc>
              <a:buFont typeface="Arial" panose="020B0604020202020204" pitchFamily="34" charset="0"/>
              <a:buChar char="•"/>
            </a:pPr>
            <a:r>
              <a:rPr lang="en-AU" sz="1200" dirty="0">
                <a:solidFill>
                  <a:srgbClr val="000000"/>
                </a:solidFill>
                <a:cs typeface="Times New Roman" panose="02020603050405020304" pitchFamily="18" charset="0"/>
              </a:rPr>
              <a:t>psychotherapy, such as cognitive behavioural therapy</a:t>
            </a:r>
          </a:p>
          <a:p>
            <a:pPr marL="382171" indent="-382171" defTabSz="1021806">
              <a:lnSpc>
                <a:spcPct val="107000"/>
              </a:lnSpc>
              <a:buFont typeface="Arial" panose="020B0604020202020204" pitchFamily="34" charset="0"/>
              <a:buChar char="•"/>
            </a:pPr>
            <a:r>
              <a:rPr lang="en-AU" sz="1200" dirty="0">
                <a:solidFill>
                  <a:srgbClr val="000000"/>
                </a:solidFill>
                <a:cs typeface="Times New Roman" panose="02020603050405020304" pitchFamily="18" charset="0"/>
              </a:rPr>
              <a:t>hormonal treatments, such as the oral contraceptive pill (‘the Pill’)</a:t>
            </a:r>
          </a:p>
          <a:p>
            <a:pPr marL="382171" indent="-382171" defTabSz="1021806">
              <a:lnSpc>
                <a:spcPct val="107000"/>
              </a:lnSpc>
              <a:buFont typeface="Arial" panose="020B0604020202020204" pitchFamily="34" charset="0"/>
              <a:buChar char="•"/>
            </a:pPr>
            <a:r>
              <a:rPr lang="en-AU" sz="1200" dirty="0">
                <a:solidFill>
                  <a:srgbClr val="000000"/>
                </a:solidFill>
                <a:cs typeface="Times New Roman" panose="02020603050405020304" pitchFamily="18" charset="0"/>
              </a:rPr>
              <a:t>other medications, such as anti-anxiety </a:t>
            </a:r>
            <a:r>
              <a:rPr lang="en-US" sz="1200" dirty="0">
                <a:solidFill>
                  <a:srgbClr val="000000"/>
                </a:solidFill>
                <a:cs typeface="Times New Roman" panose="02020603050405020304" pitchFamily="18" charset="0"/>
              </a:rPr>
              <a:t>medication or antidepressants. </a:t>
            </a:r>
          </a:p>
          <a:p>
            <a:pPr>
              <a:lnSpc>
                <a:spcPct val="107000"/>
              </a:lnSpc>
            </a:pPr>
            <a:r>
              <a:rPr lang="en-US" sz="1200" b="0" i="0" dirty="0">
                <a:solidFill>
                  <a:srgbClr val="000000"/>
                </a:solidFill>
                <a:effectLst/>
                <a:latin typeface="+mn-lt"/>
              </a:rPr>
              <a:t>Talk to your doctor about these treatments. </a:t>
            </a:r>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10</a:t>
            </a:fld>
            <a:endParaRPr lang="en-US"/>
          </a:p>
        </p:txBody>
      </p:sp>
    </p:spTree>
    <p:extLst>
      <p:ext uri="{BB962C8B-B14F-4D97-AF65-F5344CB8AC3E}">
        <p14:creationId xmlns:p14="http://schemas.microsoft.com/office/powerpoint/2010/main" val="1965796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Premenstrual dysphoric disorder (PMDD) is a severe form of PMS that affects between 3 and 8% of women of reproductive age.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It is a severe negative reaction in the brain to changing levels of hormones in the second half of the menstrual cycle, in the lead up to the period.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PMDD is similar to PMS, in that symptoms appear in the lead-up to your period and go away in the first few days of bleeding.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However, in PMDD, symptoms are much more severe. People with PMDD have difficulty functioning at home, at work, and in relationships in the lead-up to their period when they have symptoms.</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Symptoms include emotional symptoms, such as mood swings, depression, irritability and anxiety, and physical symptoms, such as breast tenderness and swelling, joint or muscle pain and weight gain. </a:t>
            </a:r>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11</a:t>
            </a:fld>
            <a:endParaRPr lang="en-US"/>
          </a:p>
        </p:txBody>
      </p:sp>
    </p:spTree>
    <p:extLst>
      <p:ext uri="{BB962C8B-B14F-4D97-AF65-F5344CB8AC3E}">
        <p14:creationId xmlns:p14="http://schemas.microsoft.com/office/powerpoint/2010/main" val="434070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US" sz="1200" dirty="0">
                <a:latin typeface="+mn-lt"/>
                <a:cs typeface="Times New Roman" panose="02020603050405020304" pitchFamily="18" charset="0"/>
              </a:rPr>
              <a:t>PMDD usually requires treatment with medication. This can include antidepressants (SSRIs) or hormonal treatment to stop ovulation. </a:t>
            </a:r>
          </a:p>
          <a:p>
            <a:pPr marL="382171" indent="-382171" defTabSz="1021806">
              <a:lnSpc>
                <a:spcPct val="107000"/>
              </a:lnSpc>
              <a:buFont typeface="Arial" panose="020B0604020202020204" pitchFamily="34" charset="0"/>
              <a:buChar char="•"/>
            </a:pPr>
            <a:r>
              <a:rPr lang="en-US" sz="1200" dirty="0">
                <a:latin typeface="+mn-lt"/>
                <a:cs typeface="Times New Roman" panose="02020603050405020304" pitchFamily="18" charset="0"/>
              </a:rPr>
              <a:t>Other strategies that can help include:</a:t>
            </a:r>
          </a:p>
          <a:p>
            <a:pPr marL="894080" lvl="1" indent="-383178" defTabSz="1021806">
              <a:lnSpc>
                <a:spcPct val="107000"/>
              </a:lnSpc>
              <a:buFont typeface="Calibri" panose="020F0502020204030204" pitchFamily="34" charset="0"/>
              <a:buChar char="-"/>
            </a:pPr>
            <a:r>
              <a:rPr lang="en-US" sz="1200" dirty="0">
                <a:latin typeface="+mn-lt"/>
                <a:cs typeface="Times New Roman" panose="02020603050405020304" pitchFamily="18" charset="0"/>
              </a:rPr>
              <a:t>psychotherapy </a:t>
            </a:r>
            <a:r>
              <a:rPr lang="mr-IN" sz="1200" dirty="0">
                <a:latin typeface="+mn-lt"/>
              </a:rPr>
              <a:t>–</a:t>
            </a:r>
            <a:r>
              <a:rPr lang="en-US" sz="1200" dirty="0">
                <a:latin typeface="+mn-lt"/>
                <a:cs typeface="Times New Roman" panose="02020603050405020304" pitchFamily="18" charset="0"/>
              </a:rPr>
              <a:t> can help to develop coping strategies </a:t>
            </a:r>
          </a:p>
          <a:p>
            <a:pPr marL="894080" lvl="1" indent="-383178" defTabSz="1021806">
              <a:lnSpc>
                <a:spcPct val="107000"/>
              </a:lnSpc>
              <a:buFont typeface="Calibri" panose="020F0502020204030204" pitchFamily="34" charset="0"/>
              <a:buChar char="-"/>
              <a:defRPr/>
            </a:pPr>
            <a:r>
              <a:rPr lang="en-US" sz="1200" dirty="0">
                <a:latin typeface="+mn-lt"/>
                <a:cs typeface="Times New Roman" panose="02020603050405020304" pitchFamily="18" charset="0"/>
              </a:rPr>
              <a:t>healthy lifestyle </a:t>
            </a:r>
            <a:r>
              <a:rPr lang="mr-IN" sz="1200" dirty="0">
                <a:latin typeface="+mn-lt"/>
              </a:rPr>
              <a:t>–</a:t>
            </a:r>
            <a:r>
              <a:rPr lang="en-US" sz="1200" dirty="0">
                <a:latin typeface="+mn-lt"/>
                <a:cs typeface="Times New Roman" panose="02020603050405020304" pitchFamily="18" charset="0"/>
              </a:rPr>
              <a:t> healthy eating, regular exercise, diary management </a:t>
            </a:r>
            <a:r>
              <a:rPr lang="en-AU" sz="1200" dirty="0">
                <a:latin typeface="+mn-lt"/>
                <a:cs typeface="Times New Roman" panose="02020603050405020304" pitchFamily="18" charset="0"/>
              </a:rPr>
              <a:t>(</a:t>
            </a:r>
            <a:r>
              <a:rPr lang="en-US" sz="1200" dirty="0">
                <a:latin typeface="+mn-lt"/>
                <a:cs typeface="Times New Roman" panose="02020603050405020304" pitchFamily="18" charset="0"/>
              </a:rPr>
              <a:t>avoid planning big events or meetings in the second half of your menstrual cycle), consistent sleep pattern, limited or no alcohol and no smoking or illicit drug use</a:t>
            </a:r>
          </a:p>
          <a:p>
            <a:pPr marL="894080" lvl="1" indent="-383178" defTabSz="1021806">
              <a:lnSpc>
                <a:spcPct val="107000"/>
              </a:lnSpc>
              <a:buFont typeface="Calibri" panose="020F0502020204030204" pitchFamily="34" charset="0"/>
              <a:buChar char="-"/>
              <a:defRPr/>
            </a:pPr>
            <a:r>
              <a:rPr lang="en-US" sz="1200" dirty="0">
                <a:latin typeface="+mn-lt"/>
                <a:cs typeface="Times New Roman" panose="02020603050405020304" pitchFamily="18" charset="0"/>
              </a:rPr>
              <a:t>reduce stress – reducing stress as much as possible is important. If you are experiencing workplace bulling or domestic violence, get help to address these issues</a:t>
            </a:r>
          </a:p>
          <a:p>
            <a:pPr marL="894080" lvl="1" indent="-383178" defTabSz="1021806">
              <a:lnSpc>
                <a:spcPct val="107000"/>
              </a:lnSpc>
              <a:buFont typeface="Calibri" panose="020F0502020204030204" pitchFamily="34" charset="0"/>
              <a:buChar char="-"/>
            </a:pPr>
            <a:r>
              <a:rPr lang="en-US" sz="1200" dirty="0">
                <a:latin typeface="+mn-lt"/>
                <a:cs typeface="Times New Roman" panose="02020603050405020304" pitchFamily="18" charset="0"/>
              </a:rPr>
              <a:t>complementary medicine and therapies </a:t>
            </a:r>
            <a:r>
              <a:rPr lang="mr-IN" sz="1200" dirty="0">
                <a:latin typeface="+mn-lt"/>
              </a:rPr>
              <a:t>–</a:t>
            </a:r>
            <a:r>
              <a:rPr lang="en-AU" sz="1200" dirty="0">
                <a:latin typeface="+mn-lt"/>
              </a:rPr>
              <a:t> vitamin B6, calcium and vitex agnus-</a:t>
            </a:r>
            <a:r>
              <a:rPr lang="en-AU" sz="1200" dirty="0" err="1">
                <a:latin typeface="+mn-lt"/>
              </a:rPr>
              <a:t>castus</a:t>
            </a:r>
            <a:r>
              <a:rPr lang="en-AU" sz="1200" dirty="0">
                <a:latin typeface="+mn-lt"/>
              </a:rPr>
              <a:t> extract can help to manage PMDD. </a:t>
            </a:r>
            <a:r>
              <a:rPr lang="en-US" sz="1200" dirty="0">
                <a:latin typeface="+mn-lt"/>
                <a:cs typeface="Times New Roman" panose="02020603050405020304" pitchFamily="18" charset="0"/>
              </a:rPr>
              <a:t>If you choose to use complementary medicine and therapies to treat PMDD it’s important to get advice from a health professional trained in this area. </a:t>
            </a:r>
          </a:p>
          <a:p>
            <a:pPr marL="382171" indent="-382171" defTabSz="1021806">
              <a:lnSpc>
                <a:spcPct val="107000"/>
              </a:lnSpc>
              <a:buFont typeface="Arial" panose="020B0604020202020204" pitchFamily="34" charset="0"/>
              <a:buChar char="•"/>
              <a:defRPr/>
            </a:pPr>
            <a:r>
              <a:rPr lang="en-AU" sz="1200" dirty="0">
                <a:latin typeface="+mn-lt"/>
                <a:cs typeface="Times New Roman" panose="02020603050405020304" pitchFamily="18" charset="0"/>
              </a:rPr>
              <a:t>If you have premenstrual symptoms that concern you or that interfere with your daily life, talk to your doctor. </a:t>
            </a:r>
          </a:p>
          <a:p>
            <a:pPr marL="383178" indent="-383178" defTabSz="1021806">
              <a:lnSpc>
                <a:spcPct val="107000"/>
              </a:lnSpc>
              <a:spcAft>
                <a:spcPts val="894"/>
              </a:spcAft>
              <a:buFont typeface="Calibri" panose="020F050202020403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12</a:t>
            </a:fld>
            <a:endParaRPr lang="en-US"/>
          </a:p>
        </p:txBody>
      </p:sp>
    </p:spTree>
    <p:extLst>
      <p:ext uri="{BB962C8B-B14F-4D97-AF65-F5344CB8AC3E}">
        <p14:creationId xmlns:p14="http://schemas.microsoft.com/office/powerpoint/2010/main" val="409728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Polycystic ovary syndrome affects 1 in 10 women of reproductive age.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PCOS is a hormonal condition in which two hormones, insulin (hormone that controls sugars in blood) and androgens (male-type hormones such as testosterone), are produced at higher-than-normal levels.</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Symptoms of PCOS include: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irregular or absent periods</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excess hair growth on face and body</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acne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easy weight gain</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issues with fertility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anxiety and depression.</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Women with PCOS have an increased risk of gestational diabetes, type 2 diabetes, high blood pressure and high cholesterol.</a:t>
            </a:r>
            <a:endParaRPr lang="en-AU" sz="12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13</a:t>
            </a:fld>
            <a:endParaRPr lang="en-US"/>
          </a:p>
        </p:txBody>
      </p:sp>
    </p:spTree>
    <p:extLst>
      <p:ext uri="{BB962C8B-B14F-4D97-AF65-F5344CB8AC3E}">
        <p14:creationId xmlns:p14="http://schemas.microsoft.com/office/powerpoint/2010/main" val="3604436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A healthy lifestyle is the most effective way to improve PCOS symptoms.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This includes eating a balanced and nutritious diet, maintaining a healthy weight, being as active as possible, not smoking, and avoiding excessive drinking.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If you are overweight, losing 5–10% of your body weight can improve your PCOS symptoms.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Medical, hormonal or cosmetic treatments may also be used, depending on which symptoms trouble you the most.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While most women with PCOS will be able to have children, it may take them longer and many will need fertility assistance.</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A range of health professionals may be involved in helping you manage PCOS. These include: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GP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dietitian</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exercise physiologist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psychologist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endocrinologist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fertility specialist.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Talk to your doctor if you think you might have PCOS. </a:t>
            </a:r>
          </a:p>
          <a:p>
            <a:pPr marL="383178" indent="-383178" defTabSz="1021806">
              <a:lnSpc>
                <a:spcPct val="107000"/>
              </a:lnSpc>
              <a:buFont typeface="Calibri" panose="020F0502020204030204" pitchFamily="34" charset="0"/>
              <a:buChar char="-"/>
              <a:defRPr/>
            </a:pPr>
            <a:endParaRPr lang="en-AU" sz="1400" dirty="0">
              <a:latin typeface="Calibri" panose="020F0502020204030204" pitchFamily="34" charset="0"/>
              <a:cs typeface="Times New Roman" panose="02020603050405020304" pitchFamily="18" charset="0"/>
            </a:endParaRPr>
          </a:p>
          <a:p>
            <a:pPr marL="197431" indent="-197431">
              <a:buFont typeface="Arial" panose="020B0604020202020204" pitchFamily="34" charset="0"/>
              <a:buChar char="•"/>
            </a:pPr>
            <a:endParaRPr lang="en-AU" sz="1800" b="1" dirty="0"/>
          </a:p>
          <a:p>
            <a:pPr marL="197431" indent="-197431">
              <a:buFont typeface="Arial" panose="020B0604020202020204" pitchFamily="34" charset="0"/>
              <a:buChar char="•"/>
            </a:pPr>
            <a:endParaRPr lang="en-AU" sz="1800" b="1" dirty="0"/>
          </a:p>
          <a:p>
            <a:pPr marL="197431" indent="-197431">
              <a:buFont typeface="Arial" panose="020B0604020202020204" pitchFamily="34" charset="0"/>
              <a:buChar char="•"/>
            </a:pPr>
            <a:endParaRPr lang="en-AU" sz="1800" b="1" dirty="0"/>
          </a:p>
          <a:p>
            <a:endParaRPr lang="en-US" dirty="0"/>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14</a:t>
            </a:fld>
            <a:endParaRPr lang="en-US"/>
          </a:p>
        </p:txBody>
      </p:sp>
    </p:spTree>
    <p:extLst>
      <p:ext uri="{BB962C8B-B14F-4D97-AF65-F5344CB8AC3E}">
        <p14:creationId xmlns:p14="http://schemas.microsoft.com/office/powerpoint/2010/main" val="4093614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Endometriosis, or ‘endo’, is a condition that occurs when cells similar to those that line the uterus grow in other parts of the body, usually in the pelvis and reproductive organs.</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When these cells grow outside the uterus, they form lesions or patches that bleed and leak fluid in response to your hormones at the time of your period. This leads to inflammation and scarring.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Endometriosis is common and affects around 1 in 10 women of reproductive age.</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Despite this, it takes 7–10 years, on average, for a woman to be diagnosed with endometriosis. </a:t>
            </a:r>
          </a:p>
          <a:p>
            <a:pPr defTabSz="1021806">
              <a:lnSpc>
                <a:spcPct val="107000"/>
              </a:lnSpc>
              <a:spcAft>
                <a:spcPts val="894"/>
              </a:spcAft>
            </a:pPr>
            <a:endParaRPr lang="en-AU" sz="1400" dirty="0">
              <a:latin typeface="Calibri" panose="020F0502020204030204" pitchFamily="34" charset="0"/>
              <a:cs typeface="Times New Roman" panose="02020603050405020304" pitchFamily="18" charset="0"/>
            </a:endParaRPr>
          </a:p>
          <a:p>
            <a:endParaRPr lang="en-AU" dirty="0"/>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15</a:t>
            </a:fld>
            <a:endParaRPr lang="en-US"/>
          </a:p>
        </p:txBody>
      </p:sp>
    </p:spTree>
    <p:extLst>
      <p:ext uri="{BB962C8B-B14F-4D97-AF65-F5344CB8AC3E}">
        <p14:creationId xmlns:p14="http://schemas.microsoft.com/office/powerpoint/2010/main" val="1015833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Endometriosis can cause many signs and symptoms, which may be different from person to person.</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Some women have many symptoms, while some women have none at all.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Symptoms may include:</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pain and bloating</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painful sex</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heavy bleeding</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constipation or diarrhoea</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tiredness</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mood changes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reduced quality of life. </a:t>
            </a:r>
          </a:p>
          <a:p>
            <a:pPr defTabSz="1021806">
              <a:lnSpc>
                <a:spcPct val="107000"/>
              </a:lnSpc>
              <a:spcAft>
                <a:spcPts val="894"/>
              </a:spcAft>
            </a:pPr>
            <a:endParaRPr lang="en-AU" sz="1400" dirty="0">
              <a:latin typeface="Calibri" panose="020F0502020204030204" pitchFamily="34" charset="0"/>
              <a:cs typeface="Times New Roman" panose="02020603050405020304" pitchFamily="18" charset="0"/>
            </a:endParaRPr>
          </a:p>
          <a:p>
            <a:endParaRPr lang="en-AU" dirty="0"/>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16</a:t>
            </a:fld>
            <a:endParaRPr lang="en-US"/>
          </a:p>
        </p:txBody>
      </p:sp>
    </p:spTree>
    <p:extLst>
      <p:ext uri="{BB962C8B-B14F-4D97-AF65-F5344CB8AC3E}">
        <p14:creationId xmlns:p14="http://schemas.microsoft.com/office/powerpoint/2010/main" val="745171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There is no cure for endometriosis.</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Management depends on your symptoms and treatment goals, but may include:</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pain-relief medication to help manage pain associated with endometriosis</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hormone therapy, such as the contraceptive pill, to help manage pain and slow the growth of endometriosis</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surgery to remove endometriosis patches</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fertility treatment if you want to get pregnant but are having trouble doing so.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There is no direct evidence that a healthy lifestyle reduces the severity of endometriosis symptoms, but getting enough sleep, regular exercise and relaxation are all important for general health and wellbeing.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More research is required to understand whether complementary therapies such as yoga or acupuncture help in managing pain associated with endometriosis.</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Talk to your doctor if you have painful periods that impact your quality of life. </a:t>
            </a:r>
          </a:p>
          <a:p>
            <a:pPr marL="382171" indent="-382171" defTabSz="1021806">
              <a:lnSpc>
                <a:spcPct val="107000"/>
              </a:lnSpc>
              <a:buFont typeface="Arial" panose="020B0604020202020204" pitchFamily="34" charset="0"/>
              <a:buChar char="•"/>
            </a:pPr>
            <a:endParaRPr lang="en-AU" sz="1400" dirty="0">
              <a:latin typeface="Calibri" panose="020F0502020204030204" pitchFamily="34" charset="0"/>
              <a:cs typeface="Times New Roman" panose="02020603050405020304" pitchFamily="18" charset="0"/>
            </a:endParaRPr>
          </a:p>
          <a:p>
            <a:endParaRPr lang="en-AU" dirty="0"/>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17</a:t>
            </a:fld>
            <a:endParaRPr lang="en-US"/>
          </a:p>
        </p:txBody>
      </p:sp>
    </p:spTree>
    <p:extLst>
      <p:ext uri="{BB962C8B-B14F-4D97-AF65-F5344CB8AC3E}">
        <p14:creationId xmlns:p14="http://schemas.microsoft.com/office/powerpoint/2010/main" val="316944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Menopause is the final menstrual period when ovaries have run out of eggs.</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It may occur naturally, or some women may have an induced menopause as a result of chemotherapy, radiotherapy or surgical removal of ovaries.</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Most women reach menopause between 45–55 years of age and the average age for women in Australia is 51 years.</a:t>
            </a:r>
          </a:p>
          <a:p>
            <a:endParaRPr lang="en-AU" dirty="0"/>
          </a:p>
        </p:txBody>
      </p:sp>
      <p:sp>
        <p:nvSpPr>
          <p:cNvPr id="4" name="Slide Number Placeholder 3"/>
          <p:cNvSpPr>
            <a:spLocks noGrp="1"/>
          </p:cNvSpPr>
          <p:nvPr>
            <p:ph type="sldNum" sz="quarter" idx="5"/>
          </p:nvPr>
        </p:nvSpPr>
        <p:spPr/>
        <p:txBody>
          <a:bodyPr/>
          <a:lstStyle/>
          <a:p>
            <a:fld id="{065C4246-2B10-DD48-83AE-D5E21758CD2A}" type="slidenum">
              <a:rPr lang="en-US" smtClean="0"/>
              <a:t>18</a:t>
            </a:fld>
            <a:endParaRPr lang="en-US"/>
          </a:p>
        </p:txBody>
      </p:sp>
    </p:spTree>
    <p:extLst>
      <p:ext uri="{BB962C8B-B14F-4D97-AF65-F5344CB8AC3E}">
        <p14:creationId xmlns:p14="http://schemas.microsoft.com/office/powerpoint/2010/main" val="3933932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Stages of the menopause transition:</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perimenopause – the lead-up to menopause. Perimenopause is often described as a time of ‘hormonal chaos’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menopause – the final menstrual period</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postmenopause – starts 12 months after the final menstrual period.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During perimenopause:</a:t>
            </a:r>
          </a:p>
          <a:p>
            <a:pPr marL="894080" lvl="1" indent="-383178" defTabSz="1021806">
              <a:lnSpc>
                <a:spcPct val="107000"/>
              </a:lnSpc>
              <a:buFont typeface="Calibri" panose="020F0502020204030204" pitchFamily="34" charset="0"/>
              <a:buChar char="-"/>
              <a:defRPr/>
            </a:pPr>
            <a:r>
              <a:rPr lang="en-US" sz="1200" dirty="0">
                <a:latin typeface="Calibri" panose="020F0502020204030204" pitchFamily="34" charset="0"/>
                <a:cs typeface="Times New Roman" panose="02020603050405020304" pitchFamily="18" charset="0"/>
              </a:rPr>
              <a:t>hormone levels can change rapidly, swinging up and down. This causes many common menopausal symptoms such as hot flushes and night sweats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periods start to change and become irregular and may be lighter or heavier than usual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ovulation (the release of an egg) may occur twice in a cycle, or not at all, so contraception is still important if you are not planning to become pregnant.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As hormones change around the time of menopause, you may begin to experience physical and emotional symptoms. For example: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physical symptoms may include hot flushes, night sweats, dry vagina, migraines, aches and pains, trouble sleeping, bladder problems, problems with weight, or itchy skin.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emotional symptoms may include feeling anxious or irritable, mood swings, trouble concentrating, or lowered libido (less interest in sex).</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If menopause is a result of surgery or chemotherapy treatment, the symptoms might be more severe.</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There is no definitive test to diagnose perimenopause or menopause-the best way to predict approaching menopause is to use the symptoms you have as a guide to whether you are close to menopause.  </a:t>
            </a:r>
            <a:endParaRPr lang="en-AU" sz="1200" dirty="0">
              <a:latin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65C4246-2B10-DD48-83AE-D5E21758CD2A}" type="slidenum">
              <a:rPr lang="en-US" smtClean="0"/>
              <a:t>19</a:t>
            </a:fld>
            <a:endParaRPr lang="en-US"/>
          </a:p>
        </p:txBody>
      </p:sp>
    </p:spTree>
    <p:extLst>
      <p:ext uri="{BB962C8B-B14F-4D97-AF65-F5344CB8AC3E}">
        <p14:creationId xmlns:p14="http://schemas.microsoft.com/office/powerpoint/2010/main" val="187229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65C4246-2B10-DD48-83AE-D5E21758CD2A}" type="slidenum">
              <a:rPr lang="en-US" smtClean="0"/>
              <a:t>2</a:t>
            </a:fld>
            <a:endParaRPr lang="en-US"/>
          </a:p>
        </p:txBody>
      </p:sp>
    </p:spTree>
    <p:extLst>
      <p:ext uri="{BB962C8B-B14F-4D97-AF65-F5344CB8AC3E}">
        <p14:creationId xmlns:p14="http://schemas.microsoft.com/office/powerpoint/2010/main" val="3537656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Management and treatment of menopausal symptoms depend on each individual woman's experience.</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Many women cope with mild menopausal symptoms and don't need to use any medication or therapies.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Some women manage their symptoms well with lifestyle measures such as eating well and getting regular physical activity.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Some women with symptoms that are affecting their quality of life will need to seek treatment to help them manage them.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Menopausal hormone therapy (MHT, formerly known as ‘hormone replacement therapy’, or HRT), non-hormonal options, treatment for vaginal dryness and complementary therapies are available to women as management options.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Pharmacy-compounded (bioidentical) hormones, also called ‘bioidentical hormones’, are not recommended as there’s no evidence to support their safety or effectiveness.</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A third or even half of your life will happen after menopause, so it’s very important that you maintain good health during and after menopause. Stay healthy to help prevent:</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cardiovascular disease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osteoporosis</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central weight gain</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type 2 diabetes.</a:t>
            </a:r>
          </a:p>
          <a:p>
            <a:pPr marL="382171" indent="-382171" defTabSz="1021806">
              <a:lnSpc>
                <a:spcPct val="107000"/>
              </a:lnSpc>
              <a:spcAft>
                <a:spcPts val="894"/>
              </a:spcAft>
              <a:buFont typeface="Arial" panose="020B0604020202020204" pitchFamily="34" charset="0"/>
              <a:buChar char="•"/>
              <a:defRPr/>
            </a:pPr>
            <a:endParaRPr lang="en-AU" sz="14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20</a:t>
            </a:fld>
            <a:endParaRPr lang="en-US"/>
          </a:p>
        </p:txBody>
      </p:sp>
    </p:spTree>
    <p:extLst>
      <p:ext uri="{BB962C8B-B14F-4D97-AF65-F5344CB8AC3E}">
        <p14:creationId xmlns:p14="http://schemas.microsoft.com/office/powerpoint/2010/main" val="1338579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AU" sz="1200" dirty="0"/>
              <a:t>The next</a:t>
            </a:r>
            <a:r>
              <a:rPr lang="en-AU" sz="1200" baseline="0" dirty="0"/>
              <a:t> slides will talk about how hormones affect your mood, heart health, bone health and sleep. </a:t>
            </a:r>
            <a:endParaRPr lang="en-AU" sz="1200" dirty="0"/>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21</a:t>
            </a:fld>
            <a:endParaRPr lang="en-US"/>
          </a:p>
        </p:txBody>
      </p:sp>
    </p:spTree>
    <p:extLst>
      <p:ext uri="{BB962C8B-B14F-4D97-AF65-F5344CB8AC3E}">
        <p14:creationId xmlns:p14="http://schemas.microsoft.com/office/powerpoint/2010/main" val="3993588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Many hormones can affect your mood, including reproductive hormones and cortisol. For example: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changing levels of hormones after childbirth can lead to mood changes including postnatal depression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changing levels of reproductive hormones during perimenopause means that women are at increased risk of developing depression and anxiety during this time.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Cortisol has many functions throughout the body, including helping your body respond to stress. However, if cortisol levels are high for extended periods, this can have a serious impact on your mental health. Cortisol levels might be high for extended periods due to chronic stress, trauma or experiences of violence.  </a:t>
            </a:r>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22</a:t>
            </a:fld>
            <a:endParaRPr lang="en-US"/>
          </a:p>
        </p:txBody>
      </p:sp>
    </p:spTree>
    <p:extLst>
      <p:ext uri="{BB962C8B-B14F-4D97-AF65-F5344CB8AC3E}">
        <p14:creationId xmlns:p14="http://schemas.microsoft.com/office/powerpoint/2010/main" val="1916470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The cardiovascular system is responsible for transporting oxygen, nutrients and hormones throughout the body. It is made up of your heart, blood and blood vessels.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Hormones help to keep your cardiovascular system healthy.</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They help to maintain blood vessels and blood pressure, and healthy levels of cholesterol and triglycerides.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Cardiovascular disease (heart disease and stroke) is the leading cause of death in Australian women. </a:t>
            </a:r>
          </a:p>
          <a:p>
            <a:pPr marL="191589" indent="-191589" defTabSz="1113096">
              <a:buFont typeface="Arial" panose="020B0604020202020204" pitchFamily="34" charset="0"/>
              <a:buChar char="•"/>
              <a:defRPr/>
            </a:pPr>
            <a:endParaRPr lang="en-AU" dirty="0"/>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23</a:t>
            </a:fld>
            <a:endParaRPr lang="en-US"/>
          </a:p>
        </p:txBody>
      </p:sp>
    </p:spTree>
    <p:extLst>
      <p:ext uri="{BB962C8B-B14F-4D97-AF65-F5344CB8AC3E}">
        <p14:creationId xmlns:p14="http://schemas.microsoft.com/office/powerpoint/2010/main" val="2633491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Before menopause, women have a lower risk of heart disease than men.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After menopause the risk of heart disease increases due to loss of oestrogen.</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This fall in estrogen at menopause causes a change in body shape with increases in fat around the tummy, and increases in blood fats like cholesterol and triglycerides, and blood pressure.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This contributes to an increased risk of heart disease and stroke.</a:t>
            </a:r>
          </a:p>
          <a:p>
            <a:pPr marL="197431" indent="-197431">
              <a:buFont typeface="Arial" panose="020B0604020202020204" pitchFamily="34" charset="0"/>
              <a:buChar char="•"/>
            </a:pPr>
            <a:endParaRPr lang="en-AU" dirty="0"/>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24</a:t>
            </a:fld>
            <a:endParaRPr lang="en-US"/>
          </a:p>
        </p:txBody>
      </p:sp>
    </p:spTree>
    <p:extLst>
      <p:ext uri="{BB962C8B-B14F-4D97-AF65-F5344CB8AC3E}">
        <p14:creationId xmlns:p14="http://schemas.microsoft.com/office/powerpoint/2010/main" val="3959219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Bone is a living tissue, constantly breaking down and being replaced.</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Oestrogen and parathyroid hormone, along with vitamin D, are very important for your bone health.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Oestrogen helps stop the bone from breaking down. Vitamin D and parathyroid hormone regulate the ideal amount of calcium in the body to build bone.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Our childhood and teenage years are the most important time for developing bones, and we reach peak bone mass in our early 20s.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During our 30s and 40s more bone is lost than made.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At menopause, the dramatic fall in oestrogen further speeds up bone loss.</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Good bone health means getting an initial strong bone mass in adolescence, keeping strong building blocks for bone such as calcium and protein in the body and minimising bone loss from the 30s onwards.</a:t>
            </a:r>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25</a:t>
            </a:fld>
            <a:endParaRPr lang="en-US"/>
          </a:p>
        </p:txBody>
      </p:sp>
    </p:spTree>
    <p:extLst>
      <p:ext uri="{BB962C8B-B14F-4D97-AF65-F5344CB8AC3E}">
        <p14:creationId xmlns:p14="http://schemas.microsoft.com/office/powerpoint/2010/main" val="1291554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Osteoporosis is a condition in which bones become thin, weak, fragile and easily broken. The image on the slide shows a healthy bone (left) and a bone with osteoporosis (right).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Brittle bones are more prone to breaks, particularly from a minor injury or fall. </a:t>
            </a:r>
          </a:p>
          <a:p>
            <a:pPr marL="382171" indent="-382171" defTabSz="1021806">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Breaking a bone is painful and requires recovery time, disrupts normal living and affects your level of independence and mobility.</a:t>
            </a:r>
          </a:p>
          <a:p>
            <a:pPr marL="382171" indent="-382171" defTabSz="1021806">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Osteoporosis is particularly common among postmenopausal women, due to the drop in </a:t>
            </a:r>
            <a:r>
              <a:rPr lang="en-US" sz="1200" dirty="0" err="1">
                <a:latin typeface="Calibri" panose="020F0502020204030204" pitchFamily="34" charset="0"/>
                <a:cs typeface="Times New Roman" panose="02020603050405020304" pitchFamily="18" charset="0"/>
              </a:rPr>
              <a:t>oestrogen</a:t>
            </a:r>
            <a:r>
              <a:rPr lang="en-US" sz="1200" dirty="0">
                <a:latin typeface="Calibri" panose="020F0502020204030204" pitchFamily="34" charset="0"/>
                <a:cs typeface="Times New Roman" panose="02020603050405020304" pitchFamily="18" charset="0"/>
              </a:rPr>
              <a:t> at menopause. </a:t>
            </a:r>
          </a:p>
          <a:p>
            <a:pPr marL="382171" indent="-382171" defTabSz="1021806">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Other risk factors include:</a:t>
            </a:r>
          </a:p>
          <a:p>
            <a:pPr marL="894080" lvl="1" indent="-383178" defTabSz="1021806">
              <a:lnSpc>
                <a:spcPct val="107000"/>
              </a:lnSpc>
              <a:buFont typeface="Calibri" panose="020F0502020204030204" pitchFamily="34" charset="0"/>
              <a:buChar char="-"/>
            </a:pPr>
            <a:r>
              <a:rPr lang="en-US" sz="1200" dirty="0">
                <a:latin typeface="Calibri" panose="020F0502020204030204" pitchFamily="34" charset="0"/>
                <a:cs typeface="Times New Roman" panose="02020603050405020304" pitchFamily="18" charset="0"/>
              </a:rPr>
              <a:t>family history of fractures</a:t>
            </a:r>
          </a:p>
          <a:p>
            <a:pPr marL="894080" lvl="1" indent="-383178" defTabSz="1021806">
              <a:lnSpc>
                <a:spcPct val="107000"/>
              </a:lnSpc>
              <a:buFont typeface="Calibri" panose="020F0502020204030204" pitchFamily="34" charset="0"/>
              <a:buChar char="-"/>
            </a:pPr>
            <a:r>
              <a:rPr lang="en-US" sz="1200" dirty="0">
                <a:latin typeface="Calibri" panose="020F0502020204030204" pitchFamily="34" charset="0"/>
                <a:cs typeface="Times New Roman" panose="02020603050405020304" pitchFamily="18" charset="0"/>
              </a:rPr>
              <a:t>smoking</a:t>
            </a:r>
          </a:p>
          <a:p>
            <a:pPr marL="894080" lvl="1" indent="-383178" defTabSz="1021806">
              <a:lnSpc>
                <a:spcPct val="107000"/>
              </a:lnSpc>
              <a:buFont typeface="Calibri" panose="020F0502020204030204" pitchFamily="34" charset="0"/>
              <a:buChar char="-"/>
            </a:pPr>
            <a:r>
              <a:rPr lang="en-US" sz="1200" dirty="0">
                <a:latin typeface="Calibri" panose="020F0502020204030204" pitchFamily="34" charset="0"/>
                <a:cs typeface="Times New Roman" panose="02020603050405020304" pitchFamily="18" charset="0"/>
              </a:rPr>
              <a:t>excess alcohol consumption</a:t>
            </a:r>
          </a:p>
          <a:p>
            <a:pPr marL="894080" lvl="1" indent="-383178" defTabSz="1021806">
              <a:lnSpc>
                <a:spcPct val="107000"/>
              </a:lnSpc>
              <a:buFont typeface="Calibri" panose="020F0502020204030204" pitchFamily="34" charset="0"/>
              <a:buChar char="-"/>
            </a:pPr>
            <a:r>
              <a:rPr lang="en-US" sz="1200" dirty="0">
                <a:latin typeface="Calibri" panose="020F0502020204030204" pitchFamily="34" charset="0"/>
                <a:cs typeface="Times New Roman" panose="02020603050405020304" pitchFamily="18" charset="0"/>
              </a:rPr>
              <a:t>not enough calcium and vitamin D </a:t>
            </a:r>
          </a:p>
          <a:p>
            <a:pPr marL="894080" lvl="1" indent="-383178" defTabSz="1021806">
              <a:lnSpc>
                <a:spcPct val="107000"/>
              </a:lnSpc>
              <a:buFont typeface="Calibri" panose="020F0502020204030204" pitchFamily="34" charset="0"/>
              <a:buChar char="-"/>
            </a:pPr>
            <a:r>
              <a:rPr lang="en-US" sz="1200" dirty="0">
                <a:latin typeface="Calibri" panose="020F0502020204030204" pitchFamily="34" charset="0"/>
                <a:cs typeface="Times New Roman" panose="02020603050405020304" pitchFamily="18" charset="0"/>
              </a:rPr>
              <a:t>lack of weight-bearing exercise </a:t>
            </a:r>
          </a:p>
          <a:p>
            <a:pPr marL="894080" lvl="1" indent="-383178" defTabSz="1021806">
              <a:lnSpc>
                <a:spcPct val="107000"/>
              </a:lnSpc>
              <a:buFont typeface="Calibri" panose="020F0502020204030204" pitchFamily="34" charset="0"/>
              <a:buChar char="-"/>
            </a:pPr>
            <a:r>
              <a:rPr lang="en-US" sz="1200" dirty="0">
                <a:latin typeface="Calibri" panose="020F0502020204030204" pitchFamily="34" charset="0"/>
                <a:cs typeface="Times New Roman" panose="02020603050405020304" pitchFamily="18" charset="0"/>
              </a:rPr>
              <a:t>long-term use of certain drugs such as steroids and thyroid and cancer medication. </a:t>
            </a:r>
            <a:endParaRPr lang="en-AU" sz="1200" dirty="0">
              <a:latin typeface="Calibri" panose="020F0502020204030204" pitchFamily="34" charset="0"/>
              <a:cs typeface="Times New Roman" panose="02020603050405020304" pitchFamily="18" charset="0"/>
            </a:endParaRP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To reduce your risk:</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get the building blocks: eating calcium-rich foods for bones, and protein for healthy muscles </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vitamin D: safe sun exposure every day or take supplements</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physical activity: weight-bearing, strength training, balance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limit alcohol and caffeine intake. </a:t>
            </a:r>
          </a:p>
          <a:p>
            <a:pPr marL="191589" indent="-191589" defTabSz="1052971">
              <a:buFont typeface="Arial"/>
              <a:buChar char="•"/>
              <a:defRPr/>
            </a:pPr>
            <a:endParaRPr lang="en-AU" b="0" dirty="0">
              <a:latin typeface="Arial" panose="020B0604020202020204" pitchFamily="34" charset="0"/>
              <a:cs typeface="Arial" panose="020B0604020202020204" pitchFamily="34" charset="0"/>
            </a:endParaRPr>
          </a:p>
          <a:p>
            <a:endParaRPr lang="en-AU" dirty="0"/>
          </a:p>
          <a:p>
            <a:endParaRPr lang="en-US" dirty="0"/>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26</a:t>
            </a:fld>
            <a:endParaRPr lang="en-US"/>
          </a:p>
        </p:txBody>
      </p:sp>
    </p:spTree>
    <p:extLst>
      <p:ext uri="{BB962C8B-B14F-4D97-AF65-F5344CB8AC3E}">
        <p14:creationId xmlns:p14="http://schemas.microsoft.com/office/powerpoint/2010/main" val="3364736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Consistent, high-quality sleep is important for physical and mental wellbeing. </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Your body clock tells you when to go to sleep and wake up and is controlled by your body’s circadian rhythm. </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Circadian rhythms are physical, mental and behavioural changes that happen in a 24-hour cycle. They influence </a:t>
            </a:r>
            <a:r>
              <a:rPr lang="en-AU" sz="1200" dirty="0">
                <a:ea typeface="Calibri" panose="020F0502020204030204" pitchFamily="34" charset="0"/>
                <a:cs typeface="Times New Roman" panose="02020603050405020304" pitchFamily="18" charset="0"/>
              </a:rPr>
              <a:t>processes such as sleep, thinking, energy levels and metabolism. </a:t>
            </a:r>
          </a:p>
          <a:p>
            <a:pPr marL="382171" indent="-382171" defTabSz="1021806">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Circadian rhythms are </a:t>
            </a:r>
            <a:r>
              <a:rPr lang="en-AU" sz="1200" dirty="0">
                <a:cs typeface="Times New Roman" panose="02020603050405020304" pitchFamily="18" charset="0"/>
              </a:rPr>
              <a:t>essential for maintaining a healthy hormonal balance and, in turn, are </a:t>
            </a:r>
            <a:r>
              <a:rPr lang="en-AU" sz="1200" dirty="0">
                <a:ea typeface="Calibri" panose="020F0502020204030204" pitchFamily="34" charset="0"/>
                <a:cs typeface="Times New Roman" panose="02020603050405020304" pitchFamily="18" charset="0"/>
              </a:rPr>
              <a:t>maintained by a number of hormones.</a:t>
            </a:r>
          </a:p>
          <a:p>
            <a:pPr marL="382171" indent="-382171" defTabSz="1021806">
              <a:lnSpc>
                <a:spcPct val="107000"/>
              </a:lnSpc>
              <a:buFont typeface="Arial" panose="020B0604020202020204" pitchFamily="34" charset="0"/>
              <a:buChar char="•"/>
              <a:tabLst>
                <a:tab pos="526485" algn="l"/>
              </a:tabLst>
            </a:pPr>
            <a:r>
              <a:rPr lang="en-AU" sz="1200" dirty="0">
                <a:ea typeface="Calibri" panose="020F0502020204030204" pitchFamily="34" charset="0"/>
                <a:cs typeface="Times New Roman" panose="02020603050405020304" pitchFamily="18" charset="0"/>
              </a:rPr>
              <a:t>An example of disruption to your circadian rhythm is jet lag. </a:t>
            </a:r>
          </a:p>
          <a:p>
            <a:pPr marL="382171" indent="-382171" defTabSz="1021806">
              <a:lnSpc>
                <a:spcPct val="107000"/>
              </a:lnSpc>
              <a:buFont typeface="Arial" panose="020B0604020202020204" pitchFamily="34" charset="0"/>
              <a:buChar char="•"/>
              <a:tabLst>
                <a:tab pos="526485" algn="l"/>
              </a:tabLst>
            </a:pPr>
            <a:r>
              <a:rPr lang="en-US" sz="1200" dirty="0">
                <a:ea typeface="Calibri" panose="020F0502020204030204" pitchFamily="34" charset="0"/>
                <a:cs typeface="Times New Roman" panose="02020603050405020304" pitchFamily="18" charset="0"/>
              </a:rPr>
              <a:t>Regular sleep means between 7 and 9 hours, with a similar sleep and wake time every day, including on weekends. </a:t>
            </a:r>
            <a:endParaRPr lang="en-AU" sz="1200" dirty="0">
              <a:ea typeface="Calibri" panose="020F0502020204030204" pitchFamily="34" charset="0"/>
              <a:cs typeface="Times New Roman" panose="02020603050405020304" pitchFamily="18" charset="0"/>
            </a:endParaRPr>
          </a:p>
          <a:p>
            <a:pPr>
              <a:lnSpc>
                <a:spcPct val="107000"/>
              </a:lnSpc>
            </a:pPr>
            <a:endParaRPr lang="en-AU" dirty="0">
              <a:latin typeface="+mn-lt"/>
            </a:endParaRPr>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27</a:t>
            </a:fld>
            <a:endParaRPr lang="en-US"/>
          </a:p>
        </p:txBody>
      </p:sp>
    </p:spTree>
    <p:extLst>
      <p:ext uri="{BB962C8B-B14F-4D97-AF65-F5344CB8AC3E}">
        <p14:creationId xmlns:p14="http://schemas.microsoft.com/office/powerpoint/2010/main" val="2434767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SzPts val="1000"/>
              <a:buFont typeface="Arial" panose="020B0604020202020204" pitchFamily="34" charset="0"/>
              <a:buChar char="•"/>
              <a:tabLst>
                <a:tab pos="556547" algn="l"/>
              </a:tabLst>
            </a:pPr>
            <a:r>
              <a:rPr lang="en-AU" sz="1200" dirty="0">
                <a:latin typeface="Calibri" panose="020F0502020204030204" pitchFamily="34" charset="0"/>
                <a:ea typeface="Times New Roman" panose="02020603050405020304" pitchFamily="18" charset="0"/>
                <a:cs typeface="Times New Roman" panose="02020603050405020304" pitchFamily="18" charset="0"/>
              </a:rPr>
              <a:t>Poor sleep and lowered energy levels are common among women, especially when oestrogen levels are low, such as before and during a period, during breastfeeding and </a:t>
            </a:r>
            <a:r>
              <a:rPr lang="en-AU" sz="1200" dirty="0" err="1">
                <a:latin typeface="Calibri" panose="020F0502020204030204" pitchFamily="34" charset="0"/>
                <a:ea typeface="Times New Roman" panose="02020603050405020304" pitchFamily="18" charset="0"/>
                <a:cs typeface="Times New Roman" panose="02020603050405020304" pitchFamily="18" charset="0"/>
              </a:rPr>
              <a:t>postmenopause</a:t>
            </a:r>
            <a:r>
              <a:rPr lang="en-AU" sz="1200" dirty="0">
                <a:latin typeface="Calibri" panose="020F0502020204030204" pitchFamily="34" charset="0"/>
                <a:ea typeface="Times New Roman" panose="02020603050405020304" pitchFamily="18" charset="0"/>
                <a:cs typeface="Times New Roman" panose="02020603050405020304" pitchFamily="18" charset="0"/>
              </a:rPr>
              <a:t>.</a:t>
            </a:r>
          </a:p>
          <a:p>
            <a:pPr marL="382171" indent="-382171" defTabSz="1021806">
              <a:lnSpc>
                <a:spcPct val="107000"/>
              </a:lnSpc>
              <a:buSzPts val="1000"/>
              <a:buFont typeface="Arial" panose="020B0604020202020204" pitchFamily="34" charset="0"/>
              <a:buChar char="•"/>
              <a:tabLst>
                <a:tab pos="556547" algn="l"/>
              </a:tabLst>
              <a:defRPr/>
            </a:pPr>
            <a:r>
              <a:rPr lang="en-AU" sz="1200" dirty="0">
                <a:latin typeface="Calibri" panose="020F0502020204030204" pitchFamily="34" charset="0"/>
                <a:cs typeface="Times New Roman" panose="02020603050405020304" pitchFamily="18" charset="0"/>
              </a:rPr>
              <a:t>Poor or not enough sleep affects the body’s ability to regulate stress hormones, appetite and blood sugar levels. </a:t>
            </a:r>
          </a:p>
          <a:p>
            <a:pPr marL="382171" indent="-382171" defTabSz="1021806">
              <a:lnSpc>
                <a:spcPct val="107000"/>
              </a:lnSpc>
              <a:buSzPts val="1000"/>
              <a:buFont typeface="Arial" panose="020B0604020202020204" pitchFamily="34" charset="0"/>
              <a:buChar char="•"/>
              <a:tabLst>
                <a:tab pos="556547" algn="l"/>
              </a:tabLst>
              <a:defRPr/>
            </a:pPr>
            <a:r>
              <a:rPr lang="en-AU" sz="1200" dirty="0">
                <a:latin typeface="Calibri" panose="020F0502020204030204" pitchFamily="34" charset="0"/>
                <a:cs typeface="Times New Roman" panose="02020603050405020304" pitchFamily="18" charset="0"/>
              </a:rPr>
              <a:t>It can lead to increased blood pressure and increased risk of obesity, diabetes, heart disease, depression and anxiety. </a:t>
            </a:r>
          </a:p>
          <a:p>
            <a:pPr marL="394864" indent="-394864">
              <a:lnSpc>
                <a:spcPct val="107000"/>
              </a:lnSpc>
              <a:spcAft>
                <a:spcPts val="921"/>
              </a:spcAft>
              <a:buSzPts val="1000"/>
              <a:buFont typeface="Symbol" panose="05050102010706020507" pitchFamily="18" charset="2"/>
              <a:buChar char=""/>
              <a:tabLst>
                <a:tab pos="526485" algn="l"/>
              </a:tabLst>
            </a:pPr>
            <a:endParaRPr lang="en-AU" sz="1900" dirty="0">
              <a:solidFill>
                <a:srgbClr val="383C3D"/>
              </a:solidFill>
              <a:latin typeface="Helvetica" panose="020B0604020202020204" pitchFamily="34" charset="0"/>
              <a:ea typeface="Times New Roman" panose="02020603050405020304" pitchFamily="18" charset="0"/>
              <a:cs typeface="Times New Roman" panose="02020603050405020304" pitchFamily="18" charset="0"/>
            </a:endParaRPr>
          </a:p>
          <a:p>
            <a:pPr marL="394864" indent="-394864">
              <a:lnSpc>
                <a:spcPct val="107000"/>
              </a:lnSpc>
              <a:spcAft>
                <a:spcPts val="921"/>
              </a:spcAft>
              <a:buFont typeface="Arial" panose="020B0604020202020204" pitchFamily="34" charset="0"/>
              <a:buChar char="•"/>
              <a:tabLst>
                <a:tab pos="526485" algn="l"/>
              </a:tabLst>
            </a:pPr>
            <a:endParaRPr lang="en-AU" dirty="0"/>
          </a:p>
          <a:p>
            <a:endParaRPr lang="en-US" dirty="0"/>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28</a:t>
            </a:fld>
            <a:endParaRPr lang="en-US"/>
          </a:p>
        </p:txBody>
      </p:sp>
    </p:spTree>
    <p:extLst>
      <p:ext uri="{BB962C8B-B14F-4D97-AF65-F5344CB8AC3E}">
        <p14:creationId xmlns:p14="http://schemas.microsoft.com/office/powerpoint/2010/main" val="910366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lnSpc>
                <a:spcPct val="107000"/>
              </a:lnSpc>
            </a:pPr>
            <a:r>
              <a:rPr lang="en-AU" sz="1200" dirty="0">
                <a:latin typeface="Calibri" panose="020F0502020204030204" pitchFamily="34" charset="0"/>
                <a:cs typeface="Times New Roman" panose="02020603050405020304" pitchFamily="18" charset="0"/>
              </a:rPr>
              <a:t>A healthy lifestyle is important for general health and wellbeing, as well as helping to keep your hormones in balance and working properly. The next slides will talk about some ways you can live a healthy life. These are:</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eat well</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move more</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sleep better</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see your doctor for a check-up.</a:t>
            </a:r>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29</a:t>
            </a:fld>
            <a:endParaRPr lang="en-US"/>
          </a:p>
        </p:txBody>
      </p:sp>
    </p:spTree>
    <p:extLst>
      <p:ext uri="{BB962C8B-B14F-4D97-AF65-F5344CB8AC3E}">
        <p14:creationId xmlns:p14="http://schemas.microsoft.com/office/powerpoint/2010/main" val="196031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t>Today we’ll be talking about hormones.</a:t>
            </a:r>
          </a:p>
          <a:p>
            <a:pPr>
              <a:lnSpc>
                <a:spcPct val="107000"/>
              </a:lnSpc>
            </a:pPr>
            <a:r>
              <a:rPr lang="en-AU" dirty="0"/>
              <a:t>By the end of this presentation, we hope you will:</a:t>
            </a:r>
          </a:p>
          <a:p>
            <a:pPr marL="382171" indent="-382171">
              <a:lnSpc>
                <a:spcPct val="107000"/>
              </a:lnSpc>
              <a:buFont typeface="Arial" panose="020B0604020202020204" pitchFamily="34" charset="0"/>
              <a:buChar char="•"/>
            </a:pPr>
            <a:r>
              <a:rPr lang="en-AU" dirty="0"/>
              <a:t>understand what hormones are and why they are important for your health</a:t>
            </a:r>
          </a:p>
          <a:p>
            <a:pPr marL="382171" indent="-382171">
              <a:lnSpc>
                <a:spcPct val="107000"/>
              </a:lnSpc>
              <a:buFont typeface="Arial" panose="020B0604020202020204" pitchFamily="34" charset="0"/>
              <a:buChar char="•"/>
            </a:pPr>
            <a:r>
              <a:rPr lang="en-AU" dirty="0"/>
              <a:t>know about some common conditions and life stages that are affected by hormones </a:t>
            </a:r>
          </a:p>
          <a:p>
            <a:pPr marL="382171" indent="-382171">
              <a:lnSpc>
                <a:spcPct val="107000"/>
              </a:lnSpc>
              <a:buFont typeface="Arial" panose="020B0604020202020204" pitchFamily="34" charset="0"/>
              <a:buChar char="•"/>
            </a:pPr>
            <a:r>
              <a:rPr lang="en-AU" dirty="0"/>
              <a:t>know how to live a healthy life. </a:t>
            </a:r>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3</a:t>
            </a:fld>
            <a:endParaRPr lang="en-US"/>
          </a:p>
        </p:txBody>
      </p:sp>
    </p:spTree>
    <p:extLst>
      <p:ext uri="{BB962C8B-B14F-4D97-AF65-F5344CB8AC3E}">
        <p14:creationId xmlns:p14="http://schemas.microsoft.com/office/powerpoint/2010/main" val="2132502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lnSpc>
                <a:spcPct val="107000"/>
              </a:lnSpc>
            </a:pPr>
            <a:r>
              <a:rPr lang="en-AU" sz="1200" dirty="0">
                <a:latin typeface="Calibri" panose="020F0502020204030204" pitchFamily="34" charset="0"/>
                <a:cs typeface="Times New Roman" panose="02020603050405020304" pitchFamily="18" charset="0"/>
              </a:rPr>
              <a:t>Choosing healthy and nutritious foods is one way you can lower your risk of developing many chronic health problems such as diabetes, heart disease and obesity. Here are some tips for eating a balanced and nutritious diet.</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Eat foods from the 5 food groups each day. The five food groups are: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grain (cereal) foods</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vegetables and legumes/beans</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fruit</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lean meats and poultry, fish, eggs, tofu, nuts and seeds</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milk, yoghurt, cheese or alternatives.</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Choose wholegrains over highly processed grains.</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Eat regular meals and snacks when you feel hungry.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Healthy fats are important for maintaining good cholesterol and heart health, blood sugar control, managing inflammation and absorbing some vitamins. Some healthy fats to include in your diet include:</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fatty fish like salmon, sardines and tuna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nuts and seeds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avocado and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extra virgin olive oil.</a:t>
            </a:r>
          </a:p>
          <a:p>
            <a:pPr marL="382171" lvl="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Eat a variety of brightly coloured fruit and vegetables. Different-coloured plant foods have different nutrients and health benefits. So eating a wide variety of colours will help you get different nutrients and could benefit different areas of your health.</a:t>
            </a:r>
          </a:p>
          <a:p>
            <a:pPr marL="382171" lvl="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Drink 6–8 glasses of water each day and avoid high-sugar drinks such as soft drink, cordial and energy drinks. </a:t>
            </a:r>
          </a:p>
          <a:p>
            <a:pPr marL="382171" lvl="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Be mindful of what you eat, as well as portion sizes.</a:t>
            </a:r>
          </a:p>
          <a:p>
            <a:endParaRPr lang="en-AU" dirty="0"/>
          </a:p>
          <a:p>
            <a:endParaRPr lang="en-AU" dirty="0"/>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30</a:t>
            </a:fld>
            <a:endParaRPr lang="en-US"/>
          </a:p>
        </p:txBody>
      </p:sp>
    </p:spTree>
    <p:extLst>
      <p:ext uri="{BB962C8B-B14F-4D97-AF65-F5344CB8AC3E}">
        <p14:creationId xmlns:p14="http://schemas.microsoft.com/office/powerpoint/2010/main" val="3744071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Physical activity can help to balance your hormones.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Build physical activity into your life-try to do at least 30 minutes of exercise each day.</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Try out different activities to find ones you enjoy.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Weight-bearing activities like dancing, skipping, strength training or using weights are especially important after menopause.</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If you have a medical condition, are overweight, are pregnant, are over 40 years of age or have not exercised regularly for a long time, see a health professional for medical advice before increasing your activity. </a:t>
            </a:r>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31</a:t>
            </a:fld>
            <a:endParaRPr lang="en-US"/>
          </a:p>
        </p:txBody>
      </p:sp>
    </p:spTree>
    <p:extLst>
      <p:ext uri="{BB962C8B-B14F-4D97-AF65-F5344CB8AC3E}">
        <p14:creationId xmlns:p14="http://schemas.microsoft.com/office/powerpoint/2010/main" val="1854425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There are things you can do to help you have regular, high-quality sleep. Some of these are:</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cut down on caffeinated beverages, especially later in the day - caffeinated beverages include tea, green tea, coffee, cola and energy drinks</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avoid eating heavy meals late at night</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limit the amount of alcohol you drink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be physically active, but avoid exercising in the four hours before bedtime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try to go to bed and wake up at the same time each day, even on weekends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if you have a clock in your bedroom, put it somewhere where you cannot see it</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try relaxation strategies before bedtime.</a:t>
            </a:r>
          </a:p>
          <a:p>
            <a:pPr marL="382171" indent="-382171" defTabSz="1021806">
              <a:lnSpc>
                <a:spcPct val="107000"/>
              </a:lnSpc>
              <a:buFont typeface="Arial" panose="020B0604020202020204" pitchFamily="34" charset="0"/>
              <a:buChar char="•"/>
              <a:defRPr/>
            </a:pPr>
            <a:r>
              <a:rPr lang="en-US" sz="1200" dirty="0">
                <a:latin typeface="Calibri" panose="020F0502020204030204" pitchFamily="34" charset="0"/>
                <a:cs typeface="Times New Roman" panose="02020603050405020304" pitchFamily="18" charset="0"/>
              </a:rPr>
              <a:t>Talk to your doctor if you still have trouble sleeping.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32</a:t>
            </a:fld>
            <a:endParaRPr lang="en-US"/>
          </a:p>
        </p:txBody>
      </p:sp>
    </p:spTree>
    <p:extLst>
      <p:ext uri="{BB962C8B-B14F-4D97-AF65-F5344CB8AC3E}">
        <p14:creationId xmlns:p14="http://schemas.microsoft.com/office/powerpoint/2010/main" val="3538641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A health check is a medical examination by a health professional to look for health issues.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Have regular general health checks with your doctor.</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A health check </a:t>
            </a:r>
            <a:r>
              <a:rPr lang="en-AU" sz="1200" dirty="0">
                <a:latin typeface="Calibri" panose="020F0502020204030204" pitchFamily="34" charset="0"/>
                <a:ea typeface="Calibri" panose="020F0502020204030204" pitchFamily="34" charset="0"/>
                <a:cs typeface="Times New Roman" panose="02020603050405020304" pitchFamily="18" charset="0"/>
              </a:rPr>
              <a:t>will involve checking your current health, talking to your doctor about your medical history and your family history of disease, and discussing your lifestyle such as diet, exercise habits and whether or not you smoke or drink alcohol.</a:t>
            </a:r>
            <a:endParaRPr lang="en-AU" sz="1200" dirty="0">
              <a:latin typeface="Calibri" panose="020F0502020204030204" pitchFamily="34" charset="0"/>
              <a:cs typeface="Times New Roman" panose="02020603050405020304" pitchFamily="18" charset="0"/>
            </a:endParaRP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Regular health checks will help find health issues or signs of an illness early. Many diseases such as cardiovascular (heart) disease, diabetes and some cancers can be picked up in their early stages when treatment is often more effective.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Depending on your age, the doctor may also do or recommend specific screening tests.</a:t>
            </a:r>
            <a:endParaRPr lang="en-AU" sz="1200" dirty="0">
              <a:latin typeface="Calibri" panose="020F0502020204030204" pitchFamily="34" charset="0"/>
              <a:cs typeface="Times New Roman" panose="02020603050405020304" pitchFamily="18" charset="0"/>
            </a:endParaRP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It’s a good opportunity to ask questions and gain information from your doctor.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Some women may need more frequent health checks compared to others depending on their age, risks of certain conditions, medical background and family history. Talk to your doctor about what tests you need to maintain your health and how often you should have them.</a:t>
            </a:r>
          </a:p>
        </p:txBody>
      </p:sp>
      <p:sp>
        <p:nvSpPr>
          <p:cNvPr id="4" name="Slide Number Placeholder 3"/>
          <p:cNvSpPr>
            <a:spLocks noGrp="1"/>
          </p:cNvSpPr>
          <p:nvPr>
            <p:ph type="sldNum" sz="quarter" idx="5"/>
          </p:nvPr>
        </p:nvSpPr>
        <p:spPr/>
        <p:txBody>
          <a:bodyPr/>
          <a:lstStyle/>
          <a:p>
            <a:fld id="{065C4246-2B10-DD48-83AE-D5E21758CD2A}" type="slidenum">
              <a:rPr lang="en-US" smtClean="0"/>
              <a:t>33</a:t>
            </a:fld>
            <a:endParaRPr lang="en-US"/>
          </a:p>
        </p:txBody>
      </p:sp>
    </p:spTree>
    <p:extLst>
      <p:ext uri="{BB962C8B-B14F-4D97-AF65-F5344CB8AC3E}">
        <p14:creationId xmlns:p14="http://schemas.microsoft.com/office/powerpoint/2010/main" val="1484194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65C4246-2B10-DD48-83AE-D5E21758CD2A}" type="slidenum">
              <a:rPr lang="en-US" smtClean="0"/>
              <a:t>34</a:t>
            </a:fld>
            <a:endParaRPr lang="en-US"/>
          </a:p>
        </p:txBody>
      </p:sp>
    </p:spTree>
    <p:extLst>
      <p:ext uri="{BB962C8B-B14F-4D97-AF65-F5344CB8AC3E}">
        <p14:creationId xmlns:p14="http://schemas.microsoft.com/office/powerpoint/2010/main" val="1471970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65C4246-2B10-DD48-83AE-D5E21758CD2A}" type="slidenum">
              <a:rPr lang="en-US" smtClean="0"/>
              <a:t>35</a:t>
            </a:fld>
            <a:endParaRPr lang="en-US"/>
          </a:p>
        </p:txBody>
      </p:sp>
    </p:spTree>
    <p:extLst>
      <p:ext uri="{BB962C8B-B14F-4D97-AF65-F5344CB8AC3E}">
        <p14:creationId xmlns:p14="http://schemas.microsoft.com/office/powerpoint/2010/main" val="240501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t>Hormones are chemicals made in your body that send messages through the bloodstream to tissues and organs.</a:t>
            </a:r>
          </a:p>
          <a:p>
            <a:pPr marL="382171" indent="-382171" defTabSz="1021806">
              <a:lnSpc>
                <a:spcPct val="107000"/>
              </a:lnSpc>
              <a:buFont typeface="Arial" panose="020B0604020202020204" pitchFamily="34" charset="0"/>
              <a:buChar char="•"/>
            </a:pPr>
            <a:r>
              <a:rPr lang="en-AU" sz="1200" dirty="0"/>
              <a:t>They help control many of your body's functions, such as temperature, growth, energy, repair of cells, reproduction, sexual function and digestion.</a:t>
            </a:r>
          </a:p>
          <a:p>
            <a:pPr marL="382171" indent="-382171" defTabSz="1021806">
              <a:lnSpc>
                <a:spcPct val="107000"/>
              </a:lnSpc>
              <a:buFont typeface="Arial" panose="020B0604020202020204" pitchFamily="34" charset="0"/>
              <a:buChar char="•"/>
            </a:pPr>
            <a:r>
              <a:rPr lang="en-AU" sz="1200" dirty="0"/>
              <a:t>Hormones tell your body what to do, for example when to eat, stop eating, sleep, wake up, grow or stop growing.</a:t>
            </a:r>
          </a:p>
          <a:p>
            <a:pPr marL="382171" indent="-382171" defTabSz="1021806">
              <a:lnSpc>
                <a:spcPct val="107000"/>
              </a:lnSpc>
              <a:buFont typeface="Arial" panose="020B0604020202020204" pitchFamily="34" charset="0"/>
              <a:buChar char="•"/>
              <a:defRPr/>
            </a:pPr>
            <a:r>
              <a:rPr lang="en-AU" sz="1200" dirty="0"/>
              <a:t>There are 75 hormones in your body, and they influence each other. The balance between them helps to keep you healthy.  </a:t>
            </a:r>
          </a:p>
          <a:p>
            <a:pPr marL="382171" indent="-382171" defTabSz="1021806">
              <a:lnSpc>
                <a:spcPct val="107000"/>
              </a:lnSpc>
              <a:buFont typeface="Arial" panose="020B0604020202020204" pitchFamily="34" charset="0"/>
              <a:buChar char="•"/>
              <a:defRPr/>
            </a:pPr>
            <a:r>
              <a:rPr lang="en-AU" sz="1200" dirty="0"/>
              <a:t>Hormone imbalances can lead to health issues such as weight gain or loss, diabetes, infertility, weak bones, heart issues and mood changes.</a:t>
            </a:r>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4</a:t>
            </a:fld>
            <a:endParaRPr lang="en-US"/>
          </a:p>
        </p:txBody>
      </p:sp>
    </p:spTree>
    <p:extLst>
      <p:ext uri="{BB962C8B-B14F-4D97-AF65-F5344CB8AC3E}">
        <p14:creationId xmlns:p14="http://schemas.microsoft.com/office/powerpoint/2010/main" val="1303951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t>Many hormones are important for women. Some of these are:</a:t>
            </a:r>
          </a:p>
          <a:p>
            <a:pPr marL="382171" indent="-382171" defTabSz="1021806">
              <a:lnSpc>
                <a:spcPct val="107000"/>
              </a:lnSpc>
              <a:buFont typeface="Arial" panose="020B0604020202020204" pitchFamily="34" charset="0"/>
              <a:buChar char="•"/>
            </a:pPr>
            <a:r>
              <a:rPr lang="en-AU" sz="1200" dirty="0"/>
              <a:t>Reproductive hormones:</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oestrogen</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progesterone </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testosterone.</a:t>
            </a:r>
          </a:p>
          <a:p>
            <a:pPr marL="382171" indent="-382171" defTabSz="1021806">
              <a:lnSpc>
                <a:spcPct val="107000"/>
              </a:lnSpc>
              <a:buFont typeface="Arial" panose="020B0604020202020204" pitchFamily="34" charset="0"/>
              <a:buChar char="•"/>
            </a:pPr>
            <a:r>
              <a:rPr lang="en-AU" sz="1200" dirty="0"/>
              <a:t>Other hormones that impact women’s health that you’ll hear mentioned in this presentation include:</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cortisol (stress hormone)</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parathyroid hormone (helps to balance levels of calcium in your blood)</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melatonin (helps to regulate your body clock)</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insulin (allows your body to use sugar from the food you eat as energy). </a:t>
            </a:r>
          </a:p>
          <a:p>
            <a:pPr marL="191589" indent="-191589">
              <a:buFontTx/>
              <a:buChar char="-"/>
            </a:pPr>
            <a:endParaRPr lang="en-AU" dirty="0"/>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5</a:t>
            </a:fld>
            <a:endParaRPr lang="en-US"/>
          </a:p>
        </p:txBody>
      </p:sp>
    </p:spTree>
    <p:extLst>
      <p:ext uri="{BB962C8B-B14F-4D97-AF65-F5344CB8AC3E}">
        <p14:creationId xmlns:p14="http://schemas.microsoft.com/office/powerpoint/2010/main" val="987952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Oestrogen, progesterone and testosterone are known as ‘reproductive hormones’. </a:t>
            </a:r>
          </a:p>
          <a:p>
            <a:pPr marL="894080" lvl="1" indent="-383178" defTabSz="1021806">
              <a:lnSpc>
                <a:spcPct val="107000"/>
              </a:lnSpc>
              <a:buFont typeface="Calibri" panose="020F0502020204030204" pitchFamily="34" charset="0"/>
              <a:buChar char="-"/>
            </a:pPr>
            <a:r>
              <a:rPr lang="en-AU" sz="1200" dirty="0">
                <a:latin typeface="Calibri" panose="020F0502020204030204" pitchFamily="34" charset="0"/>
                <a:cs typeface="Times New Roman" panose="02020603050405020304" pitchFamily="18" charset="0"/>
              </a:rPr>
              <a:t>Oestrogen affects many parts of your body, including bones, brain, heart, skin and bladder. It also helps maintain the endometrium (lining of the uterus) and the cervix (the lower part of, or entrance to, the uterus). The level of oestrogen in your body drops significantly after menopause.</a:t>
            </a:r>
          </a:p>
          <a:p>
            <a:pPr marL="894080" lvl="1" indent="-383178" defTabSz="1021806">
              <a:lnSpc>
                <a:spcPct val="107000"/>
              </a:lnSpc>
              <a:buFont typeface="Calibri" panose="020F0502020204030204" pitchFamily="34" charset="0"/>
              <a:buChar char="-"/>
            </a:pPr>
            <a:r>
              <a:rPr lang="en-US" sz="1200" dirty="0">
                <a:latin typeface="Calibri" panose="020F0502020204030204" pitchFamily="34" charset="0"/>
                <a:cs typeface="Times New Roman" panose="02020603050405020304" pitchFamily="18" charset="0"/>
              </a:rPr>
              <a:t>Progesterone thickens the lining of the uterus so that </a:t>
            </a:r>
            <a:r>
              <a:rPr lang="en-AU" sz="1200" dirty="0">
                <a:latin typeface="Calibri" panose="020F0502020204030204" pitchFamily="34" charset="0"/>
                <a:cs typeface="Times New Roman" panose="02020603050405020304" pitchFamily="18" charset="0"/>
              </a:rPr>
              <a:t>a fertilised </a:t>
            </a:r>
            <a:r>
              <a:rPr lang="en-US" sz="1200" dirty="0">
                <a:latin typeface="Calibri" panose="020F0502020204030204" pitchFamily="34" charset="0"/>
                <a:cs typeface="Times New Roman" panose="02020603050405020304" pitchFamily="18" charset="0"/>
              </a:rPr>
              <a:t>egg can be implanted. It also helps maintain a pregnancy. Progesterone production stops at menopause when ovulation ceases.</a:t>
            </a:r>
          </a:p>
          <a:p>
            <a:pPr marL="894080" lvl="1" indent="-383178" defTabSz="1021806">
              <a:lnSpc>
                <a:spcPct val="107000"/>
              </a:lnSpc>
              <a:buFont typeface="Calibri" panose="020F0502020204030204" pitchFamily="34" charset="0"/>
              <a:buChar char="-"/>
            </a:pPr>
            <a:r>
              <a:rPr lang="en-US" sz="1200" dirty="0">
                <a:latin typeface="Calibri" panose="020F0502020204030204" pitchFamily="34" charset="0"/>
                <a:cs typeface="Times New Roman" panose="02020603050405020304" pitchFamily="18" charset="0"/>
              </a:rPr>
              <a:t>Testosterone plays a role in sexual desire and libido. Levels of testosterone in your body are highest during your 20s, and then gradually decline with age. By menopause, testosterone levels are about one quarter of what they used to be. But after the age of 65–70 years, testosterone rises again and is thought to offer protection against cardiovascular disease. </a:t>
            </a:r>
          </a:p>
          <a:p>
            <a:pPr marL="382171" indent="-382171" defTabSz="1021806">
              <a:lnSpc>
                <a:spcPct val="107000"/>
              </a:lnSpc>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Production of these 3 hormones is controlled by other hormones produced in the brain.</a:t>
            </a:r>
            <a:endParaRPr lang="en-AU" sz="12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6</a:t>
            </a:fld>
            <a:endParaRPr lang="en-US"/>
          </a:p>
        </p:txBody>
      </p:sp>
    </p:spTree>
    <p:extLst>
      <p:ext uri="{BB962C8B-B14F-4D97-AF65-F5344CB8AC3E}">
        <p14:creationId xmlns:p14="http://schemas.microsoft.com/office/powerpoint/2010/main" val="52571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t>Different stages in women’s lives trigger significant changes in hormone production. These include puberty, pregnancy, childbirth, perimenopause, menopause and </a:t>
            </a:r>
            <a:r>
              <a:rPr lang="en-AU" sz="1200" dirty="0" err="1"/>
              <a:t>postmenopause</a:t>
            </a:r>
            <a:r>
              <a:rPr lang="en-AU" sz="1200" dirty="0"/>
              <a:t>. </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Puberty</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The amount of oestrogen and progesterone increases which affects breast tissue, the vulva, the vagina, pubic and underarm hair, periods and mood.  </a:t>
            </a:r>
          </a:p>
          <a:p>
            <a:pPr marL="382171" indent="-382171" defTabSz="1021806">
              <a:lnSpc>
                <a:spcPct val="107000"/>
              </a:lnSpc>
              <a:buFont typeface="Arial" panose="020B0604020202020204" pitchFamily="34" charset="0"/>
              <a:buChar char="•"/>
            </a:pPr>
            <a:r>
              <a:rPr lang="en-US" sz="1200" dirty="0">
                <a:cs typeface="Times New Roman" panose="02020603050405020304" pitchFamily="18" charset="0"/>
              </a:rPr>
              <a:t>Pregnancy</a:t>
            </a:r>
          </a:p>
          <a:p>
            <a:pPr marL="894080" lvl="1" indent="-383178" defTabSz="1021806">
              <a:lnSpc>
                <a:spcPct val="107000"/>
              </a:lnSpc>
              <a:buFont typeface="Calibri" panose="020F0502020204030204" pitchFamily="34" charset="0"/>
              <a:buChar char="-"/>
            </a:pPr>
            <a:r>
              <a:rPr lang="en-US" sz="1200" dirty="0">
                <a:cs typeface="Times New Roman" panose="02020603050405020304" pitchFamily="18" charset="0"/>
              </a:rPr>
              <a:t>During pregnancy there is a sudden and dramatic increase in </a:t>
            </a:r>
            <a:r>
              <a:rPr lang="en-AU" sz="1200" noProof="0" dirty="0">
                <a:cs typeface="Times New Roman" panose="02020603050405020304" pitchFamily="18" charset="0"/>
              </a:rPr>
              <a:t>oestrogen and progesterone. This helps the foetus to develop. It can also change the pregnant woman’s skin and hair, create the ‘glow’ of pregnancy and affect mood.</a:t>
            </a:r>
            <a:r>
              <a:rPr lang="en-AU" sz="1200" u="sng" noProof="0" dirty="0">
                <a:cs typeface="Times New Roman" panose="02020603050405020304" pitchFamily="18" charset="0"/>
              </a:rPr>
              <a:t> </a:t>
            </a:r>
          </a:p>
          <a:p>
            <a:pPr marL="894080" lvl="1" indent="-383178" defTabSz="1021806">
              <a:lnSpc>
                <a:spcPct val="107000"/>
              </a:lnSpc>
              <a:buFont typeface="Calibri" panose="020F0502020204030204" pitchFamily="34" charset="0"/>
              <a:buChar char="-"/>
            </a:pPr>
            <a:r>
              <a:rPr lang="en-AU" sz="1200" noProof="0" dirty="0">
                <a:cs typeface="Times New Roman" panose="02020603050405020304" pitchFamily="18" charset="0"/>
              </a:rPr>
              <a:t>Later in the pregnancy there is an increase in other hormones such as oxytocin and </a:t>
            </a:r>
            <a:r>
              <a:rPr lang="en-AU" sz="1200" noProof="0" dirty="0" err="1">
                <a:cs typeface="Times New Roman" panose="02020603050405020304" pitchFamily="18" charset="0"/>
              </a:rPr>
              <a:t>relaxin</a:t>
            </a:r>
            <a:r>
              <a:rPr lang="en-AU" sz="1200" noProof="0" dirty="0">
                <a:cs typeface="Times New Roman" panose="02020603050405020304" pitchFamily="18" charset="0"/>
              </a:rPr>
              <a:t>. Oxytocin is produced in large amounts during labour, and </a:t>
            </a:r>
            <a:r>
              <a:rPr lang="en-AU" sz="1200" noProof="0" dirty="0" err="1">
                <a:cs typeface="Times New Roman" panose="02020603050405020304" pitchFamily="18" charset="0"/>
              </a:rPr>
              <a:t>relaxin</a:t>
            </a:r>
            <a:r>
              <a:rPr lang="en-AU" sz="1200" noProof="0" dirty="0">
                <a:cs typeface="Times New Roman" panose="02020603050405020304" pitchFamily="18" charset="0"/>
              </a:rPr>
              <a:t> helps to relax ligaments in the pelvis and widen the cervix in preparation for childbirth. </a:t>
            </a:r>
          </a:p>
          <a:p>
            <a:pPr marL="382171" indent="-382171" defTabSz="1021806">
              <a:lnSpc>
                <a:spcPct val="107000"/>
              </a:lnSpc>
              <a:buFont typeface="Arial" panose="020B0604020202020204" pitchFamily="34" charset="0"/>
              <a:buChar char="•"/>
            </a:pPr>
            <a:r>
              <a:rPr lang="en-AU" sz="1200" noProof="0" dirty="0">
                <a:cs typeface="Times New Roman" panose="02020603050405020304" pitchFamily="18" charset="0"/>
              </a:rPr>
              <a:t>Childbirth</a:t>
            </a:r>
          </a:p>
          <a:p>
            <a:pPr marL="894080" lvl="1" indent="-383178" defTabSz="1021806">
              <a:lnSpc>
                <a:spcPct val="107000"/>
              </a:lnSpc>
              <a:buFont typeface="Calibri" panose="020F0502020204030204" pitchFamily="34" charset="0"/>
              <a:buChar char="-"/>
            </a:pPr>
            <a:r>
              <a:rPr lang="en-AU" sz="1200" noProof="0" dirty="0">
                <a:cs typeface="Times New Roman" panose="02020603050405020304" pitchFamily="18" charset="0"/>
              </a:rPr>
              <a:t>Immediately after childbirth, there is a sudden and dramatic decrease in the hormones oestrogen and progesterone. This can lead to changes in mood, including postnatal depression and the ‘baby blues’. The drop in oestrogen can also cause vaginal dryness and painful sex. </a:t>
            </a:r>
          </a:p>
          <a:p>
            <a:pPr marL="894080" lvl="1" indent="-383178" defTabSz="1021806">
              <a:lnSpc>
                <a:spcPct val="107000"/>
              </a:lnSpc>
              <a:buFont typeface="Calibri" panose="020F0502020204030204" pitchFamily="34" charset="0"/>
              <a:buChar char="-"/>
            </a:pPr>
            <a:r>
              <a:rPr lang="en-AU" sz="1200" noProof="0" dirty="0">
                <a:cs typeface="Times New Roman" panose="02020603050405020304" pitchFamily="18" charset="0"/>
              </a:rPr>
              <a:t>Prolactin hormone is responsible for the production of breastmilk.</a:t>
            </a:r>
          </a:p>
          <a:p>
            <a:pPr marL="382171" indent="-382171" defTabSz="1021806">
              <a:lnSpc>
                <a:spcPct val="107000"/>
              </a:lnSpc>
              <a:buFont typeface="Arial" panose="020B0604020202020204" pitchFamily="34" charset="0"/>
              <a:buChar char="•"/>
            </a:pPr>
            <a:r>
              <a:rPr lang="en-US" sz="1200" dirty="0">
                <a:cs typeface="Times New Roman" panose="02020603050405020304" pitchFamily="18" charset="0"/>
              </a:rPr>
              <a:t>Perimenopause</a:t>
            </a:r>
          </a:p>
          <a:p>
            <a:pPr marL="894080" lvl="1" indent="-383178" defTabSz="1021806">
              <a:lnSpc>
                <a:spcPct val="107000"/>
              </a:lnSpc>
              <a:buFont typeface="Calibri" panose="020F0502020204030204" pitchFamily="34" charset="0"/>
              <a:buChar char="-"/>
            </a:pPr>
            <a:r>
              <a:rPr lang="en-US" sz="1200" dirty="0">
                <a:cs typeface="Times New Roman" panose="02020603050405020304" pitchFamily="18" charset="0"/>
              </a:rPr>
              <a:t>Perimenopause is often described as a time of ‘hormonal chaos’. During this time, hormone levels can change rapidly, swinging up and down. This causes many common menopausal symptoms such as hot flushes and night sweats. </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Menopause and </a:t>
            </a:r>
            <a:r>
              <a:rPr lang="en-AU" sz="1200" dirty="0" err="1">
                <a:cs typeface="Times New Roman" panose="02020603050405020304" pitchFamily="18" charset="0"/>
              </a:rPr>
              <a:t>postmenopause</a:t>
            </a:r>
            <a:endParaRPr lang="en-AU" sz="1200" dirty="0">
              <a:cs typeface="Times New Roman" panose="02020603050405020304" pitchFamily="18" charset="0"/>
            </a:endParaRP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After menopause there is a significant drop in oestrogen, leading to increased risk of developing cardiovascular disease and osteoporosis. </a:t>
            </a:r>
          </a:p>
        </p:txBody>
      </p:sp>
      <p:sp>
        <p:nvSpPr>
          <p:cNvPr id="4" name="Slide Number Placeholder 3"/>
          <p:cNvSpPr>
            <a:spLocks noGrp="1"/>
          </p:cNvSpPr>
          <p:nvPr>
            <p:ph type="sldNum" sz="quarter" idx="5"/>
          </p:nvPr>
        </p:nvSpPr>
        <p:spPr/>
        <p:txBody>
          <a:bodyPr/>
          <a:lstStyle/>
          <a:p>
            <a:fld id="{065C4246-2B10-DD48-83AE-D5E21758CD2A}" type="slidenum">
              <a:rPr lang="en-US" smtClean="0"/>
              <a:t>7</a:t>
            </a:fld>
            <a:endParaRPr lang="en-US"/>
          </a:p>
        </p:txBody>
      </p:sp>
    </p:spTree>
    <p:extLst>
      <p:ext uri="{BB962C8B-B14F-4D97-AF65-F5344CB8AC3E}">
        <p14:creationId xmlns:p14="http://schemas.microsoft.com/office/powerpoint/2010/main" val="648755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t>Some conditions or stages that are affected by reproductive hormones include:</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premenstrual syndrome (PMS)</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premenstrual dysphoric disorder (PMDD)</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polycystic ovary syndrome (PCOS)</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endometriosis</a:t>
            </a:r>
          </a:p>
          <a:p>
            <a:pPr marL="382171" indent="-382171" defTabSz="1021806">
              <a:lnSpc>
                <a:spcPct val="107000"/>
              </a:lnSpc>
              <a:buFont typeface="Arial" panose="020B0604020202020204" pitchFamily="34" charset="0"/>
              <a:buChar char="•"/>
            </a:pPr>
            <a:r>
              <a:rPr lang="en-AU" sz="1200" dirty="0">
                <a:cs typeface="Times New Roman" panose="02020603050405020304" pitchFamily="18" charset="0"/>
              </a:rPr>
              <a:t>menopause.</a:t>
            </a:r>
          </a:p>
          <a:p>
            <a:pPr>
              <a:lnSpc>
                <a:spcPct val="107000"/>
              </a:lnSpc>
            </a:pPr>
            <a:r>
              <a:rPr lang="en-AU" sz="1200" dirty="0"/>
              <a:t>The next slides will discuss these in greater detail. </a:t>
            </a:r>
          </a:p>
          <a:p>
            <a:pPr>
              <a:lnSpc>
                <a:spcPct val="107000"/>
              </a:lnSpc>
            </a:pPr>
            <a:r>
              <a:rPr lang="en-AU" sz="1200" dirty="0"/>
              <a:t>Note: menopause is a normal life stage, not a disease or medical condition. However, due to the symptoms associated with menopause, it often requires treatment or management. </a:t>
            </a:r>
            <a:endParaRPr lang="en-US" sz="1200" dirty="0"/>
          </a:p>
        </p:txBody>
      </p:sp>
      <p:sp>
        <p:nvSpPr>
          <p:cNvPr id="4" name="Slide Number Placeholder 3"/>
          <p:cNvSpPr>
            <a:spLocks noGrp="1"/>
          </p:cNvSpPr>
          <p:nvPr>
            <p:ph type="sldNum" sz="quarter" idx="5"/>
          </p:nvPr>
        </p:nvSpPr>
        <p:spPr/>
        <p:txBody>
          <a:bodyPr/>
          <a:lstStyle/>
          <a:p>
            <a:fld id="{065C4246-2B10-DD48-83AE-D5E21758CD2A}" type="slidenum">
              <a:rPr lang="en-US" smtClean="0"/>
              <a:t>8</a:t>
            </a:fld>
            <a:endParaRPr lang="en-US"/>
          </a:p>
        </p:txBody>
      </p:sp>
    </p:spTree>
    <p:extLst>
      <p:ext uri="{BB962C8B-B14F-4D97-AF65-F5344CB8AC3E}">
        <p14:creationId xmlns:p14="http://schemas.microsoft.com/office/powerpoint/2010/main" val="383724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Many women experience at least 1 or 2 symptoms in the lead-up to their period, which go away once the period starts.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Most women experience symptoms that they can manage themselves. </a:t>
            </a:r>
          </a:p>
          <a:p>
            <a:pPr marL="382171" indent="-382171" defTabSz="1021806">
              <a:lnSpc>
                <a:spcPct val="107000"/>
              </a:lnSpc>
              <a:buFont typeface="Arial" panose="020B0604020202020204" pitchFamily="34" charset="0"/>
              <a:buChar char="•"/>
            </a:pPr>
            <a:r>
              <a:rPr lang="en-AU" sz="1200" dirty="0">
                <a:latin typeface="Calibri" panose="020F0502020204030204" pitchFamily="34" charset="0"/>
                <a:cs typeface="Times New Roman" panose="02020603050405020304" pitchFamily="18" charset="0"/>
              </a:rPr>
              <a:t>When these symptoms impact on your quality of life, they are known as ‘premenstrual syndrome’ or PMS.</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Anyone can experience PMS, but it is most common in women in their 20s and 30s. </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Common symptoms include:</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emotional symptoms, like irritability, anxiety, and difficulty concentrating</a:t>
            </a:r>
          </a:p>
          <a:p>
            <a:pPr marL="894080" lvl="1" indent="-383178" defTabSz="1021806">
              <a:lnSpc>
                <a:spcPct val="107000"/>
              </a:lnSpc>
              <a:buFont typeface="Calibri" panose="020F0502020204030204" pitchFamily="34" charset="0"/>
              <a:buChar char="-"/>
              <a:defRPr/>
            </a:pPr>
            <a:r>
              <a:rPr lang="en-AU" sz="1200" dirty="0">
                <a:latin typeface="Calibri" panose="020F0502020204030204" pitchFamily="34" charset="0"/>
                <a:cs typeface="Times New Roman" panose="02020603050405020304" pitchFamily="18" charset="0"/>
              </a:rPr>
              <a:t>physical symptoms, like constipation, diarrhoea, swollen and tender breasts, acne and pimples, fatigue, and food cravings.</a:t>
            </a:r>
          </a:p>
          <a:p>
            <a:pPr marL="382171" indent="-382171" defTabSz="1021806">
              <a:lnSpc>
                <a:spcPct val="107000"/>
              </a:lnSpc>
              <a:buFont typeface="Arial" panose="020B0604020202020204" pitchFamily="34" charset="0"/>
              <a:buChar char="•"/>
              <a:defRPr/>
            </a:pPr>
            <a:r>
              <a:rPr lang="en-AU" sz="1200" dirty="0">
                <a:latin typeface="Calibri" panose="020F0502020204030204" pitchFamily="34" charset="0"/>
                <a:cs typeface="Times New Roman" panose="02020603050405020304" pitchFamily="18" charset="0"/>
              </a:rPr>
              <a:t>If you have premenstrual symptoms that trouble you, speak to a doctor or nurse. </a:t>
            </a:r>
          </a:p>
          <a:p>
            <a:endParaRPr lang="en-US" dirty="0"/>
          </a:p>
        </p:txBody>
      </p:sp>
      <p:sp>
        <p:nvSpPr>
          <p:cNvPr id="4" name="Slide Number Placeholder 3"/>
          <p:cNvSpPr>
            <a:spLocks noGrp="1"/>
          </p:cNvSpPr>
          <p:nvPr>
            <p:ph type="sldNum" sz="quarter" idx="5"/>
          </p:nvPr>
        </p:nvSpPr>
        <p:spPr/>
        <p:txBody>
          <a:bodyPr/>
          <a:lstStyle/>
          <a:p>
            <a:fld id="{065C4246-2B10-DD48-83AE-D5E21758CD2A}" type="slidenum">
              <a:rPr lang="en-US" smtClean="0"/>
              <a:t>9</a:t>
            </a:fld>
            <a:endParaRPr lang="en-US"/>
          </a:p>
        </p:txBody>
      </p:sp>
    </p:spTree>
    <p:extLst>
      <p:ext uri="{BB962C8B-B14F-4D97-AF65-F5344CB8AC3E}">
        <p14:creationId xmlns:p14="http://schemas.microsoft.com/office/powerpoint/2010/main" val="3493353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639549" y="1531174"/>
            <a:ext cx="5512228" cy="1334047"/>
          </a:xfrm>
          <a:prstGeom prst="rect">
            <a:avLst/>
          </a:prstGeom>
        </p:spPr>
        <p:txBody>
          <a:bodyPr vert="horz" lIns="0" tIns="45720" rIns="91440" bIns="45720" rtlCol="0" anchor="ctr">
            <a:normAutofit/>
          </a:bodyPr>
          <a:lstStyle>
            <a:lvl1pPr>
              <a:defRPr sz="4800" b="1">
                <a:solidFill>
                  <a:schemeClr val="bg1"/>
                </a:solidFill>
              </a:defRPr>
            </a:lvl1pPr>
          </a:lstStyle>
          <a:p>
            <a:r>
              <a:rPr lang="en-AU" dirty="0"/>
              <a:t>Click to add title</a:t>
            </a:r>
            <a:endParaRPr lang="en-US" dirty="0"/>
          </a:p>
        </p:txBody>
      </p:sp>
      <p:sp>
        <p:nvSpPr>
          <p:cNvPr id="13" name="Subtitle 2"/>
          <p:cNvSpPr>
            <a:spLocks noGrp="1"/>
          </p:cNvSpPr>
          <p:nvPr>
            <p:ph type="subTitle" idx="1" hasCustomPrompt="1"/>
          </p:nvPr>
        </p:nvSpPr>
        <p:spPr>
          <a:xfrm>
            <a:off x="639548" y="3339127"/>
            <a:ext cx="5512229" cy="993730"/>
          </a:xfrm>
          <a:prstGeom prst="rect">
            <a:avLst/>
          </a:prstGeom>
        </p:spPr>
        <p:txBody>
          <a:bodyPr lIns="0"/>
          <a:lstStyle>
            <a:lvl1pPr marL="0" marR="0" indent="0" algn="l" defTabSz="457200" rtl="0" eaLnBrk="1" fontAlgn="auto" latinLnBrk="0" hangingPunct="1">
              <a:lnSpc>
                <a:spcPct val="100000"/>
              </a:lnSpc>
              <a:spcBef>
                <a:spcPct val="20000"/>
              </a:spcBef>
              <a:spcAft>
                <a:spcPts val="0"/>
              </a:spcAft>
              <a:buClrTx/>
              <a:buSzTx/>
              <a:buFont typeface="Arial"/>
              <a:buNone/>
              <a:tabLst/>
              <a:defRPr sz="28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add subtitle</a:t>
            </a:r>
          </a:p>
        </p:txBody>
      </p:sp>
      <p:pic>
        <p:nvPicPr>
          <p:cNvPr id="3" name="Picture 2">
            <a:extLst>
              <a:ext uri="{FF2B5EF4-FFF2-40B4-BE49-F238E27FC236}">
                <a16:creationId xmlns:a16="http://schemas.microsoft.com/office/drawing/2014/main" id="{F8ED260E-24B3-458A-88A3-E6B5F99484C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96565" y="-42730"/>
            <a:ext cx="6281159" cy="5998657"/>
          </a:xfrm>
          <a:prstGeom prst="rect">
            <a:avLst/>
          </a:prstGeom>
        </p:spPr>
      </p:pic>
    </p:spTree>
    <p:extLst>
      <p:ext uri="{BB962C8B-B14F-4D97-AF65-F5344CB8AC3E}">
        <p14:creationId xmlns:p14="http://schemas.microsoft.com/office/powerpoint/2010/main" val="223431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39A5-4EAC-4850-8CCC-14D137CC2889}"/>
              </a:ext>
            </a:extLst>
          </p:cNvPr>
          <p:cNvSpPr>
            <a:spLocks noGrp="1"/>
          </p:cNvSpPr>
          <p:nvPr>
            <p:ph type="title" hasCustomPrompt="1"/>
          </p:nvPr>
        </p:nvSpPr>
        <p:spPr>
          <a:xfrm>
            <a:off x="623888" y="620713"/>
            <a:ext cx="10944225" cy="5580061"/>
          </a:xfrm>
          <a:prstGeom prst="rect">
            <a:avLst/>
          </a:prstGeom>
        </p:spPr>
        <p:txBody>
          <a:bodyPr anchor="ctr"/>
          <a:lstStyle>
            <a:lvl1pPr algn="ctr">
              <a:defRPr sz="4800" b="1">
                <a:solidFill>
                  <a:schemeClr val="bg1"/>
                </a:solidFill>
              </a:defRPr>
            </a:lvl1pPr>
          </a:lstStyle>
          <a:p>
            <a:r>
              <a:rPr lang="en-US" dirty="0"/>
              <a:t>Click to add text</a:t>
            </a:r>
          </a:p>
        </p:txBody>
      </p:sp>
      <p:pic>
        <p:nvPicPr>
          <p:cNvPr id="6" name="Picture 5">
            <a:extLst>
              <a:ext uri="{FF2B5EF4-FFF2-40B4-BE49-F238E27FC236}">
                <a16:creationId xmlns:a16="http://schemas.microsoft.com/office/drawing/2014/main" id="{BB1D2DCD-F2E5-4E58-A63C-C1480FF3369C}"/>
              </a:ext>
              <a:ext uri="{C183D7F6-B498-43B3-948B-1728B52AA6E4}">
                <adec:decorative xmlns:adec="http://schemas.microsoft.com/office/drawing/2017/decorative" val="1"/>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9840913" y="-434614"/>
            <a:ext cx="2719027" cy="2596736"/>
          </a:xfrm>
          <a:prstGeom prst="rect">
            <a:avLst/>
          </a:prstGeom>
        </p:spPr>
      </p:pic>
    </p:spTree>
    <p:extLst>
      <p:ext uri="{BB962C8B-B14F-4D97-AF65-F5344CB8AC3E}">
        <p14:creationId xmlns:p14="http://schemas.microsoft.com/office/powerpoint/2010/main" val="148295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39A5-4EAC-4850-8CCC-14D137CC2889}"/>
              </a:ext>
            </a:extLst>
          </p:cNvPr>
          <p:cNvSpPr>
            <a:spLocks noGrp="1"/>
          </p:cNvSpPr>
          <p:nvPr>
            <p:ph type="title" hasCustomPrompt="1"/>
          </p:nvPr>
        </p:nvSpPr>
        <p:spPr>
          <a:xfrm>
            <a:off x="634234" y="620713"/>
            <a:ext cx="11030702" cy="4752975"/>
          </a:xfrm>
          <a:prstGeom prst="rect">
            <a:avLst/>
          </a:prstGeom>
        </p:spPr>
        <p:txBody>
          <a:bodyPr lIns="0" anchor="ctr"/>
          <a:lstStyle>
            <a:lvl1pPr algn="l">
              <a:defRPr sz="4800" b="1" i="0">
                <a:solidFill>
                  <a:schemeClr val="bg1"/>
                </a:solidFill>
              </a:defRPr>
            </a:lvl1pPr>
          </a:lstStyle>
          <a:p>
            <a:r>
              <a:rPr lang="en-US" dirty="0"/>
              <a:t>Click to add text</a:t>
            </a:r>
          </a:p>
        </p:txBody>
      </p:sp>
      <p:pic>
        <p:nvPicPr>
          <p:cNvPr id="4" name="Picture 3">
            <a:extLst>
              <a:ext uri="{FF2B5EF4-FFF2-40B4-BE49-F238E27FC236}">
                <a16:creationId xmlns:a16="http://schemas.microsoft.com/office/drawing/2014/main" id="{7CC649DC-A678-45B4-8B07-491864655BD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96565" y="-42730"/>
            <a:ext cx="6281159" cy="5998657"/>
          </a:xfrm>
          <a:prstGeom prst="rect">
            <a:avLst/>
          </a:prstGeom>
        </p:spPr>
      </p:pic>
    </p:spTree>
    <p:extLst>
      <p:ext uri="{BB962C8B-B14F-4D97-AF65-F5344CB8AC3E}">
        <p14:creationId xmlns:p14="http://schemas.microsoft.com/office/powerpoint/2010/main" val="203068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85EA24-C16B-41C4-A104-AB759D3CF313}"/>
              </a:ext>
            </a:extLst>
          </p:cNvPr>
          <p:cNvSpPr/>
          <p:nvPr userDrawn="1"/>
        </p:nvSpPr>
        <p:spPr>
          <a:xfrm flipV="1">
            <a:off x="0" y="-1"/>
            <a:ext cx="12192000" cy="68680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2" name="Rectangle 1">
            <a:extLst>
              <a:ext uri="{FF2B5EF4-FFF2-40B4-BE49-F238E27FC236}">
                <a16:creationId xmlns:a16="http://schemas.microsoft.com/office/drawing/2014/main" id="{C1450657-36F5-4B16-9B61-F3944EBDC7FD}"/>
              </a:ext>
            </a:extLst>
          </p:cNvPr>
          <p:cNvSpPr/>
          <p:nvPr userDrawn="1"/>
        </p:nvSpPr>
        <p:spPr>
          <a:xfrm>
            <a:off x="0" y="-1"/>
            <a:ext cx="12192000" cy="6210822"/>
          </a:xfrm>
          <a:prstGeom prst="rect">
            <a:avLst/>
          </a:prstGeom>
          <a:solidFill>
            <a:srgbClr val="EFE4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C04CDC5-A099-4E3B-BCC0-BF66B67C8156}"/>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985B8ABF-4E3A-4F80-9D62-22F5FBED26B7}"/>
              </a:ext>
            </a:extLst>
          </p:cNvPr>
          <p:cNvSpPr>
            <a:spLocks noGrp="1"/>
          </p:cNvSpPr>
          <p:nvPr>
            <p:ph type="title" hasCustomPrompt="1"/>
          </p:nvPr>
        </p:nvSpPr>
        <p:spPr>
          <a:xfrm>
            <a:off x="634646" y="631471"/>
            <a:ext cx="10944225" cy="4634267"/>
          </a:xfrm>
          <a:prstGeom prst="rect">
            <a:avLst/>
          </a:prstGeom>
        </p:spPr>
        <p:txBody>
          <a:bodyPr anchor="ctr"/>
          <a:lstStyle>
            <a:lvl1pPr algn="ctr">
              <a:defRPr sz="3600" b="1">
                <a:solidFill>
                  <a:schemeClr val="tx1"/>
                </a:solidFill>
              </a:defRPr>
            </a:lvl1pPr>
          </a:lstStyle>
          <a:p>
            <a:r>
              <a:rPr lang="en-US" dirty="0"/>
              <a:t>Click to add text</a:t>
            </a:r>
          </a:p>
        </p:txBody>
      </p:sp>
      <p:sp>
        <p:nvSpPr>
          <p:cNvPr id="9" name="TextBox 8">
            <a:extLst>
              <a:ext uri="{FF2B5EF4-FFF2-40B4-BE49-F238E27FC236}">
                <a16:creationId xmlns:a16="http://schemas.microsoft.com/office/drawing/2014/main" id="{02E5C469-453A-4026-9A11-A19F5674A17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3967615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85EA24-C16B-41C4-A104-AB759D3CF313}"/>
              </a:ext>
            </a:extLst>
          </p:cNvPr>
          <p:cNvSpPr/>
          <p:nvPr userDrawn="1"/>
        </p:nvSpPr>
        <p:spPr>
          <a:xfrm flipV="1">
            <a:off x="0" y="-1"/>
            <a:ext cx="12192000" cy="68680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8" name="Rectangle 7">
            <a:extLst>
              <a:ext uri="{FF2B5EF4-FFF2-40B4-BE49-F238E27FC236}">
                <a16:creationId xmlns:a16="http://schemas.microsoft.com/office/drawing/2014/main" id="{8C04CDC5-A099-4E3B-BCC0-BF66B67C8156}"/>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985B8ABF-4E3A-4F80-9D62-22F5FBED26B7}"/>
              </a:ext>
            </a:extLst>
          </p:cNvPr>
          <p:cNvSpPr>
            <a:spLocks noGrp="1"/>
          </p:cNvSpPr>
          <p:nvPr>
            <p:ph type="title" hasCustomPrompt="1"/>
          </p:nvPr>
        </p:nvSpPr>
        <p:spPr>
          <a:xfrm>
            <a:off x="634646" y="631471"/>
            <a:ext cx="10933467" cy="4634267"/>
          </a:xfrm>
          <a:prstGeom prst="rect">
            <a:avLst/>
          </a:prstGeom>
        </p:spPr>
        <p:txBody>
          <a:bodyPr anchor="ctr"/>
          <a:lstStyle>
            <a:lvl1pPr algn="ctr">
              <a:defRPr b="1">
                <a:solidFill>
                  <a:schemeClr val="tx1"/>
                </a:solidFill>
              </a:defRPr>
            </a:lvl1pPr>
          </a:lstStyle>
          <a:p>
            <a:r>
              <a:rPr lang="en-US" dirty="0"/>
              <a:t>Click to add text</a:t>
            </a:r>
          </a:p>
        </p:txBody>
      </p:sp>
      <p:sp>
        <p:nvSpPr>
          <p:cNvPr id="9" name="TextBox 8">
            <a:extLst>
              <a:ext uri="{FF2B5EF4-FFF2-40B4-BE49-F238E27FC236}">
                <a16:creationId xmlns:a16="http://schemas.microsoft.com/office/drawing/2014/main" id="{02E5C469-453A-4026-9A11-A19F5674A17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pic>
        <p:nvPicPr>
          <p:cNvPr id="10" name="Picture 9">
            <a:extLst>
              <a:ext uri="{FF2B5EF4-FFF2-40B4-BE49-F238E27FC236}">
                <a16:creationId xmlns:a16="http://schemas.microsoft.com/office/drawing/2014/main" id="{3C47D22F-BAB2-4ED9-8838-15AD9869602C}"/>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9840913" y="-434614"/>
            <a:ext cx="2719027" cy="2596736"/>
          </a:xfrm>
          <a:prstGeom prst="rect">
            <a:avLst/>
          </a:prstGeom>
        </p:spPr>
      </p:pic>
    </p:spTree>
    <p:extLst>
      <p:ext uri="{BB962C8B-B14F-4D97-AF65-F5344CB8AC3E}">
        <p14:creationId xmlns:p14="http://schemas.microsoft.com/office/powerpoint/2010/main" val="11900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2518-ADF9-4997-AB4B-43AEF96EAB97}"/>
              </a:ext>
            </a:extLst>
          </p:cNvPr>
          <p:cNvSpPr>
            <a:spLocks noGrp="1"/>
          </p:cNvSpPr>
          <p:nvPr>
            <p:ph type="title" hasCustomPrompt="1"/>
          </p:nvPr>
        </p:nvSpPr>
        <p:spPr>
          <a:xfrm>
            <a:off x="623887" y="1783273"/>
            <a:ext cx="10944225" cy="2396332"/>
          </a:xfrm>
          <a:prstGeom prst="rect">
            <a:avLst/>
          </a:prstGeom>
        </p:spPr>
        <p:txBody>
          <a:bodyPr lIns="0"/>
          <a:lstStyle>
            <a:lvl1pPr>
              <a:defRPr sz="4800" b="1">
                <a:solidFill>
                  <a:schemeClr val="bg1"/>
                </a:solidFill>
              </a:defRPr>
            </a:lvl1pPr>
          </a:lstStyle>
          <a:p>
            <a:r>
              <a:rPr lang="en-US" dirty="0"/>
              <a:t>Thank you</a:t>
            </a:r>
            <a:endParaRPr lang="en-AU" dirty="0"/>
          </a:p>
        </p:txBody>
      </p:sp>
      <p:sp>
        <p:nvSpPr>
          <p:cNvPr id="3" name="Title 1">
            <a:extLst>
              <a:ext uri="{FF2B5EF4-FFF2-40B4-BE49-F238E27FC236}">
                <a16:creationId xmlns:a16="http://schemas.microsoft.com/office/drawing/2014/main" id="{6E984713-F358-48C6-ABFA-BFF4A4144696}"/>
              </a:ext>
            </a:extLst>
          </p:cNvPr>
          <p:cNvSpPr txBox="1">
            <a:spLocks/>
          </p:cNvSpPr>
          <p:nvPr userDrawn="1"/>
        </p:nvSpPr>
        <p:spPr>
          <a:xfrm>
            <a:off x="4295775" y="5763675"/>
            <a:ext cx="4719165" cy="437100"/>
          </a:xfrm>
          <a:prstGeom prst="rect">
            <a:avLst/>
          </a:prstGeom>
        </p:spPr>
        <p:txBody>
          <a:bodyPr lIns="0"/>
          <a:lstStyle>
            <a:lvl1pPr algn="l" defTabSz="457200" rtl="0" eaLnBrk="1" latinLnBrk="0" hangingPunct="1">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en-US" sz="1400" b="0" dirty="0"/>
              <a:t>Jean Hailes for Women’s Health gratefully acknowledges the support of the Australian Government.</a:t>
            </a:r>
            <a:endParaRPr lang="en-AU" sz="1400" b="0" dirty="0"/>
          </a:p>
        </p:txBody>
      </p:sp>
      <p:pic>
        <p:nvPicPr>
          <p:cNvPr id="4" name="Picture 3">
            <a:extLst>
              <a:ext uri="{FF2B5EF4-FFF2-40B4-BE49-F238E27FC236}">
                <a16:creationId xmlns:a16="http://schemas.microsoft.com/office/drawing/2014/main" id="{FAB033F1-2511-4F3E-A54B-56E1E9418C0E}"/>
              </a:ext>
              <a:ext uri="{C183D7F6-B498-43B3-948B-1728B52AA6E4}">
                <adec:decorative xmlns:adec="http://schemas.microsoft.com/office/drawing/2017/decorative" val="1"/>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9840913" y="-434614"/>
            <a:ext cx="2719027" cy="2596736"/>
          </a:xfrm>
          <a:prstGeom prst="rect">
            <a:avLst/>
          </a:prstGeom>
        </p:spPr>
      </p:pic>
    </p:spTree>
    <p:extLst>
      <p:ext uri="{BB962C8B-B14F-4D97-AF65-F5344CB8AC3E}">
        <p14:creationId xmlns:p14="http://schemas.microsoft.com/office/powerpoint/2010/main" val="418992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Text Placeholder 2">
            <a:extLst>
              <a:ext uri="{FF2B5EF4-FFF2-40B4-BE49-F238E27FC236}">
                <a16:creationId xmlns:a16="http://schemas.microsoft.com/office/drawing/2014/main" id="{53AE1613-0ED5-4A90-A61B-7BEB8A08D0CE}"/>
              </a:ext>
            </a:extLst>
          </p:cNvPr>
          <p:cNvSpPr>
            <a:spLocks noGrp="1"/>
          </p:cNvSpPr>
          <p:nvPr>
            <p:ph idx="1" hasCustomPrompt="1"/>
          </p:nvPr>
        </p:nvSpPr>
        <p:spPr>
          <a:xfrm>
            <a:off x="634646" y="1568096"/>
            <a:ext cx="11055364" cy="4228165"/>
          </a:xfrm>
          <a:prstGeom prst="rect">
            <a:avLst/>
          </a:prstGeom>
        </p:spPr>
        <p:txBody>
          <a:bodyPr vert="horz" lIns="0" tIns="45720" rIns="91440" bIns="45720" rtlCol="0">
            <a:normAutofit/>
          </a:bodyPr>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360000" indent="0">
              <a:buNone/>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p:txBody>
      </p:sp>
      <p:pic>
        <p:nvPicPr>
          <p:cNvPr id="7" name="Picture 6">
            <a:extLst>
              <a:ext uri="{FF2B5EF4-FFF2-40B4-BE49-F238E27FC236}">
                <a16:creationId xmlns:a16="http://schemas.microsoft.com/office/drawing/2014/main" id="{A014F3C7-768D-4944-8BEC-CF295C939938}"/>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9840913" y="-434614"/>
            <a:ext cx="2719027" cy="2596736"/>
          </a:xfrm>
          <a:prstGeom prst="rect">
            <a:avLst/>
          </a:prstGeom>
        </p:spPr>
      </p:pic>
    </p:spTree>
    <p:extLst>
      <p:ext uri="{BB962C8B-B14F-4D97-AF65-F5344CB8AC3E}">
        <p14:creationId xmlns:p14="http://schemas.microsoft.com/office/powerpoint/2010/main" val="219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5" name="Text Placeholder 2">
            <a:extLst>
              <a:ext uri="{FF2B5EF4-FFF2-40B4-BE49-F238E27FC236}">
                <a16:creationId xmlns:a16="http://schemas.microsoft.com/office/drawing/2014/main" id="{64DD5206-A776-40C2-ADE5-EFADC5B03792}"/>
              </a:ext>
            </a:extLst>
          </p:cNvPr>
          <p:cNvSpPr>
            <a:spLocks noGrp="1"/>
          </p:cNvSpPr>
          <p:nvPr>
            <p:ph idx="1" hasCustomPrompt="1"/>
          </p:nvPr>
        </p:nvSpPr>
        <p:spPr>
          <a:xfrm>
            <a:off x="634646" y="1568096"/>
            <a:ext cx="11055364" cy="4228165"/>
          </a:xfrm>
          <a:prstGeom prst="rect">
            <a:avLst/>
          </a:prstGeom>
        </p:spPr>
        <p:txBody>
          <a:bodyPr vert="horz" lIns="0" tIns="45720" rIns="91440" bIns="45720" rtlCol="0">
            <a:noAutofit/>
          </a:bodyPr>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a:p>
            <a:pPr lvl="1"/>
            <a:r>
              <a:rPr lang="en-US" dirty="0"/>
              <a:t>Click to add text</a:t>
            </a:r>
          </a:p>
        </p:txBody>
      </p:sp>
      <p:pic>
        <p:nvPicPr>
          <p:cNvPr id="7" name="Picture 6">
            <a:extLst>
              <a:ext uri="{FF2B5EF4-FFF2-40B4-BE49-F238E27FC236}">
                <a16:creationId xmlns:a16="http://schemas.microsoft.com/office/drawing/2014/main" id="{864CDBE8-20AA-4D68-BCFE-54B2288E5451}"/>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9840913" y="-434614"/>
            <a:ext cx="2719027" cy="2596736"/>
          </a:xfrm>
          <a:prstGeom prst="rect">
            <a:avLst/>
          </a:prstGeom>
        </p:spPr>
      </p:pic>
    </p:spTree>
    <p:extLst>
      <p:ext uri="{BB962C8B-B14F-4D97-AF65-F5344CB8AC3E}">
        <p14:creationId xmlns:p14="http://schemas.microsoft.com/office/powerpoint/2010/main" val="216014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Content Placeholder 3">
            <a:extLst>
              <a:ext uri="{FF2B5EF4-FFF2-40B4-BE49-F238E27FC236}">
                <a16:creationId xmlns:a16="http://schemas.microsoft.com/office/drawing/2014/main" id="{F8B8D9C9-97F7-4A17-B0C1-091374B62860}"/>
              </a:ext>
            </a:extLst>
          </p:cNvPr>
          <p:cNvSpPr>
            <a:spLocks noGrp="1"/>
          </p:cNvSpPr>
          <p:nvPr>
            <p:ph sz="half" idx="2" hasCustomPrompt="1"/>
          </p:nvPr>
        </p:nvSpPr>
        <p:spPr>
          <a:xfrm>
            <a:off x="6140282"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sp>
        <p:nvSpPr>
          <p:cNvPr id="5" name="Content Placeholder 3">
            <a:extLst>
              <a:ext uri="{FF2B5EF4-FFF2-40B4-BE49-F238E27FC236}">
                <a16:creationId xmlns:a16="http://schemas.microsoft.com/office/drawing/2014/main" id="{8EFBC77D-64BF-40B9-A891-D720ED5116E0}"/>
              </a:ext>
            </a:extLst>
          </p:cNvPr>
          <p:cNvSpPr>
            <a:spLocks noGrp="1"/>
          </p:cNvSpPr>
          <p:nvPr>
            <p:ph sz="half" idx="10" hasCustomPrompt="1"/>
          </p:nvPr>
        </p:nvSpPr>
        <p:spPr>
          <a:xfrm>
            <a:off x="634646"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pic>
        <p:nvPicPr>
          <p:cNvPr id="8" name="Picture 7">
            <a:extLst>
              <a:ext uri="{FF2B5EF4-FFF2-40B4-BE49-F238E27FC236}">
                <a16:creationId xmlns:a16="http://schemas.microsoft.com/office/drawing/2014/main" id="{83E92345-8EB6-40BD-BE39-7610D1DC90A1}"/>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9840913" y="-434614"/>
            <a:ext cx="2719027" cy="2596736"/>
          </a:xfrm>
          <a:prstGeom prst="rect">
            <a:avLst/>
          </a:prstGeom>
        </p:spPr>
      </p:pic>
    </p:spTree>
    <p:extLst>
      <p:ext uri="{BB962C8B-B14F-4D97-AF65-F5344CB8AC3E}">
        <p14:creationId xmlns:p14="http://schemas.microsoft.com/office/powerpoint/2010/main" val="422356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Content Placeholder 3">
            <a:extLst>
              <a:ext uri="{FF2B5EF4-FFF2-40B4-BE49-F238E27FC236}">
                <a16:creationId xmlns:a16="http://schemas.microsoft.com/office/drawing/2014/main" id="{F8B8D9C9-97F7-4A17-B0C1-091374B62860}"/>
              </a:ext>
            </a:extLst>
          </p:cNvPr>
          <p:cNvSpPr>
            <a:spLocks noGrp="1"/>
          </p:cNvSpPr>
          <p:nvPr>
            <p:ph sz="half" idx="2" hasCustomPrompt="1"/>
          </p:nvPr>
        </p:nvSpPr>
        <p:spPr>
          <a:xfrm>
            <a:off x="6132513" y="1568096"/>
            <a:ext cx="5435600" cy="4253801"/>
          </a:xfrm>
          <a:prstGeom prst="rect">
            <a:avLst/>
          </a:prstGeom>
          <a:solidFill>
            <a:srgbClr val="EFE4FA"/>
          </a:solidFill>
        </p:spPr>
        <p:txBody>
          <a:bodyPr lIns="144000" tIns="46800" rIns="144000" bIns="14400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360000" indent="0">
              <a:buNone/>
              <a:defRPr>
                <a:solidFill>
                  <a:srgbClr val="000000"/>
                </a:solidFill>
                <a:latin typeface="Arial" panose="020B0604020202020204" pitchFamily="34" charset="0"/>
                <a:cs typeface="Arial" panose="020B0604020202020204" pitchFamily="34" charset="0"/>
              </a:defRPr>
            </a:lvl2pPr>
          </a:lstStyle>
          <a:p>
            <a:r>
              <a:rPr lang="en-US" dirty="0"/>
              <a:t>Click to add breakout text</a:t>
            </a:r>
          </a:p>
          <a:p>
            <a:pPr marL="720000" marR="0" lvl="1" indent="-360000" algn="l" defTabSz="457200" rtl="0" eaLnBrk="1" fontAlgn="auto" latinLnBrk="0" hangingPunct="1">
              <a:lnSpc>
                <a:spcPct val="100000"/>
              </a:lnSpc>
              <a:spcBef>
                <a:spcPct val="20000"/>
              </a:spcBef>
              <a:spcAft>
                <a:spcPts val="0"/>
              </a:spcAft>
              <a:buClrTx/>
              <a:buSzTx/>
              <a:buFont typeface="Arial"/>
              <a:buChar char="–"/>
              <a:tabLst/>
              <a:defRPr/>
            </a:pPr>
            <a:r>
              <a:rPr lang="en-US" dirty="0"/>
              <a:t>Click to add text</a:t>
            </a:r>
          </a:p>
        </p:txBody>
      </p:sp>
      <p:sp>
        <p:nvSpPr>
          <p:cNvPr id="5" name="Content Placeholder 3">
            <a:extLst>
              <a:ext uri="{FF2B5EF4-FFF2-40B4-BE49-F238E27FC236}">
                <a16:creationId xmlns:a16="http://schemas.microsoft.com/office/drawing/2014/main" id="{2A38CD4F-84E0-467B-8E2A-81BE15DEA1D1}"/>
              </a:ext>
            </a:extLst>
          </p:cNvPr>
          <p:cNvSpPr>
            <a:spLocks noGrp="1"/>
          </p:cNvSpPr>
          <p:nvPr>
            <p:ph sz="half" idx="10" hasCustomPrompt="1"/>
          </p:nvPr>
        </p:nvSpPr>
        <p:spPr>
          <a:xfrm>
            <a:off x="634646"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spTree>
    <p:extLst>
      <p:ext uri="{BB962C8B-B14F-4D97-AF65-F5344CB8AC3E}">
        <p14:creationId xmlns:p14="http://schemas.microsoft.com/office/powerpoint/2010/main" val="23649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1086" y="473075"/>
            <a:ext cx="1093702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Text Placeholder 2">
            <a:extLst>
              <a:ext uri="{FF2B5EF4-FFF2-40B4-BE49-F238E27FC236}">
                <a16:creationId xmlns:a16="http://schemas.microsoft.com/office/drawing/2014/main" id="{A9CFE5AF-B46A-4A2E-8BF1-6634B402F539}"/>
              </a:ext>
            </a:extLst>
          </p:cNvPr>
          <p:cNvSpPr>
            <a:spLocks noGrp="1"/>
          </p:cNvSpPr>
          <p:nvPr>
            <p:ph idx="1" hasCustomPrompt="1"/>
          </p:nvPr>
        </p:nvSpPr>
        <p:spPr>
          <a:xfrm>
            <a:off x="634646" y="1568096"/>
            <a:ext cx="11055364" cy="4228165"/>
          </a:xfrm>
          <a:prstGeom prst="rect">
            <a:avLst/>
          </a:prstGeom>
        </p:spPr>
        <p:txBody>
          <a:bodyPr vert="horz" lIns="0" tIns="45720" rIns="91440" bIns="45720" rtlCol="0">
            <a:normAutofit/>
          </a:bodyPr>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a:p>
            <a:pPr lvl="1"/>
            <a:endParaRPr lang="en-US" dirty="0"/>
          </a:p>
        </p:txBody>
      </p:sp>
      <p:pic>
        <p:nvPicPr>
          <p:cNvPr id="5" name="Picture 4">
            <a:extLst>
              <a:ext uri="{FF2B5EF4-FFF2-40B4-BE49-F238E27FC236}">
                <a16:creationId xmlns:a16="http://schemas.microsoft.com/office/drawing/2014/main" id="{6094A114-5854-4A2B-8B9B-C470683F8324}"/>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9840913" y="-434614"/>
            <a:ext cx="2719027" cy="2596736"/>
          </a:xfrm>
          <a:prstGeom prst="rect">
            <a:avLst/>
          </a:prstGeom>
        </p:spPr>
      </p:pic>
    </p:spTree>
    <p:extLst>
      <p:ext uri="{BB962C8B-B14F-4D97-AF65-F5344CB8AC3E}">
        <p14:creationId xmlns:p14="http://schemas.microsoft.com/office/powerpoint/2010/main" val="86003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9756" y="473075"/>
            <a:ext cx="503676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39756" y="2027976"/>
            <a:ext cx="5036767" cy="3793922"/>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buFont typeface="Courier New" panose="02070309020205020404" pitchFamily="49" charset="0"/>
              <a:buChar char="­"/>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p:txBody>
      </p:sp>
      <p:sp>
        <p:nvSpPr>
          <p:cNvPr id="3" name="Picture Placeholder 2">
            <a:extLst>
              <a:ext uri="{FF2B5EF4-FFF2-40B4-BE49-F238E27FC236}">
                <a16:creationId xmlns:a16="http://schemas.microsoft.com/office/drawing/2014/main" id="{495BDDCF-D030-4A93-901A-39AE5AC640B1}"/>
              </a:ext>
            </a:extLst>
          </p:cNvPr>
          <p:cNvSpPr>
            <a:spLocks noGrp="1"/>
          </p:cNvSpPr>
          <p:nvPr>
            <p:ph type="pic" sz="quarter" idx="11"/>
          </p:nvPr>
        </p:nvSpPr>
        <p:spPr>
          <a:xfrm>
            <a:off x="6132513" y="-1"/>
            <a:ext cx="6059487"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87297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1080" y="473075"/>
            <a:ext cx="764378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31080" y="1568095"/>
            <a:ext cx="7643787" cy="4253803"/>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a:p>
            <a:pPr lvl="1"/>
            <a:endParaRPr lang="en-US" dirty="0"/>
          </a:p>
        </p:txBody>
      </p:sp>
      <p:sp>
        <p:nvSpPr>
          <p:cNvPr id="3" name="Picture Placeholder 2">
            <a:extLst>
              <a:ext uri="{FF2B5EF4-FFF2-40B4-BE49-F238E27FC236}">
                <a16:creationId xmlns:a16="http://schemas.microsoft.com/office/drawing/2014/main" id="{495BDDCF-D030-4A93-901A-39AE5AC640B1}"/>
              </a:ext>
            </a:extLst>
          </p:cNvPr>
          <p:cNvSpPr>
            <a:spLocks noGrp="1"/>
          </p:cNvSpPr>
          <p:nvPr>
            <p:ph type="pic" sz="quarter" idx="11"/>
          </p:nvPr>
        </p:nvSpPr>
        <p:spPr>
          <a:xfrm>
            <a:off x="8904288" y="-1"/>
            <a:ext cx="3287712"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147645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553555" y="473075"/>
            <a:ext cx="5014558"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553555" y="2018924"/>
            <a:ext cx="5014558" cy="3802974"/>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buFont typeface="Courier New" panose="02070309020205020404" pitchFamily="49" charset="0"/>
              <a:buChar char="­"/>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p:txBody>
      </p:sp>
      <p:sp>
        <p:nvSpPr>
          <p:cNvPr id="8" name="Picture Placeholder 2">
            <a:extLst>
              <a:ext uri="{FF2B5EF4-FFF2-40B4-BE49-F238E27FC236}">
                <a16:creationId xmlns:a16="http://schemas.microsoft.com/office/drawing/2014/main" id="{A5A10AE2-097C-484C-A24D-5FDE9872C1E3}"/>
              </a:ext>
            </a:extLst>
          </p:cNvPr>
          <p:cNvSpPr>
            <a:spLocks noGrp="1"/>
          </p:cNvSpPr>
          <p:nvPr>
            <p:ph type="pic" sz="quarter" idx="11"/>
          </p:nvPr>
        </p:nvSpPr>
        <p:spPr>
          <a:xfrm>
            <a:off x="-35615" y="-1"/>
            <a:ext cx="6059487"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2757476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a:off x="0" y="0"/>
            <a:ext cx="12192000" cy="53736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2" name="Picture 11" descr="A purple text on a black background&#10;&#10;Description automatically generated">
            <a:extLst>
              <a:ext uri="{FF2B5EF4-FFF2-40B4-BE49-F238E27FC236}">
                <a16:creationId xmlns:a16="http://schemas.microsoft.com/office/drawing/2014/main" id="{A0E7D9FA-B256-4023-93C0-F14D775C8E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889" y="5606512"/>
            <a:ext cx="2771774" cy="599001"/>
          </a:xfrm>
          <a:prstGeom prst="rect">
            <a:avLst/>
          </a:prstGeom>
        </p:spPr>
      </p:pic>
      <p:sp>
        <p:nvSpPr>
          <p:cNvPr id="13" name="TextBox 12">
            <a:extLst>
              <a:ext uri="{FF2B5EF4-FFF2-40B4-BE49-F238E27FC236}">
                <a16:creationId xmlns:a16="http://schemas.microsoft.com/office/drawing/2014/main" id="{25432F86-F001-4668-B3DE-2589CABFD94A}"/>
              </a:ext>
            </a:extLst>
          </p:cNvPr>
          <p:cNvSpPr txBox="1"/>
          <p:nvPr userDrawn="1"/>
        </p:nvSpPr>
        <p:spPr>
          <a:xfrm>
            <a:off x="9012237" y="5931923"/>
            <a:ext cx="2663825" cy="369332"/>
          </a:xfrm>
          <a:prstGeom prst="rect">
            <a:avLst/>
          </a:prstGeom>
          <a:noFill/>
        </p:spPr>
        <p:txBody>
          <a:bodyPr wrap="square" rtlCol="0">
            <a:spAutoFit/>
          </a:bodyPr>
          <a:lstStyle/>
          <a:p>
            <a:pPr algn="r"/>
            <a:r>
              <a:rPr lang="en-AU" sz="1800" b="1" dirty="0">
                <a:latin typeface="Arial" panose="020B0604020202020204" pitchFamily="34" charset="0"/>
                <a:cs typeface="Arial" panose="020B0604020202020204" pitchFamily="34" charset="0"/>
              </a:rPr>
              <a:t>jeanhailes.org.au</a:t>
            </a:r>
          </a:p>
        </p:txBody>
      </p:sp>
    </p:spTree>
  </p:cSld>
  <p:clrMap bg1="lt1" tx1="dk1" bg2="lt2" tx2="dk2" accent1="accent1" accent2="accent2" accent3="accent3" accent4="accent4" accent5="accent5" accent6="accent6" hlink="hlink" folHlink="folHlink"/>
  <p:sldLayoutIdLst>
    <p:sldLayoutId id="2147483797" r:id="rId1"/>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B68F3928-06D3-4E28-8AA3-F1A7D94E9EB8}"/>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2170054374"/>
      </p:ext>
    </p:extLst>
  </p:cSld>
  <p:clrMap bg1="lt1" tx1="dk1" bg2="lt2" tx2="dk2" accent1="accent1" accent2="accent2" accent3="accent3" accent4="accent4" accent5="accent5" accent6="accent6" hlink="hlink" folHlink="folHlink"/>
  <p:sldLayoutIdLst>
    <p:sldLayoutId id="2147483764" r:id="rId1"/>
    <p:sldLayoutId id="2147483763" r:id="rId2"/>
    <p:sldLayoutId id="2147483766" r:id="rId3"/>
    <p:sldLayoutId id="2147483790" r:id="rId4"/>
    <p:sldLayoutId id="2147483795" r:id="rId5"/>
    <p:sldLayoutId id="2147483792" r:id="rId6"/>
    <p:sldLayoutId id="2147483796" r:id="rId7"/>
    <p:sldLayoutId id="2147483794" r:id="rId8"/>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1"/>
            <a:ext cx="12192000" cy="68680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916BD784-D175-46E8-9A70-C616E6F6F69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976192493"/>
      </p:ext>
    </p:extLst>
  </p:cSld>
  <p:clrMap bg1="lt1" tx1="dk1" bg2="lt2" tx2="dk2" accent1="accent1" accent2="accent2" accent3="accent3" accent4="accent4" accent5="accent5" accent6="accent6" hlink="hlink" folHlink="folHlink"/>
  <p:sldLayoutIdLst>
    <p:sldLayoutId id="2147483770" r:id="rId1"/>
    <p:sldLayoutId id="2147483787" r:id="rId2"/>
    <p:sldLayoutId id="2147483771" r:id="rId3"/>
    <p:sldLayoutId id="2147483791" r:id="rId4"/>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1"/>
            <a:ext cx="12192000" cy="68680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D421523C-18F4-4B6A-A09B-B893D18F69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23889" y="5606512"/>
            <a:ext cx="2771774" cy="599000"/>
          </a:xfrm>
          <a:prstGeom prst="rect">
            <a:avLst/>
          </a:prstGeom>
        </p:spPr>
      </p:pic>
      <p:sp>
        <p:nvSpPr>
          <p:cNvPr id="5" name="TextBox 4">
            <a:extLst>
              <a:ext uri="{FF2B5EF4-FFF2-40B4-BE49-F238E27FC236}">
                <a16:creationId xmlns:a16="http://schemas.microsoft.com/office/drawing/2014/main" id="{6C71C13B-06A0-44A4-BED7-2613D46558FD}"/>
              </a:ext>
            </a:extLst>
          </p:cNvPr>
          <p:cNvSpPr txBox="1"/>
          <p:nvPr userDrawn="1"/>
        </p:nvSpPr>
        <p:spPr>
          <a:xfrm>
            <a:off x="9012237" y="5931923"/>
            <a:ext cx="2663825" cy="369332"/>
          </a:xfrm>
          <a:prstGeom prst="rect">
            <a:avLst/>
          </a:prstGeom>
          <a:noFill/>
        </p:spPr>
        <p:txBody>
          <a:bodyPr wrap="square" rtlCol="0">
            <a:spAutoFit/>
          </a:bodyPr>
          <a:lstStyle/>
          <a:p>
            <a:pPr algn="r"/>
            <a:r>
              <a:rPr lang="en-AU" sz="18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932532840"/>
      </p:ext>
    </p:extLst>
  </p:cSld>
  <p:clrMap bg1="lt1" tx1="dk1" bg2="lt2" tx2="dk2" accent1="accent1" accent2="accent2" accent3="accent3" accent4="accent4" accent5="accent5" accent6="accent6" hlink="hlink" folHlink="folHlink"/>
  <p:sldLayoutIdLst>
    <p:sldLayoutId id="2147483774" r:id="rId1"/>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dirty="0"/>
              <a:t>H</a:t>
            </a:r>
            <a:r>
              <a:rPr lang="en-AU" dirty="0"/>
              <a:t>ormones and </a:t>
            </a:r>
            <a:br>
              <a:rPr lang="en-AU" dirty="0"/>
            </a:br>
            <a:r>
              <a:rPr lang="en-AU" dirty="0"/>
              <a:t>your health</a:t>
            </a:r>
          </a:p>
        </p:txBody>
      </p:sp>
      <p:sp>
        <p:nvSpPr>
          <p:cNvPr id="5" name="Subtitle 4">
            <a:extLst>
              <a:ext uri="{FF2B5EF4-FFF2-40B4-BE49-F238E27FC236}">
                <a16:creationId xmlns:a16="http://schemas.microsoft.com/office/drawing/2014/main" id="{8E69BE59-9F12-42FE-8E9E-7C52EA258DE8}"/>
              </a:ext>
            </a:extLst>
          </p:cNvPr>
          <p:cNvSpPr>
            <a:spLocks noGrp="1"/>
          </p:cNvSpPr>
          <p:nvPr>
            <p:ph type="subTitle" idx="1"/>
          </p:nvPr>
        </p:nvSpPr>
        <p:spPr/>
        <p:txBody>
          <a:bodyPr/>
          <a:lstStyle/>
          <a:p>
            <a:endParaRPr lang="en-A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3C9A-884A-B44A-B75A-0E0400A539A4}"/>
              </a:ext>
            </a:extLst>
          </p:cNvPr>
          <p:cNvSpPr>
            <a:spLocks noGrp="1"/>
          </p:cNvSpPr>
          <p:nvPr>
            <p:ph type="title"/>
          </p:nvPr>
        </p:nvSpPr>
        <p:spPr>
          <a:xfrm>
            <a:off x="631080" y="473075"/>
            <a:ext cx="7643787" cy="976313"/>
          </a:xfrm>
        </p:spPr>
        <p:txBody>
          <a:bodyPr anchor="t">
            <a:normAutofit/>
          </a:bodyPr>
          <a:lstStyle/>
          <a:p>
            <a:r>
              <a:rPr lang="en-AU" dirty="0"/>
              <a:t>PMS management</a:t>
            </a:r>
            <a:endParaRPr lang="en-US" dirty="0"/>
          </a:p>
        </p:txBody>
      </p:sp>
      <p:sp>
        <p:nvSpPr>
          <p:cNvPr id="3" name="Content Placeholder 2">
            <a:extLst>
              <a:ext uri="{FF2B5EF4-FFF2-40B4-BE49-F238E27FC236}">
                <a16:creationId xmlns:a16="http://schemas.microsoft.com/office/drawing/2014/main" id="{DCA628EE-88C0-534B-B1A1-D070F37C4584}"/>
              </a:ext>
            </a:extLst>
          </p:cNvPr>
          <p:cNvSpPr>
            <a:spLocks noGrp="1"/>
          </p:cNvSpPr>
          <p:nvPr>
            <p:ph sz="half" idx="10"/>
          </p:nvPr>
        </p:nvSpPr>
        <p:spPr>
          <a:xfrm>
            <a:off x="631080" y="1568095"/>
            <a:ext cx="7643787" cy="4253803"/>
          </a:xfrm>
        </p:spPr>
        <p:txBody>
          <a:bodyPr>
            <a:normAutofit/>
          </a:bodyPr>
          <a:lstStyle/>
          <a:p>
            <a:pPr>
              <a:buFont typeface="Arial" panose="020B0604020202020204" pitchFamily="34" charset="0"/>
              <a:buChar char="•"/>
            </a:pPr>
            <a:r>
              <a:rPr lang="en-AU" dirty="0"/>
              <a:t>Exercise</a:t>
            </a:r>
          </a:p>
          <a:p>
            <a:pPr>
              <a:buFont typeface="Arial" panose="020B0604020202020204" pitchFamily="34" charset="0"/>
              <a:buChar char="•"/>
            </a:pPr>
            <a:r>
              <a:rPr lang="en-AU" dirty="0"/>
              <a:t>Complementary medicine and therapies</a:t>
            </a:r>
          </a:p>
          <a:p>
            <a:pPr>
              <a:buFont typeface="Arial" panose="020B0604020202020204" pitchFamily="34" charset="0"/>
              <a:buChar char="•"/>
            </a:pPr>
            <a:r>
              <a:rPr lang="en-AU" dirty="0"/>
              <a:t>Psychotherapy </a:t>
            </a:r>
          </a:p>
          <a:p>
            <a:pPr>
              <a:buFont typeface="Arial" panose="020B0604020202020204" pitchFamily="34" charset="0"/>
              <a:buChar char="•"/>
            </a:pPr>
            <a:r>
              <a:rPr lang="en-AU" dirty="0"/>
              <a:t>Hormonal treatments</a:t>
            </a:r>
          </a:p>
          <a:p>
            <a:pPr>
              <a:buFont typeface="Arial" panose="020B0604020202020204" pitchFamily="34" charset="0"/>
              <a:buChar char="•"/>
            </a:pPr>
            <a:r>
              <a:rPr lang="en-AU" dirty="0"/>
              <a:t>Medicine</a:t>
            </a:r>
          </a:p>
          <a:p>
            <a:endParaRPr lang="en-US" dirty="0"/>
          </a:p>
        </p:txBody>
      </p:sp>
      <p:pic>
        <p:nvPicPr>
          <p:cNvPr id="6" name="Picture Placeholder 5" descr="A person running with earphones&#10;&#10;">
            <a:extLst>
              <a:ext uri="{FF2B5EF4-FFF2-40B4-BE49-F238E27FC236}">
                <a16:creationId xmlns:a16="http://schemas.microsoft.com/office/drawing/2014/main" id="{8B6A30F0-A38E-BD42-B3F1-B9BF6CC7405B}"/>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992770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0076C-1FFA-D543-B351-E03267691DD8}"/>
              </a:ext>
            </a:extLst>
          </p:cNvPr>
          <p:cNvSpPr>
            <a:spLocks noGrp="1"/>
          </p:cNvSpPr>
          <p:nvPr>
            <p:ph type="title"/>
          </p:nvPr>
        </p:nvSpPr>
        <p:spPr/>
        <p:txBody>
          <a:bodyPr>
            <a:noAutofit/>
          </a:bodyPr>
          <a:lstStyle/>
          <a:p>
            <a:r>
              <a:rPr lang="en-US" dirty="0">
                <a:ea typeface="ＭＳ Ｐゴシック" pitchFamily="34" charset="-128"/>
              </a:rPr>
              <a:t>Premenstrual dysphoric            disorder (PMDD)</a:t>
            </a:r>
            <a:endParaRPr lang="en-US" dirty="0"/>
          </a:p>
        </p:txBody>
      </p:sp>
      <p:sp>
        <p:nvSpPr>
          <p:cNvPr id="3" name="Content Placeholder 2">
            <a:extLst>
              <a:ext uri="{FF2B5EF4-FFF2-40B4-BE49-F238E27FC236}">
                <a16:creationId xmlns:a16="http://schemas.microsoft.com/office/drawing/2014/main" id="{3FBE73B6-A027-B142-AAB8-7636FFF1C558}"/>
              </a:ext>
            </a:extLst>
          </p:cNvPr>
          <p:cNvSpPr>
            <a:spLocks noGrp="1"/>
          </p:cNvSpPr>
          <p:nvPr>
            <p:ph sz="half" idx="10"/>
          </p:nvPr>
        </p:nvSpPr>
        <p:spPr>
          <a:xfrm>
            <a:off x="631079" y="1956196"/>
            <a:ext cx="7643787" cy="4253803"/>
          </a:xfrm>
        </p:spPr>
        <p:txBody>
          <a:bodyPr/>
          <a:lstStyle/>
          <a:p>
            <a:pPr>
              <a:defRPr/>
            </a:pPr>
            <a:r>
              <a:rPr lang="en-US" dirty="0"/>
              <a:t>Severe form of PMS.</a:t>
            </a:r>
          </a:p>
          <a:p>
            <a:pPr>
              <a:defRPr/>
            </a:pPr>
            <a:r>
              <a:rPr lang="en-US" dirty="0"/>
              <a:t>Affects up to 8% of women of </a:t>
            </a:r>
            <a:br>
              <a:rPr lang="en-US" dirty="0"/>
            </a:br>
            <a:r>
              <a:rPr lang="en-US" dirty="0"/>
              <a:t>reproductive age.</a:t>
            </a:r>
          </a:p>
          <a:p>
            <a:pPr>
              <a:defRPr/>
            </a:pPr>
            <a:r>
              <a:rPr lang="en-US" dirty="0"/>
              <a:t>Makes it hard to function at home,                at work and in relationships in the lead-up    to your period. </a:t>
            </a:r>
          </a:p>
          <a:p>
            <a:endParaRPr lang="en-US" dirty="0"/>
          </a:p>
        </p:txBody>
      </p:sp>
      <p:pic>
        <p:nvPicPr>
          <p:cNvPr id="6" name="Picture Placeholder 5" descr="A person with her hand on her head&#10;&#10;">
            <a:extLst>
              <a:ext uri="{FF2B5EF4-FFF2-40B4-BE49-F238E27FC236}">
                <a16:creationId xmlns:a16="http://schemas.microsoft.com/office/drawing/2014/main" id="{2B5CDE45-39F2-0761-66B2-AC0D163137C5}"/>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199139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2201-9CEE-C248-95A9-61D5F60CC727}"/>
              </a:ext>
            </a:extLst>
          </p:cNvPr>
          <p:cNvSpPr>
            <a:spLocks noGrp="1"/>
          </p:cNvSpPr>
          <p:nvPr>
            <p:ph type="title"/>
          </p:nvPr>
        </p:nvSpPr>
        <p:spPr>
          <a:xfrm>
            <a:off x="631080" y="473075"/>
            <a:ext cx="7643787" cy="976313"/>
          </a:xfrm>
        </p:spPr>
        <p:txBody>
          <a:bodyPr anchor="t">
            <a:normAutofit/>
          </a:bodyPr>
          <a:lstStyle/>
          <a:p>
            <a:r>
              <a:rPr lang="en-AU" dirty="0"/>
              <a:t>PMDD management </a:t>
            </a:r>
            <a:endParaRPr lang="en-US" dirty="0"/>
          </a:p>
        </p:txBody>
      </p:sp>
      <p:sp>
        <p:nvSpPr>
          <p:cNvPr id="3" name="Content Placeholder 2">
            <a:extLst>
              <a:ext uri="{FF2B5EF4-FFF2-40B4-BE49-F238E27FC236}">
                <a16:creationId xmlns:a16="http://schemas.microsoft.com/office/drawing/2014/main" id="{0310950E-3366-F040-B3DC-8F41B56AFED5}"/>
              </a:ext>
            </a:extLst>
          </p:cNvPr>
          <p:cNvSpPr>
            <a:spLocks noGrp="1"/>
          </p:cNvSpPr>
          <p:nvPr>
            <p:ph sz="half" idx="10"/>
          </p:nvPr>
        </p:nvSpPr>
        <p:spPr>
          <a:xfrm>
            <a:off x="631080" y="1568095"/>
            <a:ext cx="7643787" cy="4253803"/>
          </a:xfrm>
        </p:spPr>
        <p:txBody>
          <a:bodyPr>
            <a:normAutofit/>
          </a:bodyPr>
          <a:lstStyle/>
          <a:p>
            <a:pPr lvl="0"/>
            <a:r>
              <a:rPr lang="en-AU" dirty="0">
                <a:effectLst/>
              </a:rPr>
              <a:t>Antidepressant medication (SSRIs)</a:t>
            </a:r>
          </a:p>
          <a:p>
            <a:pPr lvl="0"/>
            <a:r>
              <a:rPr lang="en-AU" dirty="0">
                <a:effectLst/>
              </a:rPr>
              <a:t>Hormone treatment</a:t>
            </a:r>
          </a:p>
          <a:p>
            <a:pPr lvl="0"/>
            <a:r>
              <a:rPr lang="en-AU" dirty="0">
                <a:effectLst/>
              </a:rPr>
              <a:t>Psychotherapy</a:t>
            </a:r>
          </a:p>
          <a:p>
            <a:pPr lvl="0"/>
            <a:r>
              <a:rPr lang="en-AU" dirty="0">
                <a:effectLst/>
              </a:rPr>
              <a:t>Lifestyle</a:t>
            </a:r>
          </a:p>
          <a:p>
            <a:pPr lvl="0"/>
            <a:r>
              <a:rPr lang="en-AU" dirty="0"/>
              <a:t>Reduce stress</a:t>
            </a:r>
          </a:p>
          <a:p>
            <a:pPr lvl="0"/>
            <a:r>
              <a:rPr lang="en-AU" dirty="0">
                <a:effectLst/>
              </a:rPr>
              <a:t>Complementary medicine and therap</a:t>
            </a:r>
            <a:r>
              <a:rPr lang="en-AU" dirty="0"/>
              <a:t>ies</a:t>
            </a:r>
            <a:endParaRPr lang="en-AU" dirty="0">
              <a:effectLst/>
            </a:endParaRPr>
          </a:p>
          <a:p>
            <a:pPr lvl="0"/>
            <a:r>
              <a:rPr lang="en-AU" dirty="0">
                <a:effectLst/>
              </a:rPr>
              <a:t>Talk to your doctor</a:t>
            </a:r>
          </a:p>
          <a:p>
            <a:endParaRPr lang="en-US" dirty="0"/>
          </a:p>
        </p:txBody>
      </p:sp>
      <p:pic>
        <p:nvPicPr>
          <p:cNvPr id="6" name="Picture Placeholder 5" descr="A person in a hat&#10;&#10;">
            <a:extLst>
              <a:ext uri="{FF2B5EF4-FFF2-40B4-BE49-F238E27FC236}">
                <a16:creationId xmlns:a16="http://schemas.microsoft.com/office/drawing/2014/main" id="{CBCC7A8B-E5C6-0B4E-B934-BE9091EA1610}"/>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625184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40DC-7EDE-E148-A720-36D9D1E1C5E5}"/>
              </a:ext>
            </a:extLst>
          </p:cNvPr>
          <p:cNvSpPr>
            <a:spLocks noGrp="1"/>
          </p:cNvSpPr>
          <p:nvPr>
            <p:ph type="title"/>
          </p:nvPr>
        </p:nvSpPr>
        <p:spPr>
          <a:xfrm>
            <a:off x="631080" y="473075"/>
            <a:ext cx="7643787" cy="976313"/>
          </a:xfrm>
        </p:spPr>
        <p:txBody>
          <a:bodyPr anchor="t">
            <a:normAutofit/>
          </a:bodyPr>
          <a:lstStyle/>
          <a:p>
            <a:r>
              <a:rPr lang="en-AU" dirty="0"/>
              <a:t>Polycystic ovary syndrome (PCOS)</a:t>
            </a:r>
            <a:endParaRPr lang="en-US" dirty="0"/>
          </a:p>
        </p:txBody>
      </p:sp>
      <p:sp>
        <p:nvSpPr>
          <p:cNvPr id="3" name="Content Placeholder 2">
            <a:extLst>
              <a:ext uri="{FF2B5EF4-FFF2-40B4-BE49-F238E27FC236}">
                <a16:creationId xmlns:a16="http://schemas.microsoft.com/office/drawing/2014/main" id="{984F8D06-E28C-1142-B5FC-DC094B403C5E}"/>
              </a:ext>
            </a:extLst>
          </p:cNvPr>
          <p:cNvSpPr>
            <a:spLocks noGrp="1"/>
          </p:cNvSpPr>
          <p:nvPr>
            <p:ph sz="half" idx="10"/>
          </p:nvPr>
        </p:nvSpPr>
        <p:spPr>
          <a:xfrm>
            <a:off x="631080" y="1568581"/>
            <a:ext cx="7643787" cy="4968172"/>
          </a:xfrm>
        </p:spPr>
        <p:txBody>
          <a:bodyPr>
            <a:noAutofit/>
          </a:bodyPr>
          <a:lstStyle/>
          <a:p>
            <a:pPr>
              <a:spcBef>
                <a:spcPts val="672"/>
              </a:spcBef>
              <a:defRPr/>
            </a:pPr>
            <a:r>
              <a:rPr lang="en-AU" dirty="0">
                <a:effectLst/>
              </a:rPr>
              <a:t>PCOS symptoms include: </a:t>
            </a:r>
          </a:p>
          <a:p>
            <a:pPr lvl="1">
              <a:spcBef>
                <a:spcPts val="672"/>
              </a:spcBef>
              <a:defRPr/>
            </a:pPr>
            <a:r>
              <a:rPr lang="en-AU" dirty="0"/>
              <a:t>irregular periods </a:t>
            </a:r>
          </a:p>
          <a:p>
            <a:pPr lvl="1">
              <a:spcBef>
                <a:spcPts val="672"/>
              </a:spcBef>
              <a:defRPr/>
            </a:pPr>
            <a:r>
              <a:rPr lang="en-AU" dirty="0"/>
              <a:t>a</a:t>
            </a:r>
            <a:r>
              <a:rPr lang="en-AU" dirty="0">
                <a:effectLst/>
              </a:rPr>
              <a:t>cne and excess hair growth </a:t>
            </a:r>
          </a:p>
          <a:p>
            <a:pPr lvl="1">
              <a:spcBef>
                <a:spcPts val="672"/>
              </a:spcBef>
              <a:defRPr/>
            </a:pPr>
            <a:r>
              <a:rPr lang="en-AU" dirty="0">
                <a:effectLst/>
              </a:rPr>
              <a:t>wei</a:t>
            </a:r>
            <a:r>
              <a:rPr lang="en-AU" dirty="0"/>
              <a:t>ght gain </a:t>
            </a:r>
          </a:p>
          <a:p>
            <a:pPr lvl="1">
              <a:spcBef>
                <a:spcPts val="672"/>
              </a:spcBef>
              <a:defRPr/>
            </a:pPr>
            <a:r>
              <a:rPr lang="en-AU" dirty="0"/>
              <a:t>issues with fertility </a:t>
            </a:r>
          </a:p>
          <a:p>
            <a:pPr lvl="1">
              <a:spcBef>
                <a:spcPts val="672"/>
              </a:spcBef>
              <a:defRPr/>
            </a:pPr>
            <a:r>
              <a:rPr lang="en-AU" dirty="0"/>
              <a:t>anxiety and depression.</a:t>
            </a:r>
          </a:p>
          <a:p>
            <a:pPr>
              <a:spcBef>
                <a:spcPts val="672"/>
              </a:spcBef>
              <a:defRPr/>
            </a:pPr>
            <a:r>
              <a:rPr lang="en-AU" dirty="0"/>
              <a:t>PCOS increases your risk of diabetes, </a:t>
            </a:r>
            <a:br>
              <a:rPr lang="en-AU" dirty="0"/>
            </a:br>
            <a:r>
              <a:rPr lang="en-AU" dirty="0"/>
              <a:t>high blood pressure and high cholesterol.</a:t>
            </a:r>
          </a:p>
        </p:txBody>
      </p:sp>
      <p:pic>
        <p:nvPicPr>
          <p:cNvPr id="6" name="Picture Placeholder 5" descr="A person with short hair wearing earrings&#10;&#10;">
            <a:extLst>
              <a:ext uri="{FF2B5EF4-FFF2-40B4-BE49-F238E27FC236}">
                <a16:creationId xmlns:a16="http://schemas.microsoft.com/office/drawing/2014/main" id="{734F74F5-9942-294E-9C07-B41C26516C15}"/>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18166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DBD140-1899-C197-179C-A887E21321F0}"/>
              </a:ext>
            </a:extLst>
          </p:cNvPr>
          <p:cNvSpPr>
            <a:spLocks noGrp="1"/>
          </p:cNvSpPr>
          <p:nvPr>
            <p:ph type="title"/>
          </p:nvPr>
        </p:nvSpPr>
        <p:spPr/>
        <p:txBody>
          <a:bodyPr/>
          <a:lstStyle/>
          <a:p>
            <a:r>
              <a:rPr lang="en-AU" dirty="0"/>
              <a:t>PCOS management</a:t>
            </a:r>
            <a:endParaRPr lang="en-US" dirty="0"/>
          </a:p>
        </p:txBody>
      </p:sp>
      <p:sp>
        <p:nvSpPr>
          <p:cNvPr id="7" name="Content Placeholder 6">
            <a:extLst>
              <a:ext uri="{FF2B5EF4-FFF2-40B4-BE49-F238E27FC236}">
                <a16:creationId xmlns:a16="http://schemas.microsoft.com/office/drawing/2014/main" id="{65CAD584-C194-0D5C-4D8D-B9EF21D7794A}"/>
              </a:ext>
            </a:extLst>
          </p:cNvPr>
          <p:cNvSpPr>
            <a:spLocks noGrp="1"/>
          </p:cNvSpPr>
          <p:nvPr>
            <p:ph sz="half" idx="10"/>
          </p:nvPr>
        </p:nvSpPr>
        <p:spPr/>
        <p:txBody>
          <a:bodyPr/>
          <a:lstStyle/>
          <a:p>
            <a:pPr lvl="0"/>
            <a:r>
              <a:rPr lang="en-AU" dirty="0"/>
              <a:t>Healthy lifestyle</a:t>
            </a:r>
          </a:p>
          <a:p>
            <a:pPr lvl="0"/>
            <a:r>
              <a:rPr lang="en-AU" dirty="0"/>
              <a:t>Lose weight if required</a:t>
            </a:r>
          </a:p>
          <a:p>
            <a:pPr lvl="0"/>
            <a:r>
              <a:rPr lang="en-AU" dirty="0"/>
              <a:t>Medical, hormonal and cosmetic treatments</a:t>
            </a:r>
          </a:p>
          <a:p>
            <a:pPr lvl="0"/>
            <a:r>
              <a:rPr lang="en-AU" dirty="0"/>
              <a:t>Talk to your doctor</a:t>
            </a:r>
          </a:p>
          <a:p>
            <a:endParaRPr lang="en-AU" dirty="0"/>
          </a:p>
        </p:txBody>
      </p:sp>
      <p:pic>
        <p:nvPicPr>
          <p:cNvPr id="9" name="Picture Placeholder 8" descr="A person cutting vegetables on a cutting board&#10;&#10;">
            <a:extLst>
              <a:ext uri="{FF2B5EF4-FFF2-40B4-BE49-F238E27FC236}">
                <a16:creationId xmlns:a16="http://schemas.microsoft.com/office/drawing/2014/main" id="{F6D8426A-4F93-7750-B65B-19D42E3120F1}"/>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137118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55762-6580-A24A-9AEF-842D1085B784}"/>
              </a:ext>
            </a:extLst>
          </p:cNvPr>
          <p:cNvSpPr>
            <a:spLocks noGrp="1"/>
          </p:cNvSpPr>
          <p:nvPr>
            <p:ph type="title"/>
          </p:nvPr>
        </p:nvSpPr>
        <p:spPr/>
        <p:txBody>
          <a:bodyPr/>
          <a:lstStyle/>
          <a:p>
            <a:r>
              <a:rPr lang="en-AU" dirty="0"/>
              <a:t>Endometriosis</a:t>
            </a:r>
            <a:endParaRPr lang="en-US" dirty="0"/>
          </a:p>
        </p:txBody>
      </p:sp>
      <p:sp>
        <p:nvSpPr>
          <p:cNvPr id="3" name="Content Placeholder 2">
            <a:extLst>
              <a:ext uri="{FF2B5EF4-FFF2-40B4-BE49-F238E27FC236}">
                <a16:creationId xmlns:a16="http://schemas.microsoft.com/office/drawing/2014/main" id="{7F5F0C01-C122-F048-B8AF-2112F0A818D3}"/>
              </a:ext>
            </a:extLst>
          </p:cNvPr>
          <p:cNvSpPr>
            <a:spLocks noGrp="1"/>
          </p:cNvSpPr>
          <p:nvPr>
            <p:ph sz="half" idx="10"/>
          </p:nvPr>
        </p:nvSpPr>
        <p:spPr/>
        <p:txBody>
          <a:bodyPr/>
          <a:lstStyle/>
          <a:p>
            <a:pPr marL="0" indent="0">
              <a:buNone/>
            </a:pPr>
            <a:r>
              <a:rPr lang="en-AU" dirty="0"/>
              <a:t>Condition in which cells similar to those </a:t>
            </a:r>
            <a:br>
              <a:rPr lang="en-AU" dirty="0"/>
            </a:br>
            <a:r>
              <a:rPr lang="en-AU" dirty="0"/>
              <a:t>that line the uterus grow in other parts </a:t>
            </a:r>
            <a:br>
              <a:rPr lang="en-AU" dirty="0"/>
            </a:br>
            <a:r>
              <a:rPr lang="en-AU" dirty="0"/>
              <a:t>of the body, usually in the pelvis and reproductive organs.</a:t>
            </a:r>
          </a:p>
        </p:txBody>
      </p:sp>
      <p:pic>
        <p:nvPicPr>
          <p:cNvPr id="8" name="Picture Placeholder 7" descr="A person holding her stomach&#10;&#10;">
            <a:extLst>
              <a:ext uri="{FF2B5EF4-FFF2-40B4-BE49-F238E27FC236}">
                <a16:creationId xmlns:a16="http://schemas.microsoft.com/office/drawing/2014/main" id="{D6D8DFD4-481B-648F-D1A5-AD5EACB2CD20}"/>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0738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55762-6580-A24A-9AEF-842D1085B784}"/>
              </a:ext>
            </a:extLst>
          </p:cNvPr>
          <p:cNvSpPr>
            <a:spLocks noGrp="1"/>
          </p:cNvSpPr>
          <p:nvPr>
            <p:ph type="title"/>
          </p:nvPr>
        </p:nvSpPr>
        <p:spPr/>
        <p:txBody>
          <a:bodyPr/>
          <a:lstStyle/>
          <a:p>
            <a:r>
              <a:rPr lang="en-AU" dirty="0"/>
              <a:t>Endometriosis symptoms</a:t>
            </a:r>
            <a:endParaRPr lang="en-US" dirty="0"/>
          </a:p>
        </p:txBody>
      </p:sp>
      <p:sp>
        <p:nvSpPr>
          <p:cNvPr id="3" name="Content Placeholder 2">
            <a:extLst>
              <a:ext uri="{FF2B5EF4-FFF2-40B4-BE49-F238E27FC236}">
                <a16:creationId xmlns:a16="http://schemas.microsoft.com/office/drawing/2014/main" id="{7F5F0C01-C122-F048-B8AF-2112F0A818D3}"/>
              </a:ext>
            </a:extLst>
          </p:cNvPr>
          <p:cNvSpPr>
            <a:spLocks noGrp="1"/>
          </p:cNvSpPr>
          <p:nvPr>
            <p:ph sz="half" idx="10"/>
          </p:nvPr>
        </p:nvSpPr>
        <p:spPr/>
        <p:txBody>
          <a:bodyPr/>
          <a:lstStyle/>
          <a:p>
            <a:pPr marL="0" indent="0">
              <a:buNone/>
            </a:pPr>
            <a:r>
              <a:rPr lang="en-AU" dirty="0"/>
              <a:t>It can cause:</a:t>
            </a:r>
          </a:p>
          <a:p>
            <a:r>
              <a:rPr lang="en-AU" dirty="0">
                <a:latin typeface="Arial" panose="020B0604020202020204" pitchFamily="34" charset="0"/>
                <a:cs typeface="Arial" panose="020B0604020202020204" pitchFamily="34" charset="0"/>
              </a:rPr>
              <a:t>pain and bloating</a:t>
            </a:r>
          </a:p>
          <a:p>
            <a:r>
              <a:rPr lang="en-AU" dirty="0">
                <a:latin typeface="Arial" panose="020B0604020202020204" pitchFamily="34" charset="0"/>
                <a:cs typeface="Arial" panose="020B0604020202020204" pitchFamily="34" charset="0"/>
              </a:rPr>
              <a:t>painful sex</a:t>
            </a:r>
          </a:p>
          <a:p>
            <a:r>
              <a:rPr lang="en-AU" dirty="0">
                <a:latin typeface="Arial" panose="020B0604020202020204" pitchFamily="34" charset="0"/>
                <a:cs typeface="Arial" panose="020B0604020202020204" pitchFamily="34" charset="0"/>
              </a:rPr>
              <a:t>heavy bleeding</a:t>
            </a:r>
          </a:p>
          <a:p>
            <a:r>
              <a:rPr lang="en-AU" dirty="0">
                <a:latin typeface="Arial" panose="020B0604020202020204" pitchFamily="34" charset="0"/>
                <a:cs typeface="Arial" panose="020B0604020202020204" pitchFamily="34" charset="0"/>
              </a:rPr>
              <a:t>constipation or diarrhoea</a:t>
            </a:r>
          </a:p>
          <a:p>
            <a:r>
              <a:rPr lang="en-AU" dirty="0">
                <a:latin typeface="Arial" panose="020B0604020202020204" pitchFamily="34" charset="0"/>
                <a:cs typeface="Arial" panose="020B0604020202020204" pitchFamily="34" charset="0"/>
              </a:rPr>
              <a:t>tiredness</a:t>
            </a:r>
          </a:p>
          <a:p>
            <a:r>
              <a:rPr lang="en-AU" dirty="0">
                <a:latin typeface="Arial" panose="020B0604020202020204" pitchFamily="34" charset="0"/>
                <a:cs typeface="Arial" panose="020B0604020202020204" pitchFamily="34" charset="0"/>
              </a:rPr>
              <a:t>mood changes </a:t>
            </a:r>
          </a:p>
          <a:p>
            <a:r>
              <a:rPr lang="en-AU" dirty="0">
                <a:latin typeface="Arial" panose="020B0604020202020204" pitchFamily="34" charset="0"/>
                <a:cs typeface="Arial" panose="020B0604020202020204" pitchFamily="34" charset="0"/>
              </a:rPr>
              <a:t>reduced quality of life. </a:t>
            </a:r>
          </a:p>
          <a:p>
            <a:endParaRPr lang="en-AU" dirty="0"/>
          </a:p>
          <a:p>
            <a:endParaRPr lang="en-AU" dirty="0"/>
          </a:p>
          <a:p>
            <a:endParaRPr lang="en-AU" dirty="0"/>
          </a:p>
        </p:txBody>
      </p:sp>
      <p:pic>
        <p:nvPicPr>
          <p:cNvPr id="8" name="Picture Placeholder 7" descr="A person sitting on a couch&#10;&#10;">
            <a:extLst>
              <a:ext uri="{FF2B5EF4-FFF2-40B4-BE49-F238E27FC236}">
                <a16:creationId xmlns:a16="http://schemas.microsoft.com/office/drawing/2014/main" id="{2CF8AD39-C91A-328B-2F05-7327DCA82D61}"/>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76422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BB0C-864C-6E48-A3E4-7EAC73C57D0E}"/>
              </a:ext>
            </a:extLst>
          </p:cNvPr>
          <p:cNvSpPr>
            <a:spLocks noGrp="1"/>
          </p:cNvSpPr>
          <p:nvPr>
            <p:ph type="title"/>
          </p:nvPr>
        </p:nvSpPr>
        <p:spPr/>
        <p:txBody>
          <a:bodyPr/>
          <a:lstStyle/>
          <a:p>
            <a:r>
              <a:rPr lang="en-AU" dirty="0"/>
              <a:t>Endometriosis management </a:t>
            </a:r>
            <a:endParaRPr lang="en-US" dirty="0"/>
          </a:p>
        </p:txBody>
      </p:sp>
      <p:sp>
        <p:nvSpPr>
          <p:cNvPr id="3" name="Content Placeholder 2">
            <a:extLst>
              <a:ext uri="{FF2B5EF4-FFF2-40B4-BE49-F238E27FC236}">
                <a16:creationId xmlns:a16="http://schemas.microsoft.com/office/drawing/2014/main" id="{727142A4-A9F9-5D43-8C41-7E066B22AB0A}"/>
              </a:ext>
            </a:extLst>
          </p:cNvPr>
          <p:cNvSpPr>
            <a:spLocks noGrp="1"/>
          </p:cNvSpPr>
          <p:nvPr>
            <p:ph sz="half" idx="10"/>
          </p:nvPr>
        </p:nvSpPr>
        <p:spPr/>
        <p:txBody>
          <a:bodyPr/>
          <a:lstStyle/>
          <a:p>
            <a:pPr>
              <a:buFont typeface="Arial" panose="020B0604020202020204" pitchFamily="34" charset="0"/>
              <a:buChar char="•"/>
            </a:pPr>
            <a:r>
              <a:rPr lang="en-AU" dirty="0"/>
              <a:t>Pain-relief medication</a:t>
            </a:r>
          </a:p>
          <a:p>
            <a:pPr>
              <a:buFont typeface="Arial" panose="020B0604020202020204" pitchFamily="34" charset="0"/>
              <a:buChar char="•"/>
            </a:pPr>
            <a:r>
              <a:rPr lang="en-AU" dirty="0"/>
              <a:t>Hormone therapy</a:t>
            </a:r>
          </a:p>
          <a:p>
            <a:pPr>
              <a:buFont typeface="Arial" panose="020B0604020202020204" pitchFamily="34" charset="0"/>
              <a:buChar char="•"/>
            </a:pPr>
            <a:r>
              <a:rPr lang="en-AU" dirty="0"/>
              <a:t>Surgery </a:t>
            </a:r>
          </a:p>
          <a:p>
            <a:pPr>
              <a:buFont typeface="Arial" panose="020B0604020202020204" pitchFamily="34" charset="0"/>
              <a:buChar char="•"/>
            </a:pPr>
            <a:r>
              <a:rPr lang="en-AU" dirty="0"/>
              <a:t>Fertility treatment</a:t>
            </a:r>
          </a:p>
          <a:p>
            <a:pPr>
              <a:buFont typeface="Arial" panose="020B0604020202020204" pitchFamily="34" charset="0"/>
              <a:buChar char="•"/>
            </a:pPr>
            <a:r>
              <a:rPr lang="en-AU" dirty="0"/>
              <a:t>Talk to your doctor</a:t>
            </a:r>
          </a:p>
          <a:p>
            <a:endParaRPr lang="en-US" dirty="0"/>
          </a:p>
        </p:txBody>
      </p:sp>
      <p:pic>
        <p:nvPicPr>
          <p:cNvPr id="6" name="Picture Placeholder 5" descr="A doctor talking to a patient&#10;&#10;">
            <a:extLst>
              <a:ext uri="{FF2B5EF4-FFF2-40B4-BE49-F238E27FC236}">
                <a16:creationId xmlns:a16="http://schemas.microsoft.com/office/drawing/2014/main" id="{A71CAA77-53D9-C2D8-8464-8E86733C2591}"/>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2215572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C7C0-308A-4381-9350-F083D6C73EA9}"/>
              </a:ext>
            </a:extLst>
          </p:cNvPr>
          <p:cNvSpPr>
            <a:spLocks noGrp="1"/>
          </p:cNvSpPr>
          <p:nvPr>
            <p:ph type="title"/>
          </p:nvPr>
        </p:nvSpPr>
        <p:spPr/>
        <p:txBody>
          <a:bodyPr/>
          <a:lstStyle/>
          <a:p>
            <a:r>
              <a:rPr lang="en-US" dirty="0"/>
              <a:t>Menopause </a:t>
            </a:r>
            <a:endParaRPr lang="en-AU" dirty="0"/>
          </a:p>
        </p:txBody>
      </p:sp>
      <p:sp>
        <p:nvSpPr>
          <p:cNvPr id="11" name="Content Placeholder 10">
            <a:extLst>
              <a:ext uri="{FF2B5EF4-FFF2-40B4-BE49-F238E27FC236}">
                <a16:creationId xmlns:a16="http://schemas.microsoft.com/office/drawing/2014/main" id="{5A3072FF-8C72-95DF-AD13-0BC907D253DB}"/>
              </a:ext>
            </a:extLst>
          </p:cNvPr>
          <p:cNvSpPr>
            <a:spLocks noGrp="1"/>
          </p:cNvSpPr>
          <p:nvPr>
            <p:ph sz="half" idx="10"/>
          </p:nvPr>
        </p:nvSpPr>
        <p:spPr/>
        <p:txBody>
          <a:bodyPr/>
          <a:lstStyle/>
          <a:p>
            <a:pPr lvl="0">
              <a:spcAft>
                <a:spcPts val="800"/>
              </a:spcAft>
              <a:buFont typeface="Arial" panose="020B0604020202020204" pitchFamily="34" charset="0"/>
              <a:buChar char="•"/>
            </a:pPr>
            <a:r>
              <a:rPr lang="en-AU" dirty="0">
                <a:ea typeface="Calibri" panose="020F0502020204030204" pitchFamily="34" charset="0"/>
              </a:rPr>
              <a:t>It’s the f</a:t>
            </a:r>
            <a:r>
              <a:rPr lang="en-AU" dirty="0">
                <a:effectLst/>
                <a:latin typeface="Arial" panose="020B0604020202020204" pitchFamily="34" charset="0"/>
                <a:ea typeface="Calibri" panose="020F0502020204030204" pitchFamily="34" charset="0"/>
                <a:cs typeface="Arial" panose="020B0604020202020204" pitchFamily="34" charset="0"/>
              </a:rPr>
              <a:t>inal menstrual period. </a:t>
            </a:r>
          </a:p>
          <a:p>
            <a:pPr>
              <a:spcAft>
                <a:spcPts val="800"/>
              </a:spcAft>
              <a:buFont typeface="Arial" panose="020B0604020202020204" pitchFamily="34" charset="0"/>
              <a:buChar char="•"/>
            </a:pPr>
            <a:r>
              <a:rPr lang="en-AU" dirty="0">
                <a:latin typeface="Arial" panose="020B0604020202020204" pitchFamily="34" charset="0"/>
                <a:ea typeface="Calibri" panose="020F0502020204030204" pitchFamily="34" charset="0"/>
                <a:cs typeface="Arial" panose="020B0604020202020204" pitchFamily="34" charset="0"/>
              </a:rPr>
              <a:t>Most women reach menopause at 45–55 years of age.</a:t>
            </a:r>
          </a:p>
          <a:p>
            <a:endParaRPr lang="en-AU" dirty="0"/>
          </a:p>
        </p:txBody>
      </p:sp>
      <p:pic>
        <p:nvPicPr>
          <p:cNvPr id="15" name="Picture Placeholder 14" descr="A person in a yellow shirt&#10;&#10;">
            <a:extLst>
              <a:ext uri="{FF2B5EF4-FFF2-40B4-BE49-F238E27FC236}">
                <a16:creationId xmlns:a16="http://schemas.microsoft.com/office/drawing/2014/main" id="{3A5FDA47-4FBF-66E4-AEE3-52BC91743A00}"/>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10761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C7C0-308A-4381-9350-F083D6C73EA9}"/>
              </a:ext>
            </a:extLst>
          </p:cNvPr>
          <p:cNvSpPr>
            <a:spLocks noGrp="1"/>
          </p:cNvSpPr>
          <p:nvPr>
            <p:ph type="title"/>
          </p:nvPr>
        </p:nvSpPr>
        <p:spPr/>
        <p:txBody>
          <a:bodyPr/>
          <a:lstStyle/>
          <a:p>
            <a:r>
              <a:rPr lang="en-US" dirty="0"/>
              <a:t>Stages of menopause transition</a:t>
            </a:r>
            <a:endParaRPr lang="en-AU" dirty="0"/>
          </a:p>
        </p:txBody>
      </p:sp>
      <p:sp>
        <p:nvSpPr>
          <p:cNvPr id="5" name="Freeform: Shape 4">
            <a:extLst>
              <a:ext uri="{FF2B5EF4-FFF2-40B4-BE49-F238E27FC236}">
                <a16:creationId xmlns:a16="http://schemas.microsoft.com/office/drawing/2014/main" id="{2DF9CB40-46FE-F821-94FA-8496D3372313}"/>
              </a:ext>
            </a:extLst>
          </p:cNvPr>
          <p:cNvSpPr/>
          <p:nvPr/>
        </p:nvSpPr>
        <p:spPr>
          <a:xfrm>
            <a:off x="477490" y="2078738"/>
            <a:ext cx="4060597" cy="1151466"/>
          </a:xfrm>
          <a:custGeom>
            <a:avLst/>
            <a:gdLst>
              <a:gd name="connsiteX0" fmla="*/ 0 w 4060597"/>
              <a:gd name="connsiteY0" fmla="*/ 0 h 1151466"/>
              <a:gd name="connsiteX1" fmla="*/ 3484864 w 4060597"/>
              <a:gd name="connsiteY1" fmla="*/ 0 h 1151466"/>
              <a:gd name="connsiteX2" fmla="*/ 4060597 w 4060597"/>
              <a:gd name="connsiteY2" fmla="*/ 575733 h 1151466"/>
              <a:gd name="connsiteX3" fmla="*/ 3484864 w 4060597"/>
              <a:gd name="connsiteY3" fmla="*/ 1151466 h 1151466"/>
              <a:gd name="connsiteX4" fmla="*/ 0 w 4060597"/>
              <a:gd name="connsiteY4" fmla="*/ 1151466 h 1151466"/>
              <a:gd name="connsiteX5" fmla="*/ 575733 w 4060597"/>
              <a:gd name="connsiteY5" fmla="*/ 575733 h 1151466"/>
              <a:gd name="connsiteX6" fmla="*/ 0 w 4060597"/>
              <a:gd name="connsiteY6" fmla="*/ 0 h 115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0597" h="1151466">
                <a:moveTo>
                  <a:pt x="0" y="0"/>
                </a:moveTo>
                <a:lnTo>
                  <a:pt x="3484864" y="0"/>
                </a:lnTo>
                <a:lnTo>
                  <a:pt x="4060597" y="575733"/>
                </a:lnTo>
                <a:lnTo>
                  <a:pt x="3484864" y="1151466"/>
                </a:lnTo>
                <a:lnTo>
                  <a:pt x="0" y="1151466"/>
                </a:lnTo>
                <a:lnTo>
                  <a:pt x="575733" y="575733"/>
                </a:lnTo>
                <a:lnTo>
                  <a:pt x="0" y="0"/>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0" vert="horz" wrap="square" lIns="687747" tIns="37338" rIns="613071" bIns="37338" numCol="1" spcCol="1270" anchor="ctr" anchorCtr="0">
            <a:noAutofit/>
          </a:bodyPr>
          <a:lstStyle/>
          <a:p>
            <a:pPr marL="0" lvl="0" indent="0" algn="ctr" defTabSz="1244600">
              <a:lnSpc>
                <a:spcPct val="90000"/>
              </a:lnSpc>
              <a:spcBef>
                <a:spcPct val="0"/>
              </a:spcBef>
              <a:spcAft>
                <a:spcPct val="35000"/>
              </a:spcAft>
              <a:buClrTx/>
              <a:buSzTx/>
              <a:buFontTx/>
              <a:buNone/>
            </a:pPr>
            <a:r>
              <a:rPr kumimoji="0" 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Perimenopause</a:t>
            </a:r>
            <a:endParaRPr lang="en-AU" sz="2800" kern="1200" dirty="0">
              <a:solidFill>
                <a:schemeClr val="tx1"/>
              </a:solidFill>
            </a:endParaRPr>
          </a:p>
        </p:txBody>
      </p:sp>
      <p:sp>
        <p:nvSpPr>
          <p:cNvPr id="10" name="Rectangle 9">
            <a:extLst>
              <a:ext uri="{FF2B5EF4-FFF2-40B4-BE49-F238E27FC236}">
                <a16:creationId xmlns:a16="http://schemas.microsoft.com/office/drawing/2014/main" id="{A96FFE3C-0F48-CD4A-94BC-66730DF67B05}"/>
              </a:ext>
            </a:extLst>
          </p:cNvPr>
          <p:cNvSpPr/>
          <p:nvPr/>
        </p:nvSpPr>
        <p:spPr>
          <a:xfrm>
            <a:off x="474158" y="3627797"/>
            <a:ext cx="3632554" cy="34792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33020" rIns="184912" bIns="33020" numCol="1" spcCol="1270" anchor="t" anchorCtr="0">
            <a:noAutofit/>
          </a:bodyPr>
          <a:lstStyle/>
          <a:p>
            <a:pPr marL="0" marR="0" lvl="0" indent="0" defTabSz="889000" eaLnBrk="1" fontAlgn="auto" latinLnBrk="0" hangingPunct="1">
              <a:lnSpc>
                <a:spcPct val="100000"/>
              </a:lnSpc>
              <a:spcBef>
                <a:spcPct val="0"/>
              </a:spcBef>
              <a:spcAft>
                <a:spcPts val="600"/>
              </a:spcAft>
              <a:buClrTx/>
              <a:buSzTx/>
              <a:buFontTx/>
              <a:buNone/>
              <a:tabLst/>
              <a:defRPr/>
            </a:pPr>
            <a:r>
              <a:rPr kumimoji="0" lang="en-AU"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lead-up to menopause</a:t>
            </a:r>
          </a:p>
          <a:p>
            <a:pPr marL="0" marR="0" lvl="0" indent="0" defTabSz="889000" eaLnBrk="1" fontAlgn="auto" latinLnBrk="0" hangingPunct="1">
              <a:lnSpc>
                <a:spcPct val="90000"/>
              </a:lnSpc>
              <a:spcBef>
                <a:spcPct val="0"/>
              </a:spcBef>
              <a:spcAft>
                <a:spcPts val="600"/>
              </a:spcAft>
              <a:buClrTx/>
              <a:buSzTx/>
              <a:buFontTx/>
              <a:buNone/>
              <a:tabLst/>
              <a:defRPr/>
            </a:pPr>
            <a:r>
              <a:rPr kumimoji="0" lang="en-AU"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(running out           of eggs)</a:t>
            </a:r>
          </a:p>
          <a:p>
            <a:pPr marL="0" lvl="1" defTabSz="889000">
              <a:lnSpc>
                <a:spcPct val="90000"/>
              </a:lnSpc>
              <a:spcBef>
                <a:spcPct val="0"/>
              </a:spcBef>
              <a:spcAft>
                <a:spcPct val="20000"/>
              </a:spcAft>
              <a:buClr>
                <a:schemeClr val="tx1"/>
              </a:buClr>
            </a:pPr>
            <a:endParaRPr lang="en-AU" sz="2800"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6" name="Freeform: Shape 5">
            <a:extLst>
              <a:ext uri="{FF2B5EF4-FFF2-40B4-BE49-F238E27FC236}">
                <a16:creationId xmlns:a16="http://schemas.microsoft.com/office/drawing/2014/main" id="{66158D4D-20E3-9AA2-C84D-FC013154EC1D}"/>
              </a:ext>
            </a:extLst>
          </p:cNvPr>
          <p:cNvSpPr/>
          <p:nvPr/>
        </p:nvSpPr>
        <p:spPr>
          <a:xfrm>
            <a:off x="4132029" y="2078738"/>
            <a:ext cx="4060597" cy="1151466"/>
          </a:xfrm>
          <a:custGeom>
            <a:avLst/>
            <a:gdLst>
              <a:gd name="connsiteX0" fmla="*/ 0 w 4060597"/>
              <a:gd name="connsiteY0" fmla="*/ 0 h 1151466"/>
              <a:gd name="connsiteX1" fmla="*/ 3484864 w 4060597"/>
              <a:gd name="connsiteY1" fmla="*/ 0 h 1151466"/>
              <a:gd name="connsiteX2" fmla="*/ 4060597 w 4060597"/>
              <a:gd name="connsiteY2" fmla="*/ 575733 h 1151466"/>
              <a:gd name="connsiteX3" fmla="*/ 3484864 w 4060597"/>
              <a:gd name="connsiteY3" fmla="*/ 1151466 h 1151466"/>
              <a:gd name="connsiteX4" fmla="*/ 0 w 4060597"/>
              <a:gd name="connsiteY4" fmla="*/ 1151466 h 1151466"/>
              <a:gd name="connsiteX5" fmla="*/ 575733 w 4060597"/>
              <a:gd name="connsiteY5" fmla="*/ 575733 h 1151466"/>
              <a:gd name="connsiteX6" fmla="*/ 0 w 4060597"/>
              <a:gd name="connsiteY6" fmla="*/ 0 h 115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0597" h="1151466">
                <a:moveTo>
                  <a:pt x="0" y="0"/>
                </a:moveTo>
                <a:lnTo>
                  <a:pt x="3484864" y="0"/>
                </a:lnTo>
                <a:lnTo>
                  <a:pt x="4060597" y="575733"/>
                </a:lnTo>
                <a:lnTo>
                  <a:pt x="3484864" y="1151466"/>
                </a:lnTo>
                <a:lnTo>
                  <a:pt x="0" y="1151466"/>
                </a:lnTo>
                <a:lnTo>
                  <a:pt x="575733" y="575733"/>
                </a:lnTo>
                <a:lnTo>
                  <a:pt x="0" y="0"/>
                </a:lnTo>
                <a:close/>
              </a:path>
            </a:pathLst>
          </a:custGeom>
          <a:solidFill>
            <a:schemeClr val="tx2">
              <a:alpha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7747" tIns="37338" rIns="613071" bIns="37338" numCol="1" spcCol="1270" anchor="ctr" anchorCtr="0">
            <a:noAutofit/>
          </a:bodyPr>
          <a:lstStyle/>
          <a:p>
            <a:pPr marL="0" lvl="0" indent="0" algn="ctr" defTabSz="1244600">
              <a:lnSpc>
                <a:spcPct val="90000"/>
              </a:lnSpc>
              <a:spcBef>
                <a:spcPct val="0"/>
              </a:spcBef>
              <a:spcAft>
                <a:spcPct val="35000"/>
              </a:spcAft>
              <a:buNone/>
            </a:pPr>
            <a:r>
              <a:rPr kumimoji="0" 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Menopause</a:t>
            </a:r>
            <a:endParaRPr lang="en-AU" sz="2800" kern="1200" dirty="0">
              <a:solidFill>
                <a:schemeClr val="tx1"/>
              </a:solidFill>
            </a:endParaRPr>
          </a:p>
        </p:txBody>
      </p:sp>
      <p:sp>
        <p:nvSpPr>
          <p:cNvPr id="16" name="Rectangle 15">
            <a:extLst>
              <a:ext uri="{FF2B5EF4-FFF2-40B4-BE49-F238E27FC236}">
                <a16:creationId xmlns:a16="http://schemas.microsoft.com/office/drawing/2014/main" id="{9BFE0959-A5D0-C846-A1FF-AE536A94D5BF}"/>
              </a:ext>
            </a:extLst>
          </p:cNvPr>
          <p:cNvSpPr/>
          <p:nvPr/>
        </p:nvSpPr>
        <p:spPr>
          <a:xfrm>
            <a:off x="4017513" y="3627797"/>
            <a:ext cx="3632554" cy="34792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33020" rIns="184912" bIns="33020" numCol="1" spcCol="1270" anchor="t" anchorCtr="0">
            <a:noAutofit/>
          </a:bodyPr>
          <a:lstStyle/>
          <a:p>
            <a:pPr marL="0" marR="0" lvl="0" indent="0" defTabSz="889000" eaLnBrk="1" fontAlgn="auto" latinLnBrk="0" hangingPunct="1">
              <a:lnSpc>
                <a:spcPct val="100000"/>
              </a:lnSpc>
              <a:spcBef>
                <a:spcPct val="0"/>
              </a:spcBef>
              <a:spcAft>
                <a:spcPts val="60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final   menstrual period</a:t>
            </a:r>
          </a:p>
          <a:p>
            <a:pPr marL="0" marR="0" lvl="0" indent="0" defTabSz="889000" eaLnBrk="1" fontAlgn="auto" latinLnBrk="0" hangingPunct="1">
              <a:lnSpc>
                <a:spcPct val="90000"/>
              </a:lnSpc>
              <a:spcBef>
                <a:spcPct val="0"/>
              </a:spcBef>
              <a:spcAft>
                <a:spcPts val="60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more eggs)</a:t>
            </a:r>
            <a:endParaRPr kumimoji="0" lang="en-AU"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reeform: Shape 6">
            <a:extLst>
              <a:ext uri="{FF2B5EF4-FFF2-40B4-BE49-F238E27FC236}">
                <a16:creationId xmlns:a16="http://schemas.microsoft.com/office/drawing/2014/main" id="{AB6FEBF5-583A-D489-533C-30C526620708}"/>
              </a:ext>
            </a:extLst>
          </p:cNvPr>
          <p:cNvSpPr/>
          <p:nvPr/>
        </p:nvSpPr>
        <p:spPr>
          <a:xfrm>
            <a:off x="7786567" y="2078738"/>
            <a:ext cx="4060597" cy="1151466"/>
          </a:xfrm>
          <a:custGeom>
            <a:avLst/>
            <a:gdLst>
              <a:gd name="connsiteX0" fmla="*/ 0 w 4060597"/>
              <a:gd name="connsiteY0" fmla="*/ 0 h 1151466"/>
              <a:gd name="connsiteX1" fmla="*/ 3484864 w 4060597"/>
              <a:gd name="connsiteY1" fmla="*/ 0 h 1151466"/>
              <a:gd name="connsiteX2" fmla="*/ 4060597 w 4060597"/>
              <a:gd name="connsiteY2" fmla="*/ 575733 h 1151466"/>
              <a:gd name="connsiteX3" fmla="*/ 3484864 w 4060597"/>
              <a:gd name="connsiteY3" fmla="*/ 1151466 h 1151466"/>
              <a:gd name="connsiteX4" fmla="*/ 0 w 4060597"/>
              <a:gd name="connsiteY4" fmla="*/ 1151466 h 1151466"/>
              <a:gd name="connsiteX5" fmla="*/ 575733 w 4060597"/>
              <a:gd name="connsiteY5" fmla="*/ 575733 h 1151466"/>
              <a:gd name="connsiteX6" fmla="*/ 0 w 4060597"/>
              <a:gd name="connsiteY6" fmla="*/ 0 h 115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0597" h="1151466">
                <a:moveTo>
                  <a:pt x="0" y="0"/>
                </a:moveTo>
                <a:lnTo>
                  <a:pt x="3484864" y="0"/>
                </a:lnTo>
                <a:lnTo>
                  <a:pt x="4060597" y="575733"/>
                </a:lnTo>
                <a:lnTo>
                  <a:pt x="3484864" y="1151466"/>
                </a:lnTo>
                <a:lnTo>
                  <a:pt x="0" y="1151466"/>
                </a:lnTo>
                <a:lnTo>
                  <a:pt x="575733" y="575733"/>
                </a:lnTo>
                <a:lnTo>
                  <a:pt x="0" y="0"/>
                </a:lnTo>
                <a:close/>
              </a:path>
            </a:pathLst>
          </a:custGeom>
          <a:solidFill>
            <a:schemeClr val="accent2">
              <a:alpha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7747" tIns="37338" rIns="613071" bIns="37338" numCol="1" spcCol="1270" anchor="ctr" anchorCtr="0">
            <a:noAutofit/>
          </a:bodyPr>
          <a:lstStyle/>
          <a:p>
            <a:pPr marL="0" lvl="0" indent="0" algn="ctr" defTabSz="1244600">
              <a:lnSpc>
                <a:spcPct val="90000"/>
              </a:lnSpc>
              <a:spcBef>
                <a:spcPct val="0"/>
              </a:spcBef>
              <a:spcAft>
                <a:spcPct val="35000"/>
              </a:spcAft>
              <a:buNone/>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Postmenopause</a:t>
            </a:r>
            <a:endParaRPr lang="en-AU" sz="2800" kern="1200" dirty="0">
              <a:solidFill>
                <a:schemeClr val="tx1"/>
              </a:solidFill>
            </a:endParaRPr>
          </a:p>
        </p:txBody>
      </p:sp>
      <p:sp>
        <p:nvSpPr>
          <p:cNvPr id="12" name="Rectangle 11">
            <a:extLst>
              <a:ext uri="{FF2B5EF4-FFF2-40B4-BE49-F238E27FC236}">
                <a16:creationId xmlns:a16="http://schemas.microsoft.com/office/drawing/2014/main" id="{22AAC2B1-FA31-3947-8179-29C9DF974F28}"/>
              </a:ext>
            </a:extLst>
          </p:cNvPr>
          <p:cNvSpPr/>
          <p:nvPr/>
        </p:nvSpPr>
        <p:spPr>
          <a:xfrm>
            <a:off x="7818178" y="3627797"/>
            <a:ext cx="4228263" cy="30390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33020" rIns="184912" bIns="33020" numCol="1" spcCol="1270" anchor="t" anchorCtr="0">
            <a:noAutofit/>
          </a:bodyPr>
          <a:lstStyle/>
          <a:p>
            <a:pPr marL="0" marR="0" lvl="0" indent="0" defTabSz="889000" eaLnBrk="1" fontAlgn="auto" latinLnBrk="0" hangingPunct="1">
              <a:lnSpc>
                <a:spcPct val="100000"/>
              </a:lnSpc>
              <a:spcBef>
                <a:spcPct val="0"/>
              </a:spcBef>
              <a:spcAft>
                <a:spcPts val="60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Starts 12 months      after the final  menstrual period </a:t>
            </a:r>
            <a:endParaRPr kumimoji="0" lang="en-AU"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67069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98CC21-F8C6-4586-9600-6C8E262C2766}"/>
              </a:ext>
            </a:extLst>
          </p:cNvPr>
          <p:cNvSpPr>
            <a:spLocks noGrp="1"/>
          </p:cNvSpPr>
          <p:nvPr>
            <p:ph type="title"/>
          </p:nvPr>
        </p:nvSpPr>
        <p:spPr/>
        <p:txBody>
          <a:bodyPr/>
          <a:lstStyle/>
          <a:p>
            <a:r>
              <a:rPr lang="en-AU" dirty="0"/>
              <a:t>Language</a:t>
            </a:r>
          </a:p>
        </p:txBody>
      </p:sp>
      <p:sp>
        <p:nvSpPr>
          <p:cNvPr id="7" name="Content Placeholder 6">
            <a:extLst>
              <a:ext uri="{FF2B5EF4-FFF2-40B4-BE49-F238E27FC236}">
                <a16:creationId xmlns:a16="http://schemas.microsoft.com/office/drawing/2014/main" id="{1BA3D3DB-F3D7-4435-A96B-9E9B7521A2C2}"/>
              </a:ext>
            </a:extLst>
          </p:cNvPr>
          <p:cNvSpPr>
            <a:spLocks noGrp="1"/>
          </p:cNvSpPr>
          <p:nvPr>
            <p:ph idx="1"/>
          </p:nvPr>
        </p:nvSpPr>
        <p:spPr/>
        <p:txBody>
          <a:bodyPr/>
          <a:lstStyle/>
          <a:p>
            <a:r>
              <a:rPr lang="en-AU" dirty="0">
                <a:latin typeface="Arial" panose="020B0604020202020204" pitchFamily="34" charset="0"/>
                <a:cs typeface="Arial" panose="020B0604020202020204" pitchFamily="34" charset="0"/>
              </a:rPr>
              <a:t>We take a broad and inclusive approach to the topic of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women’s health. </a:t>
            </a:r>
          </a:p>
          <a:p>
            <a:r>
              <a:rPr lang="en-AU" dirty="0">
                <a:latin typeface="Arial" panose="020B0604020202020204" pitchFamily="34" charset="0"/>
                <a:cs typeface="Arial" panose="020B0604020202020204" pitchFamily="34" charset="0"/>
              </a:rPr>
              <a:t>We write health information for people with diverse backgrounds, experiences and identities. We use the terms 'women’ and ’girls, but we acknowledge that these terms are not inclusive of all people who may use our content.</a:t>
            </a:r>
            <a:endParaRPr lang="en-AU" dirty="0"/>
          </a:p>
          <a:p>
            <a:pPr marL="0" indent="0">
              <a:buNone/>
            </a:pPr>
            <a:endParaRPr lang="en-AU" dirty="0"/>
          </a:p>
        </p:txBody>
      </p:sp>
    </p:spTree>
    <p:extLst>
      <p:ext uri="{BB962C8B-B14F-4D97-AF65-F5344CB8AC3E}">
        <p14:creationId xmlns:p14="http://schemas.microsoft.com/office/powerpoint/2010/main" val="3231894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170A-7E19-D440-BAA4-271CCE9B8808}"/>
              </a:ext>
            </a:extLst>
          </p:cNvPr>
          <p:cNvSpPr>
            <a:spLocks noGrp="1"/>
          </p:cNvSpPr>
          <p:nvPr>
            <p:ph type="title"/>
          </p:nvPr>
        </p:nvSpPr>
        <p:spPr/>
        <p:txBody>
          <a:bodyPr/>
          <a:lstStyle/>
          <a:p>
            <a:r>
              <a:rPr lang="en-US" dirty="0"/>
              <a:t>Menopause management</a:t>
            </a:r>
          </a:p>
        </p:txBody>
      </p:sp>
      <p:sp>
        <p:nvSpPr>
          <p:cNvPr id="3" name="Content Placeholder 2">
            <a:extLst>
              <a:ext uri="{FF2B5EF4-FFF2-40B4-BE49-F238E27FC236}">
                <a16:creationId xmlns:a16="http://schemas.microsoft.com/office/drawing/2014/main" id="{AD2753D3-40BC-DA4C-B366-025D8B2E45EE}"/>
              </a:ext>
            </a:extLst>
          </p:cNvPr>
          <p:cNvSpPr>
            <a:spLocks noGrp="1"/>
          </p:cNvSpPr>
          <p:nvPr>
            <p:ph sz="half" idx="10"/>
          </p:nvPr>
        </p:nvSpPr>
        <p:spPr/>
        <p:txBody>
          <a:bodyPr/>
          <a:lstStyle/>
          <a:p>
            <a:pPr lvl="0">
              <a:buFont typeface="Arial" panose="020B0604020202020204" pitchFamily="34" charset="0"/>
              <a:buChar char="•"/>
            </a:pPr>
            <a:r>
              <a:rPr lang="en-AU" dirty="0">
                <a:latin typeface="Arial" panose="020B0604020202020204" pitchFamily="34" charset="0"/>
                <a:ea typeface="Calibri" panose="020F0502020204030204" pitchFamily="34" charset="0"/>
                <a:cs typeface="Arial" panose="020B0604020202020204" pitchFamily="34" charset="0"/>
              </a:rPr>
              <a:t>Lifestyle</a:t>
            </a:r>
            <a:endParaRPr lang="en-AU" dirty="0">
              <a:effectLst/>
              <a:latin typeface="Arial" panose="020B0604020202020204" pitchFamily="34" charset="0"/>
              <a:ea typeface="Calibri" panose="020F0502020204030204" pitchFamily="34" charset="0"/>
              <a:cs typeface="Arial" panose="020B0604020202020204" pitchFamily="34" charset="0"/>
            </a:endParaRP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Menopausal hormone therapy (MHT)</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Non-hormonal treatments</a:t>
            </a:r>
          </a:p>
          <a:p>
            <a:pPr lvl="0">
              <a:buFont typeface="Arial" panose="020B0604020202020204" pitchFamily="34" charset="0"/>
              <a:buChar char="•"/>
            </a:pPr>
            <a:r>
              <a:rPr lang="en-AU" dirty="0">
                <a:latin typeface="Arial" panose="020B0604020202020204" pitchFamily="34" charset="0"/>
                <a:ea typeface="Calibri" panose="020F0502020204030204" pitchFamily="34" charset="0"/>
                <a:cs typeface="Arial" panose="020B0604020202020204" pitchFamily="34" charset="0"/>
              </a:rPr>
              <a:t>C</a:t>
            </a:r>
            <a:r>
              <a:rPr lang="en-AU" dirty="0">
                <a:effectLst/>
                <a:latin typeface="Arial" panose="020B0604020202020204" pitchFamily="34" charset="0"/>
                <a:ea typeface="Calibri" panose="020F0502020204030204" pitchFamily="34" charset="0"/>
                <a:cs typeface="Arial" panose="020B0604020202020204" pitchFamily="34" charset="0"/>
              </a:rPr>
              <a:t>omplementary therapies </a:t>
            </a:r>
          </a:p>
          <a:p>
            <a:pPr marL="457200" lvl="0" indent="-457200">
              <a:buFont typeface="Arial" panose="020B0604020202020204" pitchFamily="34" charset="0"/>
              <a:buChar char="•"/>
            </a:pPr>
            <a:endParaRPr lang="en-AU"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r>
              <a:rPr lang="en-AU" b="1" dirty="0">
                <a:effectLst/>
                <a:latin typeface="Arial" panose="020B0604020202020204" pitchFamily="34" charset="0"/>
                <a:ea typeface="Calibri" panose="020F0502020204030204" pitchFamily="34" charset="0"/>
                <a:cs typeface="Arial" panose="020B0604020202020204" pitchFamily="34" charset="0"/>
              </a:rPr>
              <a:t>Pharmacy-compounded (bioidentical) hormones are not recommended</a:t>
            </a:r>
            <a:r>
              <a:rPr lang="en-AU" dirty="0">
                <a:effectLst/>
                <a:latin typeface="Arial" panose="020B0604020202020204" pitchFamily="34" charset="0"/>
                <a:ea typeface="Calibri" panose="020F0502020204030204" pitchFamily="34" charset="0"/>
                <a:cs typeface="Arial" panose="020B0604020202020204" pitchFamily="34" charset="0"/>
              </a:rPr>
              <a:t>.</a:t>
            </a:r>
          </a:p>
          <a:p>
            <a:endParaRPr lang="en-US" dirty="0"/>
          </a:p>
        </p:txBody>
      </p:sp>
      <p:pic>
        <p:nvPicPr>
          <p:cNvPr id="6" name="Picture Placeholder 5" descr="A person sitting on a couch holding a cup&#10;&#10;">
            <a:extLst>
              <a:ext uri="{FF2B5EF4-FFF2-40B4-BE49-F238E27FC236}">
                <a16:creationId xmlns:a16="http://schemas.microsoft.com/office/drawing/2014/main" id="{0A1ACAF4-C1BA-AAF8-1E7F-DFF941B8312E}"/>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2496819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79525-0A7C-124E-A82F-3E2E244BD425}"/>
              </a:ext>
            </a:extLst>
          </p:cNvPr>
          <p:cNvSpPr>
            <a:spLocks noGrp="1"/>
          </p:cNvSpPr>
          <p:nvPr>
            <p:ph type="title"/>
          </p:nvPr>
        </p:nvSpPr>
        <p:spPr/>
        <p:txBody>
          <a:bodyPr/>
          <a:lstStyle/>
          <a:p>
            <a:r>
              <a:rPr lang="en-AU" dirty="0"/>
              <a:t>How hormones affect your mood, heart health, bone health and sleep</a:t>
            </a:r>
            <a:endParaRPr lang="en-US" dirty="0"/>
          </a:p>
        </p:txBody>
      </p:sp>
    </p:spTree>
    <p:extLst>
      <p:ext uri="{BB962C8B-B14F-4D97-AF65-F5344CB8AC3E}">
        <p14:creationId xmlns:p14="http://schemas.microsoft.com/office/powerpoint/2010/main" val="15141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B98F-47E9-7948-B586-51AABF9CFA62}"/>
              </a:ext>
            </a:extLst>
          </p:cNvPr>
          <p:cNvSpPr>
            <a:spLocks noGrp="1"/>
          </p:cNvSpPr>
          <p:nvPr>
            <p:ph type="title"/>
          </p:nvPr>
        </p:nvSpPr>
        <p:spPr/>
        <p:txBody>
          <a:bodyPr/>
          <a:lstStyle/>
          <a:p>
            <a:r>
              <a:rPr lang="en-AU" dirty="0"/>
              <a:t>Hormones and your mood</a:t>
            </a:r>
            <a:endParaRPr lang="en-US" dirty="0"/>
          </a:p>
        </p:txBody>
      </p:sp>
      <p:sp>
        <p:nvSpPr>
          <p:cNvPr id="3" name="Content Placeholder 2">
            <a:extLst>
              <a:ext uri="{FF2B5EF4-FFF2-40B4-BE49-F238E27FC236}">
                <a16:creationId xmlns:a16="http://schemas.microsoft.com/office/drawing/2014/main" id="{34179622-9552-9F4D-B52E-9CE63B00AC27}"/>
              </a:ext>
            </a:extLst>
          </p:cNvPr>
          <p:cNvSpPr>
            <a:spLocks noGrp="1"/>
          </p:cNvSpPr>
          <p:nvPr>
            <p:ph sz="half" idx="10"/>
          </p:nvPr>
        </p:nvSpPr>
        <p:spPr/>
        <p:txBody>
          <a:bodyPr/>
          <a:lstStyle/>
          <a:p>
            <a:pPr marL="0" indent="0">
              <a:buNone/>
            </a:pPr>
            <a:r>
              <a:rPr lang="en-AU" dirty="0"/>
              <a:t>Many hormones can affect your mood. </a:t>
            </a:r>
          </a:p>
          <a:p>
            <a:pPr marL="0" indent="0">
              <a:buNone/>
            </a:pPr>
            <a:r>
              <a:rPr lang="en-AU" dirty="0"/>
              <a:t>For example:</a:t>
            </a:r>
            <a:endParaRPr lang="en-AU" sz="2800" dirty="0"/>
          </a:p>
          <a:p>
            <a:pPr>
              <a:buFont typeface="Arial" panose="020B0604020202020204" pitchFamily="34" charset="0"/>
              <a:buChar char="•"/>
            </a:pPr>
            <a:r>
              <a:rPr lang="en-AU" sz="2800" dirty="0"/>
              <a:t>reproductive hormones </a:t>
            </a:r>
          </a:p>
          <a:p>
            <a:pPr>
              <a:buFont typeface="Arial" panose="020B0604020202020204" pitchFamily="34" charset="0"/>
              <a:buChar char="•"/>
            </a:pPr>
            <a:r>
              <a:rPr lang="en-AU" sz="2800" dirty="0"/>
              <a:t>cortisol – stress hormone.</a:t>
            </a:r>
            <a:endParaRPr lang="en-AU" dirty="0"/>
          </a:p>
          <a:p>
            <a:endParaRPr lang="en-AU" dirty="0"/>
          </a:p>
          <a:p>
            <a:endParaRPr lang="en-US" dirty="0"/>
          </a:p>
        </p:txBody>
      </p:sp>
      <p:pic>
        <p:nvPicPr>
          <p:cNvPr id="8" name="Picture 7" descr="A person with her hand on her chin&#10;&#10;">
            <a:extLst>
              <a:ext uri="{FF2B5EF4-FFF2-40B4-BE49-F238E27FC236}">
                <a16:creationId xmlns:a16="http://schemas.microsoft.com/office/drawing/2014/main" id="{343234E7-E0C5-1E42-A25A-C3C6B6091A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288" y="21797"/>
            <a:ext cx="3287712" cy="6209999"/>
          </a:xfrm>
          <a:prstGeom prst="rect">
            <a:avLst/>
          </a:prstGeom>
        </p:spPr>
      </p:pic>
    </p:spTree>
    <p:extLst>
      <p:ext uri="{BB962C8B-B14F-4D97-AF65-F5344CB8AC3E}">
        <p14:creationId xmlns:p14="http://schemas.microsoft.com/office/powerpoint/2010/main" val="1838232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7966C-2371-504D-8B36-0AA373EC7C39}"/>
              </a:ext>
            </a:extLst>
          </p:cNvPr>
          <p:cNvSpPr>
            <a:spLocks noGrp="1"/>
          </p:cNvSpPr>
          <p:nvPr>
            <p:ph type="title"/>
          </p:nvPr>
        </p:nvSpPr>
        <p:spPr/>
        <p:txBody>
          <a:bodyPr/>
          <a:lstStyle/>
          <a:p>
            <a:r>
              <a:rPr lang="en-AU" dirty="0"/>
              <a:t>Hormones and your heart health</a:t>
            </a:r>
            <a:endParaRPr lang="en-US" dirty="0"/>
          </a:p>
        </p:txBody>
      </p:sp>
      <p:sp>
        <p:nvSpPr>
          <p:cNvPr id="3" name="Content Placeholder 2">
            <a:extLst>
              <a:ext uri="{FF2B5EF4-FFF2-40B4-BE49-F238E27FC236}">
                <a16:creationId xmlns:a16="http://schemas.microsoft.com/office/drawing/2014/main" id="{BEA4DD6B-9556-BE41-B676-0D389410D3A6}"/>
              </a:ext>
            </a:extLst>
          </p:cNvPr>
          <p:cNvSpPr>
            <a:spLocks noGrp="1"/>
          </p:cNvSpPr>
          <p:nvPr>
            <p:ph sz="half" idx="10"/>
          </p:nvPr>
        </p:nvSpPr>
        <p:spPr/>
        <p:txBody>
          <a:bodyPr/>
          <a:lstStyle/>
          <a:p>
            <a:pPr marL="0" indent="0">
              <a:buNone/>
            </a:pPr>
            <a:r>
              <a:rPr lang="en-AU" dirty="0"/>
              <a:t>Hormones help to keep your cardiovascular system healthy. For example, they maintain:</a:t>
            </a:r>
          </a:p>
          <a:p>
            <a:pPr>
              <a:buFont typeface="Arial" panose="020B0604020202020204" pitchFamily="34" charset="0"/>
              <a:buChar char="•"/>
            </a:pPr>
            <a:r>
              <a:rPr lang="en-AU" dirty="0"/>
              <a:t>healthy blood pressure</a:t>
            </a:r>
          </a:p>
          <a:p>
            <a:pPr>
              <a:buFont typeface="Arial" panose="020B0604020202020204" pitchFamily="34" charset="0"/>
              <a:buChar char="•"/>
            </a:pPr>
            <a:r>
              <a:rPr lang="en-AU" dirty="0"/>
              <a:t>healthy levels of cholesterol and triglycerides</a:t>
            </a:r>
          </a:p>
          <a:p>
            <a:pPr>
              <a:buFont typeface="Arial" panose="020B0604020202020204" pitchFamily="34" charset="0"/>
              <a:buChar char="•"/>
            </a:pPr>
            <a:r>
              <a:rPr lang="en-AU" dirty="0"/>
              <a:t>the lining of blood vessels.</a:t>
            </a:r>
          </a:p>
          <a:p>
            <a:pPr marL="457200" indent="-457200">
              <a:buFont typeface="Arial" panose="020B0604020202020204" pitchFamily="34" charset="0"/>
              <a:buChar char="•"/>
            </a:pPr>
            <a:endParaRPr lang="en-AU" dirty="0"/>
          </a:p>
          <a:p>
            <a:pPr marL="0" indent="0">
              <a:spcBef>
                <a:spcPts val="0"/>
              </a:spcBef>
              <a:buNone/>
            </a:pPr>
            <a:r>
              <a:rPr lang="en-AU" b="1" dirty="0"/>
              <a:t>Cardiovascular disease (heart disease and stroke) is the leading cause of death in Australian women.</a:t>
            </a:r>
            <a:endParaRPr lang="en-AU" sz="2400" dirty="0"/>
          </a:p>
          <a:p>
            <a:endParaRPr lang="en-AU" dirty="0"/>
          </a:p>
          <a:p>
            <a:endParaRPr lang="en-AU" dirty="0"/>
          </a:p>
          <a:p>
            <a:pPr marL="457200" indent="-457200">
              <a:buFont typeface="Arial" panose="020B0604020202020204" pitchFamily="34" charset="0"/>
              <a:buChar char="•"/>
            </a:pPr>
            <a:endParaRPr lang="en-AU" dirty="0"/>
          </a:p>
          <a:p>
            <a:endParaRPr lang="en-US" dirty="0"/>
          </a:p>
        </p:txBody>
      </p:sp>
      <p:pic>
        <p:nvPicPr>
          <p:cNvPr id="6" name="Picture Placeholder 5" descr="A person holding a heart shaped pillow&#10;&#10;">
            <a:extLst>
              <a:ext uri="{FF2B5EF4-FFF2-40B4-BE49-F238E27FC236}">
                <a16:creationId xmlns:a16="http://schemas.microsoft.com/office/drawing/2014/main" id="{DE7D61CA-D0E1-4948-A9E1-501EED000BC3}"/>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8627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7FD6-7056-3E43-A9F4-F35DB290C4F2}"/>
              </a:ext>
            </a:extLst>
          </p:cNvPr>
          <p:cNvSpPr>
            <a:spLocks noGrp="1"/>
          </p:cNvSpPr>
          <p:nvPr>
            <p:ph type="title"/>
          </p:nvPr>
        </p:nvSpPr>
        <p:spPr/>
        <p:txBody>
          <a:bodyPr/>
          <a:lstStyle/>
          <a:p>
            <a:r>
              <a:rPr lang="en-US" dirty="0"/>
              <a:t>Hormones and your heart health </a:t>
            </a:r>
          </a:p>
        </p:txBody>
      </p:sp>
      <p:sp>
        <p:nvSpPr>
          <p:cNvPr id="3" name="Content Placeholder 2">
            <a:extLst>
              <a:ext uri="{FF2B5EF4-FFF2-40B4-BE49-F238E27FC236}">
                <a16:creationId xmlns:a16="http://schemas.microsoft.com/office/drawing/2014/main" id="{F2E1748E-CAC9-814D-ACB2-71CB218607B9}"/>
              </a:ext>
            </a:extLst>
          </p:cNvPr>
          <p:cNvSpPr>
            <a:spLocks noGrp="1"/>
          </p:cNvSpPr>
          <p:nvPr>
            <p:ph sz="half" idx="10"/>
          </p:nvPr>
        </p:nvSpPr>
        <p:spPr/>
        <p:txBody>
          <a:bodyPr/>
          <a:lstStyle/>
          <a:p>
            <a:pPr>
              <a:spcBef>
                <a:spcPts val="672"/>
              </a:spcBef>
            </a:pPr>
            <a:r>
              <a:rPr lang="en-AU" dirty="0">
                <a:latin typeface="Arial" panose="020B0604020202020204" pitchFamily="34" charset="0"/>
                <a:cs typeface="Arial" panose="020B0604020202020204" pitchFamily="34" charset="0"/>
              </a:rPr>
              <a:t>Changes in hormone levels at menopause can affect your heart health.</a:t>
            </a:r>
          </a:p>
          <a:p>
            <a:pPr>
              <a:spcBef>
                <a:spcPts val="672"/>
              </a:spcBef>
            </a:pPr>
            <a:r>
              <a:rPr lang="en-AU" dirty="0">
                <a:latin typeface="Arial" panose="020B0604020202020204" pitchFamily="34" charset="0"/>
                <a:cs typeface="Arial" panose="020B0604020202020204" pitchFamily="34" charset="0"/>
              </a:rPr>
              <a:t>As oestrogen levels decrease, the risk of heart disease increases. For example: </a:t>
            </a:r>
          </a:p>
          <a:p>
            <a:pPr lvl="1">
              <a:spcBef>
                <a:spcPts val="672"/>
              </a:spcBef>
              <a:buClr>
                <a:srgbClr val="000000"/>
              </a:buClr>
            </a:pPr>
            <a:r>
              <a:rPr lang="en-AU" dirty="0">
                <a:latin typeface="Arial" panose="020B0604020202020204" pitchFamily="34" charset="0"/>
                <a:cs typeface="Arial" panose="020B0604020202020204" pitchFamily="34" charset="0"/>
              </a:rPr>
              <a:t>increased blood pressure </a:t>
            </a:r>
          </a:p>
          <a:p>
            <a:pPr lvl="1">
              <a:spcBef>
                <a:spcPts val="672"/>
              </a:spcBef>
              <a:buClr>
                <a:srgbClr val="000000"/>
              </a:buClr>
            </a:pPr>
            <a:r>
              <a:rPr lang="en-AU" dirty="0">
                <a:latin typeface="Arial" panose="020B0604020202020204" pitchFamily="34" charset="0"/>
                <a:cs typeface="Arial" panose="020B0604020202020204" pitchFamily="34" charset="0"/>
              </a:rPr>
              <a:t>changes to blood fats like cholesterol and triglycerides.</a:t>
            </a:r>
          </a:p>
          <a:p>
            <a:endParaRPr lang="en-US" dirty="0"/>
          </a:p>
        </p:txBody>
      </p:sp>
      <p:pic>
        <p:nvPicPr>
          <p:cNvPr id="6" name="Picture Placeholder 5" descr="A person and person walking on a bridge&#10;&#10;">
            <a:extLst>
              <a:ext uri="{FF2B5EF4-FFF2-40B4-BE49-F238E27FC236}">
                <a16:creationId xmlns:a16="http://schemas.microsoft.com/office/drawing/2014/main" id="{1F6A90CF-2191-6A47-A3C5-8884CBAC5659}"/>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89243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A846C-2AC3-2547-8529-E9B382E53825}"/>
              </a:ext>
            </a:extLst>
          </p:cNvPr>
          <p:cNvSpPr>
            <a:spLocks noGrp="1"/>
          </p:cNvSpPr>
          <p:nvPr>
            <p:ph type="title"/>
          </p:nvPr>
        </p:nvSpPr>
        <p:spPr/>
        <p:txBody>
          <a:bodyPr/>
          <a:lstStyle/>
          <a:p>
            <a:r>
              <a:rPr lang="en-AU" dirty="0"/>
              <a:t>Hormones and your bone health</a:t>
            </a:r>
            <a:endParaRPr lang="en-US" dirty="0"/>
          </a:p>
        </p:txBody>
      </p:sp>
      <p:sp>
        <p:nvSpPr>
          <p:cNvPr id="3" name="Content Placeholder 2">
            <a:extLst>
              <a:ext uri="{FF2B5EF4-FFF2-40B4-BE49-F238E27FC236}">
                <a16:creationId xmlns:a16="http://schemas.microsoft.com/office/drawing/2014/main" id="{67ECAD9E-A608-0D46-935E-A2DECFBFB117}"/>
              </a:ext>
            </a:extLst>
          </p:cNvPr>
          <p:cNvSpPr>
            <a:spLocks noGrp="1"/>
          </p:cNvSpPr>
          <p:nvPr>
            <p:ph sz="half" idx="10"/>
          </p:nvPr>
        </p:nvSpPr>
        <p:spPr/>
        <p:txBody>
          <a:bodyPr/>
          <a:lstStyle/>
          <a:p>
            <a:pPr marL="0" indent="0">
              <a:buNone/>
            </a:pPr>
            <a:r>
              <a:rPr lang="en-AU" dirty="0"/>
              <a:t>Hormones help to keep your bones healthy </a:t>
            </a:r>
            <a:br>
              <a:rPr lang="en-AU" dirty="0"/>
            </a:br>
            <a:r>
              <a:rPr lang="en-AU" dirty="0"/>
              <a:t>and strong. </a:t>
            </a:r>
          </a:p>
          <a:p>
            <a:pPr marL="0" indent="0">
              <a:buNone/>
            </a:pPr>
            <a:r>
              <a:rPr lang="en-AU" dirty="0"/>
              <a:t>For example:</a:t>
            </a:r>
          </a:p>
          <a:p>
            <a:r>
              <a:rPr lang="en-AU" dirty="0"/>
              <a:t>oestrogen helps to stop bones from</a:t>
            </a:r>
            <a:br>
              <a:rPr lang="en-AU" dirty="0"/>
            </a:br>
            <a:r>
              <a:rPr lang="en-AU" dirty="0"/>
              <a:t>breaking down</a:t>
            </a:r>
          </a:p>
          <a:p>
            <a:r>
              <a:rPr lang="en-AU" dirty="0"/>
              <a:t>vitamin D and parathyroid hormone help balance levels of calcium in the body. </a:t>
            </a:r>
          </a:p>
        </p:txBody>
      </p:sp>
      <p:pic>
        <p:nvPicPr>
          <p:cNvPr id="6" name="Picture Placeholder 5" descr="A person flexing her arm&#10;&#10;">
            <a:extLst>
              <a:ext uri="{FF2B5EF4-FFF2-40B4-BE49-F238E27FC236}">
                <a16:creationId xmlns:a16="http://schemas.microsoft.com/office/drawing/2014/main" id="{4EC1F62D-09B9-1D4E-98E1-DA245B7F0452}"/>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3219509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F660-7520-E54A-8491-30AF9B4338DA}"/>
              </a:ext>
            </a:extLst>
          </p:cNvPr>
          <p:cNvSpPr>
            <a:spLocks noGrp="1"/>
          </p:cNvSpPr>
          <p:nvPr>
            <p:ph type="title"/>
          </p:nvPr>
        </p:nvSpPr>
        <p:spPr/>
        <p:txBody>
          <a:bodyPr>
            <a:normAutofit/>
          </a:bodyPr>
          <a:lstStyle/>
          <a:p>
            <a:r>
              <a:rPr lang="en-AU" sz="3600" dirty="0"/>
              <a:t>Hormones and your bone health </a:t>
            </a:r>
            <a:r>
              <a:rPr lang="en-US" dirty="0"/>
              <a:t>–</a:t>
            </a:r>
            <a:r>
              <a:rPr lang="en-AU" sz="3600" dirty="0"/>
              <a:t> o</a:t>
            </a:r>
            <a:r>
              <a:rPr lang="en-AU" dirty="0"/>
              <a:t>steoporosis </a:t>
            </a:r>
            <a:endParaRPr lang="en-US" dirty="0"/>
          </a:p>
        </p:txBody>
      </p:sp>
      <p:sp>
        <p:nvSpPr>
          <p:cNvPr id="4" name="Content Placeholder 3">
            <a:extLst>
              <a:ext uri="{FF2B5EF4-FFF2-40B4-BE49-F238E27FC236}">
                <a16:creationId xmlns:a16="http://schemas.microsoft.com/office/drawing/2014/main" id="{2D984BCB-2EB0-2D45-85A2-D3BB82991FCF}"/>
              </a:ext>
            </a:extLst>
          </p:cNvPr>
          <p:cNvSpPr>
            <a:spLocks noGrp="1"/>
          </p:cNvSpPr>
          <p:nvPr>
            <p:ph sz="half" idx="10"/>
          </p:nvPr>
        </p:nvSpPr>
        <p:spPr>
          <a:xfrm>
            <a:off x="634645" y="1568096"/>
            <a:ext cx="6286343" cy="4657775"/>
          </a:xfrm>
        </p:spPr>
        <p:txBody>
          <a:bodyPr/>
          <a:lstStyle/>
          <a:p>
            <a:r>
              <a:rPr lang="en-AU" dirty="0">
                <a:latin typeface="Arial" panose="020B0604020202020204" pitchFamily="34" charset="0"/>
                <a:cs typeface="Arial" panose="020B0604020202020204" pitchFamily="34" charset="0"/>
              </a:rPr>
              <a:t>Bones become thin, weak, fragile and easy to break.</a:t>
            </a:r>
          </a:p>
          <a:p>
            <a:r>
              <a:rPr lang="en-AU" dirty="0">
                <a:latin typeface="Arial" panose="020B0604020202020204" pitchFamily="34" charset="0"/>
                <a:cs typeface="Arial" panose="020B0604020202020204" pitchFamily="34" charset="0"/>
              </a:rPr>
              <a:t>Common among postmenopausal women due to the drop in oestrogen.</a:t>
            </a:r>
          </a:p>
          <a:p>
            <a:r>
              <a:rPr lang="en-AU" dirty="0">
                <a:latin typeface="Arial" panose="020B0604020202020204" pitchFamily="34" charset="0"/>
                <a:cs typeface="Arial" panose="020B0604020202020204" pitchFamily="34" charset="0"/>
              </a:rPr>
              <a:t>To reduce your risk:</a:t>
            </a:r>
          </a:p>
          <a:p>
            <a:pPr lvl="1"/>
            <a:r>
              <a:rPr lang="en-AU" dirty="0">
                <a:latin typeface="Arial" panose="020B0604020202020204" pitchFamily="34" charset="0"/>
                <a:cs typeface="Arial" panose="020B0604020202020204" pitchFamily="34" charset="0"/>
              </a:rPr>
              <a:t>eat calcium-rich foods</a:t>
            </a:r>
          </a:p>
          <a:p>
            <a:pPr lvl="1"/>
            <a:r>
              <a:rPr lang="en-AU" dirty="0">
                <a:latin typeface="Arial" panose="020B0604020202020204" pitchFamily="34" charset="0"/>
                <a:cs typeface="Arial" panose="020B0604020202020204" pitchFamily="34" charset="0"/>
              </a:rPr>
              <a:t>get enough vitamin D</a:t>
            </a:r>
          </a:p>
          <a:p>
            <a:pPr lvl="1"/>
            <a:r>
              <a:rPr lang="en-AU" dirty="0">
                <a:latin typeface="Arial" panose="020B0604020202020204" pitchFamily="34" charset="0"/>
                <a:cs typeface="Arial" panose="020B0604020202020204" pitchFamily="34" charset="0"/>
              </a:rPr>
              <a:t>do weight-bearing exercise</a:t>
            </a:r>
          </a:p>
          <a:p>
            <a:pPr lvl="1"/>
            <a:r>
              <a:rPr lang="en-AU" dirty="0">
                <a:latin typeface="Arial" panose="020B0604020202020204" pitchFamily="34" charset="0"/>
                <a:cs typeface="Arial" panose="020B0604020202020204" pitchFamily="34" charset="0"/>
              </a:rPr>
              <a:t>limit alcohol and caffeine. </a:t>
            </a:r>
          </a:p>
          <a:p>
            <a:endParaRPr lang="en-US" dirty="0"/>
          </a:p>
          <a:p>
            <a:endParaRPr lang="en-US" dirty="0"/>
          </a:p>
        </p:txBody>
      </p:sp>
      <p:pic>
        <p:nvPicPr>
          <p:cNvPr id="6" name="Content Placeholder 5" descr="A diagram of a bone and osteoarthritis&#10;&#10;">
            <a:extLst>
              <a:ext uri="{FF2B5EF4-FFF2-40B4-BE49-F238E27FC236}">
                <a16:creationId xmlns:a16="http://schemas.microsoft.com/office/drawing/2014/main" id="{D31AB9B6-FDAF-9849-9235-4EF7D8C0D69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302137" y="2600374"/>
            <a:ext cx="4255217" cy="2213477"/>
          </a:xfrm>
        </p:spPr>
      </p:pic>
    </p:spTree>
    <p:extLst>
      <p:ext uri="{BB962C8B-B14F-4D97-AF65-F5344CB8AC3E}">
        <p14:creationId xmlns:p14="http://schemas.microsoft.com/office/powerpoint/2010/main" val="289665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E94B-55DA-034B-AC8C-6789FFAF48CA}"/>
              </a:ext>
            </a:extLst>
          </p:cNvPr>
          <p:cNvSpPr>
            <a:spLocks noGrp="1"/>
          </p:cNvSpPr>
          <p:nvPr>
            <p:ph type="title"/>
          </p:nvPr>
        </p:nvSpPr>
        <p:spPr/>
        <p:txBody>
          <a:bodyPr/>
          <a:lstStyle/>
          <a:p>
            <a:r>
              <a:rPr lang="en-AU" dirty="0"/>
              <a:t>Hormones and your sleep </a:t>
            </a:r>
            <a:endParaRPr lang="en-US" dirty="0"/>
          </a:p>
        </p:txBody>
      </p:sp>
      <p:sp>
        <p:nvSpPr>
          <p:cNvPr id="3" name="Content Placeholder 2">
            <a:extLst>
              <a:ext uri="{FF2B5EF4-FFF2-40B4-BE49-F238E27FC236}">
                <a16:creationId xmlns:a16="http://schemas.microsoft.com/office/drawing/2014/main" id="{79375582-34CC-DF48-9A2D-F3C74FB5B087}"/>
              </a:ext>
            </a:extLst>
          </p:cNvPr>
          <p:cNvSpPr>
            <a:spLocks noGrp="1"/>
          </p:cNvSpPr>
          <p:nvPr>
            <p:ph sz="half" idx="10"/>
          </p:nvPr>
        </p:nvSpPr>
        <p:spPr/>
        <p:txBody>
          <a:bodyPr/>
          <a:lstStyle/>
          <a:p>
            <a:pPr lvl="0">
              <a:spcBef>
                <a:spcPts val="672"/>
              </a:spcBef>
              <a:buFont typeface="Arial" panose="020B0604020202020204" pitchFamily="34" charset="0"/>
              <a:buChar char="•"/>
              <a:tabLst>
                <a:tab pos="457200" algn="l"/>
              </a:tabLst>
            </a:pPr>
            <a:r>
              <a:rPr lang="en-AU" dirty="0">
                <a:latin typeface="+mn-lt"/>
                <a:ea typeface="Calibri" panose="020F0502020204030204" pitchFamily="34" charset="0"/>
                <a:cs typeface="Arial" panose="020B0604020202020204" pitchFamily="34" charset="0"/>
              </a:rPr>
              <a:t>Sleep is important for physical and </a:t>
            </a:r>
            <a:br>
              <a:rPr lang="en-AU" dirty="0">
                <a:latin typeface="+mn-lt"/>
                <a:ea typeface="Calibri" panose="020F0502020204030204" pitchFamily="34" charset="0"/>
                <a:cs typeface="Arial" panose="020B0604020202020204" pitchFamily="34" charset="0"/>
              </a:rPr>
            </a:br>
            <a:r>
              <a:rPr lang="en-AU" dirty="0">
                <a:latin typeface="+mn-lt"/>
                <a:ea typeface="Calibri" panose="020F0502020204030204" pitchFamily="34" charset="0"/>
                <a:cs typeface="Arial" panose="020B0604020202020204" pitchFamily="34" charset="0"/>
              </a:rPr>
              <a:t>mental wellbeing. </a:t>
            </a:r>
            <a:endParaRPr lang="en-AU" dirty="0">
              <a:effectLst/>
              <a:latin typeface="+mn-lt"/>
              <a:ea typeface="Calibri" panose="020F0502020204030204" pitchFamily="34" charset="0"/>
              <a:cs typeface="Arial" panose="020B0604020202020204" pitchFamily="34" charset="0"/>
            </a:endParaRPr>
          </a:p>
          <a:p>
            <a:pPr lvl="0">
              <a:spcBef>
                <a:spcPts val="672"/>
              </a:spcBef>
              <a:buFont typeface="Arial" panose="020B0604020202020204" pitchFamily="34" charset="0"/>
              <a:buChar char="•"/>
              <a:tabLst>
                <a:tab pos="457200" algn="l"/>
              </a:tabLst>
            </a:pPr>
            <a:r>
              <a:rPr lang="en-AU" dirty="0">
                <a:latin typeface="+mn-lt"/>
                <a:ea typeface="Calibri" panose="020F0502020204030204" pitchFamily="34" charset="0"/>
                <a:cs typeface="Arial" panose="020B0604020202020204" pitchFamily="34" charset="0"/>
              </a:rPr>
              <a:t>Your body clock is controlled by your body’s circadian rhythm. </a:t>
            </a:r>
          </a:p>
          <a:p>
            <a:pPr lvl="0">
              <a:spcBef>
                <a:spcPts val="672"/>
              </a:spcBef>
              <a:buFont typeface="Arial" panose="020B0604020202020204" pitchFamily="34" charset="0"/>
              <a:buChar char="•"/>
              <a:tabLst>
                <a:tab pos="457200" algn="l"/>
              </a:tabLst>
            </a:pPr>
            <a:r>
              <a:rPr lang="en-AU" dirty="0">
                <a:latin typeface="+mn-lt"/>
                <a:ea typeface="Calibri" panose="020F0502020204030204" pitchFamily="34" charset="0"/>
                <a:cs typeface="Arial" panose="020B0604020202020204" pitchFamily="34" charset="0"/>
              </a:rPr>
              <a:t>Circadian rhythm is m</a:t>
            </a:r>
            <a:r>
              <a:rPr lang="en-AU" dirty="0">
                <a:effectLst/>
                <a:latin typeface="+mn-lt"/>
                <a:ea typeface="Calibri" panose="020F0502020204030204" pitchFamily="34" charset="0"/>
                <a:cs typeface="Arial" panose="020B0604020202020204" pitchFamily="34" charset="0"/>
              </a:rPr>
              <a:t>aintained by hormones like melatonin and cortisol. </a:t>
            </a:r>
          </a:p>
          <a:p>
            <a:pPr lvl="0">
              <a:spcBef>
                <a:spcPts val="672"/>
              </a:spcBef>
              <a:buFont typeface="Arial" panose="020B0604020202020204" pitchFamily="34" charset="0"/>
              <a:buChar char="•"/>
              <a:tabLst>
                <a:tab pos="457200" algn="l"/>
              </a:tabLst>
            </a:pPr>
            <a:r>
              <a:rPr lang="en-AU" dirty="0">
                <a:latin typeface="+mn-lt"/>
                <a:ea typeface="Calibri" panose="020F0502020204030204" pitchFamily="34" charset="0"/>
                <a:cs typeface="Arial" panose="020B0604020202020204" pitchFamily="34" charset="0"/>
              </a:rPr>
              <a:t>Good</a:t>
            </a:r>
            <a:r>
              <a:rPr lang="en-AU" dirty="0">
                <a:effectLst/>
                <a:latin typeface="+mn-lt"/>
                <a:ea typeface="Calibri" panose="020F0502020204030204" pitchFamily="34" charset="0"/>
                <a:cs typeface="Arial" panose="020B0604020202020204" pitchFamily="34" charset="0"/>
              </a:rPr>
              <a:t> sleep helps maintain your circadian rhythm</a:t>
            </a:r>
            <a:r>
              <a:rPr lang="en-AU" dirty="0">
                <a:latin typeface="+mn-lt"/>
                <a:ea typeface="Calibri" panose="020F0502020204030204" pitchFamily="34" charset="0"/>
                <a:cs typeface="Arial" panose="020B0604020202020204" pitchFamily="34" charset="0"/>
              </a:rPr>
              <a:t> and prevent disease.</a:t>
            </a:r>
            <a:endParaRPr lang="en-AU" sz="2800" dirty="0">
              <a:effectLst/>
              <a:latin typeface="+mn-lt"/>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endParaRPr lang="en-AU" sz="2400" dirty="0"/>
          </a:p>
          <a:p>
            <a:endParaRPr lang="en-US" dirty="0"/>
          </a:p>
        </p:txBody>
      </p:sp>
      <p:pic>
        <p:nvPicPr>
          <p:cNvPr id="6" name="Picture Placeholder 5" descr="A person sleeping in bed&#10;&#10;">
            <a:extLst>
              <a:ext uri="{FF2B5EF4-FFF2-40B4-BE49-F238E27FC236}">
                <a16:creationId xmlns:a16="http://schemas.microsoft.com/office/drawing/2014/main" id="{ECB43BF8-5B4B-8049-844B-81BEDBDCC6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90675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0F411-6897-254B-B8C5-D8C18A47B813}"/>
              </a:ext>
            </a:extLst>
          </p:cNvPr>
          <p:cNvSpPr>
            <a:spLocks noGrp="1"/>
          </p:cNvSpPr>
          <p:nvPr>
            <p:ph type="title"/>
          </p:nvPr>
        </p:nvSpPr>
        <p:spPr/>
        <p:txBody>
          <a:bodyPr/>
          <a:lstStyle/>
          <a:p>
            <a:r>
              <a:rPr lang="en-AU" dirty="0">
                <a:effectLst/>
                <a:latin typeface="Arial" panose="020B0604020202020204" pitchFamily="34" charset="0"/>
                <a:ea typeface="Calibri" panose="020F0502020204030204" pitchFamily="34" charset="0"/>
                <a:cs typeface="Arial" panose="020B0604020202020204" pitchFamily="34" charset="0"/>
              </a:rPr>
              <a:t>Poor sleep</a:t>
            </a:r>
            <a:endParaRPr lang="en-US" dirty="0"/>
          </a:p>
        </p:txBody>
      </p:sp>
      <p:sp>
        <p:nvSpPr>
          <p:cNvPr id="3" name="Content Placeholder 2">
            <a:extLst>
              <a:ext uri="{FF2B5EF4-FFF2-40B4-BE49-F238E27FC236}">
                <a16:creationId xmlns:a16="http://schemas.microsoft.com/office/drawing/2014/main" id="{8BEE0D7B-2B0D-1247-86C2-6526F2F8D98E}"/>
              </a:ext>
            </a:extLst>
          </p:cNvPr>
          <p:cNvSpPr>
            <a:spLocks noGrp="1"/>
          </p:cNvSpPr>
          <p:nvPr>
            <p:ph idx="1"/>
          </p:nvPr>
        </p:nvSpPr>
        <p:spPr/>
        <p:txBody>
          <a:bodyPr/>
          <a:lstStyle/>
          <a:p>
            <a:pPr marL="0" lvl="0" indent="0">
              <a:spcBef>
                <a:spcPts val="672"/>
              </a:spcBef>
              <a:buNone/>
              <a:tabLst>
                <a:tab pos="457200" algn="l"/>
              </a:tabLst>
            </a:pPr>
            <a:r>
              <a:rPr lang="en-AU" dirty="0">
                <a:effectLst/>
                <a:latin typeface="Arial" panose="020B0604020202020204" pitchFamily="34" charset="0"/>
                <a:ea typeface="Calibri" panose="020F0502020204030204" pitchFamily="34" charset="0"/>
                <a:cs typeface="Arial" panose="020B0604020202020204" pitchFamily="34" charset="0"/>
              </a:rPr>
              <a:t>Poor or not enough sleep:</a:t>
            </a:r>
          </a:p>
          <a:p>
            <a:pPr lvl="0">
              <a:spcBef>
                <a:spcPts val="672"/>
              </a:spcBef>
              <a:buFont typeface="Arial" panose="020B0604020202020204" pitchFamily="34" charset="0"/>
              <a:buChar char="•"/>
              <a:tabLst>
                <a:tab pos="457200" algn="l"/>
              </a:tabLst>
            </a:pPr>
            <a:r>
              <a:rPr lang="en-AU" dirty="0">
                <a:effectLst/>
                <a:latin typeface="Arial" panose="020B0604020202020204" pitchFamily="34" charset="0"/>
                <a:ea typeface="Calibri" panose="020F0502020204030204" pitchFamily="34" charset="0"/>
                <a:cs typeface="Arial" panose="020B0604020202020204" pitchFamily="34" charset="0"/>
              </a:rPr>
              <a:t>affects your ability to regulate stress hormones, leading to increased blood pressure</a:t>
            </a:r>
          </a:p>
          <a:p>
            <a:pPr lvl="0">
              <a:spcBef>
                <a:spcPts val="672"/>
              </a:spcBef>
              <a:buFont typeface="Arial" panose="020B0604020202020204" pitchFamily="34" charset="0"/>
              <a:buChar char="•"/>
              <a:tabLst>
                <a:tab pos="457200" algn="l"/>
              </a:tabLst>
            </a:pPr>
            <a:r>
              <a:rPr lang="en-AU" dirty="0">
                <a:effectLst/>
                <a:latin typeface="Arial" panose="020B0604020202020204" pitchFamily="34" charset="0"/>
                <a:ea typeface="Calibri" panose="020F0502020204030204" pitchFamily="34" charset="0"/>
                <a:cs typeface="Arial" panose="020B0604020202020204" pitchFamily="34" charset="0"/>
              </a:rPr>
              <a:t>increases your risk of obesity, diabetes and heart disease</a:t>
            </a:r>
          </a:p>
          <a:p>
            <a:pPr lvl="0">
              <a:spcBef>
                <a:spcPts val="672"/>
              </a:spcBef>
              <a:buFont typeface="Arial" panose="020B0604020202020204" pitchFamily="34" charset="0"/>
              <a:buChar char="•"/>
              <a:tabLst>
                <a:tab pos="457200" algn="l"/>
              </a:tabLst>
            </a:pPr>
            <a:r>
              <a:rPr lang="en-AU" dirty="0">
                <a:effectLst/>
                <a:latin typeface="Arial" panose="020B0604020202020204" pitchFamily="34" charset="0"/>
                <a:ea typeface="Calibri" panose="020F0502020204030204" pitchFamily="34" charset="0"/>
                <a:cs typeface="Arial" panose="020B0604020202020204" pitchFamily="34" charset="0"/>
              </a:rPr>
              <a:t>can contribute to depression and anxiety</a:t>
            </a:r>
          </a:p>
          <a:p>
            <a:pPr lvl="0">
              <a:spcBef>
                <a:spcPts val="672"/>
              </a:spcBef>
              <a:buFont typeface="Arial" panose="020B0604020202020204" pitchFamily="34" charset="0"/>
              <a:buChar char="•"/>
              <a:tabLst>
                <a:tab pos="457200" algn="l"/>
              </a:tabLst>
            </a:pPr>
            <a:r>
              <a:rPr lang="en-AU" dirty="0">
                <a:effectLst/>
                <a:latin typeface="Arial" panose="020B0604020202020204" pitchFamily="34" charset="0"/>
                <a:ea typeface="Calibri" panose="020F0502020204030204" pitchFamily="34" charset="0"/>
                <a:cs typeface="Arial" panose="020B0604020202020204" pitchFamily="34" charset="0"/>
              </a:rPr>
              <a:t>affects your ability to control appetite and blood sugar levels.</a:t>
            </a:r>
          </a:p>
          <a:p>
            <a:pPr lvl="0">
              <a:spcBef>
                <a:spcPts val="672"/>
              </a:spcBef>
              <a:buFont typeface="Arial" panose="020B0604020202020204" pitchFamily="34" charset="0"/>
              <a:buChar char="•"/>
              <a:tabLst>
                <a:tab pos="457200" algn="l"/>
              </a:tabLst>
            </a:pPr>
            <a:endParaRPr lang="en-AU" dirty="0">
              <a:latin typeface="Arial" panose="020B0604020202020204" pitchFamily="34" charset="0"/>
              <a:ea typeface="Calibri" panose="020F0502020204030204" pitchFamily="34" charset="0"/>
              <a:cs typeface="Arial" panose="020B0604020202020204" pitchFamily="34" charset="0"/>
            </a:endParaRPr>
          </a:p>
          <a:p>
            <a:pPr marL="0" lvl="0" indent="0">
              <a:spcBef>
                <a:spcPts val="0"/>
              </a:spcBef>
              <a:buNone/>
              <a:tabLst>
                <a:tab pos="457200" algn="l"/>
              </a:tabLst>
            </a:pPr>
            <a:r>
              <a:rPr lang="en-AU" b="1" dirty="0">
                <a:effectLst/>
                <a:latin typeface="Arial" panose="020B0604020202020204" pitchFamily="34" charset="0"/>
                <a:ea typeface="Calibri" panose="020F0502020204030204" pitchFamily="34" charset="0"/>
                <a:cs typeface="Arial" panose="020B0604020202020204" pitchFamily="34" charset="0"/>
              </a:rPr>
              <a:t>Sleep can help keep your body in balance.</a:t>
            </a:r>
            <a:endParaRPr lang="en-AU" dirty="0"/>
          </a:p>
          <a:p>
            <a:endParaRPr lang="en-US" dirty="0"/>
          </a:p>
          <a:p>
            <a:endParaRPr lang="en-US" dirty="0"/>
          </a:p>
        </p:txBody>
      </p:sp>
    </p:spTree>
    <p:extLst>
      <p:ext uri="{BB962C8B-B14F-4D97-AF65-F5344CB8AC3E}">
        <p14:creationId xmlns:p14="http://schemas.microsoft.com/office/powerpoint/2010/main" val="1436857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4EA7-F7EB-774F-9FF0-9EA5B49496E9}"/>
              </a:ext>
            </a:extLst>
          </p:cNvPr>
          <p:cNvSpPr>
            <a:spLocks noGrp="1"/>
          </p:cNvSpPr>
          <p:nvPr>
            <p:ph type="title"/>
          </p:nvPr>
        </p:nvSpPr>
        <p:spPr/>
        <p:txBody>
          <a:bodyPr/>
          <a:lstStyle/>
          <a:p>
            <a:r>
              <a:rPr lang="en-AU" dirty="0"/>
              <a:t>A healthy lifestyle can help keep your hormones in balance</a:t>
            </a:r>
            <a:endParaRPr lang="en-US" dirty="0"/>
          </a:p>
        </p:txBody>
      </p:sp>
    </p:spTree>
    <p:extLst>
      <p:ext uri="{BB962C8B-B14F-4D97-AF65-F5344CB8AC3E}">
        <p14:creationId xmlns:p14="http://schemas.microsoft.com/office/powerpoint/2010/main" val="3306171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3606-B440-4312-B9F8-E03B7E76C995}"/>
              </a:ext>
            </a:extLst>
          </p:cNvPr>
          <p:cNvSpPr>
            <a:spLocks noGrp="1"/>
          </p:cNvSpPr>
          <p:nvPr>
            <p:ph type="title"/>
          </p:nvPr>
        </p:nvSpPr>
        <p:spPr/>
        <p:txBody>
          <a:bodyPr/>
          <a:lstStyle/>
          <a:p>
            <a:r>
              <a:rPr lang="en-AU" dirty="0"/>
              <a:t>Presentation aims</a:t>
            </a:r>
          </a:p>
        </p:txBody>
      </p:sp>
      <p:sp>
        <p:nvSpPr>
          <p:cNvPr id="3" name="Content Placeholder 2">
            <a:extLst>
              <a:ext uri="{FF2B5EF4-FFF2-40B4-BE49-F238E27FC236}">
                <a16:creationId xmlns:a16="http://schemas.microsoft.com/office/drawing/2014/main" id="{30AB34C2-EF3D-4693-AAAD-DCE2F8EAA111}"/>
              </a:ext>
            </a:extLst>
          </p:cNvPr>
          <p:cNvSpPr>
            <a:spLocks noGrp="1"/>
          </p:cNvSpPr>
          <p:nvPr>
            <p:ph idx="1"/>
          </p:nvPr>
        </p:nvSpPr>
        <p:spPr/>
        <p:txBody>
          <a:bodyPr/>
          <a:lstStyle/>
          <a:p>
            <a:pPr marL="0" indent="0">
              <a:buNone/>
            </a:pPr>
            <a:r>
              <a:rPr lang="en-AU" dirty="0"/>
              <a:t>By the end of this presentation, we hope you will:</a:t>
            </a:r>
          </a:p>
          <a:p>
            <a:pPr>
              <a:buFont typeface="Arial" panose="020B0604020202020204" pitchFamily="34" charset="0"/>
              <a:buChar char="•"/>
            </a:pPr>
            <a:r>
              <a:rPr lang="en-AU" dirty="0"/>
              <a:t>understand what hormones are and why they are important </a:t>
            </a:r>
            <a:br>
              <a:rPr lang="en-AU" dirty="0"/>
            </a:br>
            <a:r>
              <a:rPr lang="en-AU" dirty="0"/>
              <a:t>for your health</a:t>
            </a:r>
          </a:p>
          <a:p>
            <a:pPr>
              <a:buFont typeface="Arial" panose="020B0604020202020204" pitchFamily="34" charset="0"/>
              <a:buChar char="•"/>
            </a:pPr>
            <a:r>
              <a:rPr lang="en-AU" dirty="0"/>
              <a:t>know about some common conditions and life stages that are affected by hormones </a:t>
            </a:r>
          </a:p>
          <a:p>
            <a:pPr>
              <a:buFont typeface="Arial" panose="020B0604020202020204" pitchFamily="34" charset="0"/>
              <a:buChar char="•"/>
            </a:pPr>
            <a:r>
              <a:rPr lang="en-AU" dirty="0"/>
              <a:t>know how to live a healthy life. </a:t>
            </a:r>
          </a:p>
          <a:p>
            <a:endParaRPr lang="en-AU" dirty="0"/>
          </a:p>
        </p:txBody>
      </p:sp>
    </p:spTree>
    <p:extLst>
      <p:ext uri="{BB962C8B-B14F-4D97-AF65-F5344CB8AC3E}">
        <p14:creationId xmlns:p14="http://schemas.microsoft.com/office/powerpoint/2010/main" val="570055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17828-CBFD-7E4B-BD37-632B0C253C3E}"/>
              </a:ext>
            </a:extLst>
          </p:cNvPr>
          <p:cNvSpPr>
            <a:spLocks noGrp="1"/>
          </p:cNvSpPr>
          <p:nvPr>
            <p:ph type="title"/>
          </p:nvPr>
        </p:nvSpPr>
        <p:spPr/>
        <p:txBody>
          <a:bodyPr/>
          <a:lstStyle/>
          <a:p>
            <a:r>
              <a:rPr lang="en-AU" dirty="0"/>
              <a:t>Eat well</a:t>
            </a:r>
            <a:endParaRPr lang="en-US" dirty="0"/>
          </a:p>
        </p:txBody>
      </p:sp>
      <p:sp>
        <p:nvSpPr>
          <p:cNvPr id="3" name="Content Placeholder 2">
            <a:extLst>
              <a:ext uri="{FF2B5EF4-FFF2-40B4-BE49-F238E27FC236}">
                <a16:creationId xmlns:a16="http://schemas.microsoft.com/office/drawing/2014/main" id="{E30D9682-756C-474B-BECD-0373ED4A8E97}"/>
              </a:ext>
            </a:extLst>
          </p:cNvPr>
          <p:cNvSpPr>
            <a:spLocks noGrp="1"/>
          </p:cNvSpPr>
          <p:nvPr>
            <p:ph sz="half" idx="10"/>
          </p:nvPr>
        </p:nvSpPr>
        <p:spPr/>
        <p:txBody>
          <a:bodyPr/>
          <a:lstStyle/>
          <a:p>
            <a:r>
              <a:rPr lang="en-AU" sz="2800" dirty="0"/>
              <a:t>Eat foods from the five food groups each day.</a:t>
            </a:r>
          </a:p>
          <a:p>
            <a:r>
              <a:rPr lang="en-AU" sz="2800" dirty="0"/>
              <a:t>Choose wholegrains over highly </a:t>
            </a:r>
            <a:br>
              <a:rPr lang="en-AU" sz="2800" dirty="0"/>
            </a:br>
            <a:r>
              <a:rPr lang="en-AU" sz="2800" dirty="0"/>
              <a:t>processed grains.</a:t>
            </a:r>
          </a:p>
          <a:p>
            <a:r>
              <a:rPr lang="en-AU" sz="2800" dirty="0"/>
              <a:t>Eat regular meals and snacks when you </a:t>
            </a:r>
            <a:br>
              <a:rPr lang="en-AU" sz="2800" dirty="0"/>
            </a:br>
            <a:r>
              <a:rPr lang="en-AU" sz="2800" dirty="0"/>
              <a:t>feel hungry. </a:t>
            </a:r>
          </a:p>
          <a:p>
            <a:r>
              <a:rPr lang="en-AU" sz="2800" dirty="0"/>
              <a:t>Include healthy fats like fatty fish and avocado in your diet.</a:t>
            </a:r>
          </a:p>
          <a:p>
            <a:r>
              <a:rPr lang="en-AU" sz="2800" dirty="0"/>
              <a:t>Eat brightly coloured fruit and vegetables. </a:t>
            </a:r>
          </a:p>
          <a:p>
            <a:pPr marL="0" indent="0">
              <a:buNone/>
            </a:pPr>
            <a:r>
              <a:rPr lang="en-AU" sz="2800" dirty="0"/>
              <a:t>        </a:t>
            </a:r>
            <a:endParaRPr lang="en-AU" dirty="0"/>
          </a:p>
          <a:p>
            <a:endParaRPr lang="en-US" dirty="0"/>
          </a:p>
        </p:txBody>
      </p:sp>
      <p:pic>
        <p:nvPicPr>
          <p:cNvPr id="6" name="Picture Placeholder 5" descr="A rainbow of fruits and vegetables&#10;&#10;">
            <a:extLst>
              <a:ext uri="{FF2B5EF4-FFF2-40B4-BE49-F238E27FC236}">
                <a16:creationId xmlns:a16="http://schemas.microsoft.com/office/drawing/2014/main" id="{18273900-F541-B24E-B73A-FCF0A02A1AA7}"/>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11895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CAFB-9FB9-B747-9A00-D7B2ADE34626}"/>
              </a:ext>
            </a:extLst>
          </p:cNvPr>
          <p:cNvSpPr>
            <a:spLocks noGrp="1"/>
          </p:cNvSpPr>
          <p:nvPr>
            <p:ph type="title"/>
          </p:nvPr>
        </p:nvSpPr>
        <p:spPr/>
        <p:txBody>
          <a:bodyPr anchor="t">
            <a:normAutofit/>
          </a:bodyPr>
          <a:lstStyle/>
          <a:p>
            <a:r>
              <a:rPr lang="en-AU" dirty="0"/>
              <a:t>Move more</a:t>
            </a:r>
            <a:endParaRPr lang="en-US" dirty="0"/>
          </a:p>
        </p:txBody>
      </p:sp>
      <p:sp>
        <p:nvSpPr>
          <p:cNvPr id="3" name="Content Placeholder 2">
            <a:extLst>
              <a:ext uri="{FF2B5EF4-FFF2-40B4-BE49-F238E27FC236}">
                <a16:creationId xmlns:a16="http://schemas.microsoft.com/office/drawing/2014/main" id="{DFB347F9-3AF2-1B43-B515-51BEE1AF9B89}"/>
              </a:ext>
            </a:extLst>
          </p:cNvPr>
          <p:cNvSpPr>
            <a:spLocks noGrp="1"/>
          </p:cNvSpPr>
          <p:nvPr>
            <p:ph sz="half" idx="10"/>
          </p:nvPr>
        </p:nvSpPr>
        <p:spPr>
          <a:xfrm>
            <a:off x="631080" y="1568095"/>
            <a:ext cx="7643787" cy="4253803"/>
          </a:xfrm>
        </p:spPr>
        <p:txBody>
          <a:bodyPr>
            <a:normAutofit/>
          </a:bodyPr>
          <a:lstStyle/>
          <a:p>
            <a:r>
              <a:rPr lang="en-AU" dirty="0"/>
              <a:t>Build physical activity into your life – try to do at least 30 minutes of exercise each day.</a:t>
            </a:r>
          </a:p>
          <a:p>
            <a:r>
              <a:rPr lang="en-AU" dirty="0"/>
              <a:t>Try different activities to find ones you enjoy. </a:t>
            </a:r>
            <a:endParaRPr lang="en-US" dirty="0"/>
          </a:p>
          <a:p>
            <a:endParaRPr lang="en-US" dirty="0"/>
          </a:p>
        </p:txBody>
      </p:sp>
      <p:pic>
        <p:nvPicPr>
          <p:cNvPr id="6" name="Picture Placeholder 5" descr="A person in a wheelchair playing tennis&#10;&#10;">
            <a:extLst>
              <a:ext uri="{FF2B5EF4-FFF2-40B4-BE49-F238E27FC236}">
                <a16:creationId xmlns:a16="http://schemas.microsoft.com/office/drawing/2014/main" id="{71095AA3-3CEC-BC46-8A04-F8951EB5C9E7}"/>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a:noFill/>
        </p:spPr>
      </p:pic>
    </p:spTree>
    <p:extLst>
      <p:ext uri="{BB962C8B-B14F-4D97-AF65-F5344CB8AC3E}">
        <p14:creationId xmlns:p14="http://schemas.microsoft.com/office/powerpoint/2010/main" val="2784532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DD23-7C79-F74E-A993-3E5D6DF46EA7}"/>
              </a:ext>
            </a:extLst>
          </p:cNvPr>
          <p:cNvSpPr>
            <a:spLocks noGrp="1"/>
          </p:cNvSpPr>
          <p:nvPr>
            <p:ph type="title"/>
          </p:nvPr>
        </p:nvSpPr>
        <p:spPr/>
        <p:txBody>
          <a:bodyPr/>
          <a:lstStyle/>
          <a:p>
            <a:r>
              <a:rPr lang="en-AU" dirty="0"/>
              <a:t>Tips to sleep well </a:t>
            </a:r>
            <a:endParaRPr lang="en-US" dirty="0"/>
          </a:p>
        </p:txBody>
      </p:sp>
      <p:sp>
        <p:nvSpPr>
          <p:cNvPr id="3" name="Content Placeholder 2">
            <a:extLst>
              <a:ext uri="{FF2B5EF4-FFF2-40B4-BE49-F238E27FC236}">
                <a16:creationId xmlns:a16="http://schemas.microsoft.com/office/drawing/2014/main" id="{B5879E78-AF95-304E-A8C5-C482D416E209}"/>
              </a:ext>
            </a:extLst>
          </p:cNvPr>
          <p:cNvSpPr>
            <a:spLocks noGrp="1"/>
          </p:cNvSpPr>
          <p:nvPr>
            <p:ph sz="half" idx="10"/>
          </p:nvPr>
        </p:nvSpPr>
        <p:spPr/>
        <p:txBody>
          <a:bodyPr/>
          <a:lstStyle/>
          <a:p>
            <a:pPr>
              <a:spcBef>
                <a:spcPts val="672"/>
              </a:spcBef>
              <a:buFont typeface="Arial" panose="020B0604020202020204" pitchFamily="34" charset="0"/>
              <a:buChar char="•"/>
            </a:pPr>
            <a:r>
              <a:rPr lang="en-AU" sz="2800" dirty="0">
                <a:effectLst/>
                <a:latin typeface="Arial" panose="020B0604020202020204" pitchFamily="34" charset="0"/>
                <a:ea typeface="Calibri" panose="020F0502020204030204" pitchFamily="34" charset="0"/>
                <a:cs typeface="Arial" panose="020B0604020202020204" pitchFamily="34" charset="0"/>
              </a:rPr>
              <a:t>Reduce your caffeine intake.</a:t>
            </a:r>
          </a:p>
          <a:p>
            <a:pPr>
              <a:spcBef>
                <a:spcPts val="672"/>
              </a:spcBef>
              <a:buFont typeface="Arial" panose="020B0604020202020204" pitchFamily="34" charset="0"/>
              <a:buChar char="•"/>
            </a:pPr>
            <a:r>
              <a:rPr lang="en-AU" sz="2800" dirty="0">
                <a:effectLst/>
                <a:latin typeface="Arial" panose="020B0604020202020204" pitchFamily="34" charset="0"/>
                <a:ea typeface="Calibri" panose="020F0502020204030204" pitchFamily="34" charset="0"/>
                <a:cs typeface="Arial" panose="020B0604020202020204" pitchFamily="34" charset="0"/>
              </a:rPr>
              <a:t>Avoid heavy meals late at night.</a:t>
            </a:r>
          </a:p>
          <a:p>
            <a:pPr>
              <a:spcBef>
                <a:spcPts val="672"/>
              </a:spcBef>
              <a:buFont typeface="Arial" panose="020B0604020202020204" pitchFamily="34" charset="0"/>
              <a:buChar char="•"/>
            </a:pPr>
            <a:r>
              <a:rPr lang="en-AU" sz="2800" dirty="0">
                <a:effectLst/>
                <a:latin typeface="Arial" panose="020B0604020202020204" pitchFamily="34" charset="0"/>
                <a:ea typeface="Calibri" panose="020F0502020204030204" pitchFamily="34" charset="0"/>
                <a:cs typeface="Arial" panose="020B0604020202020204" pitchFamily="34" charset="0"/>
              </a:rPr>
              <a:t>Limit alcohol consumption.</a:t>
            </a:r>
          </a:p>
          <a:p>
            <a:pPr>
              <a:spcBef>
                <a:spcPts val="672"/>
              </a:spcBef>
              <a:buFont typeface="Arial" panose="020B0604020202020204" pitchFamily="34" charset="0"/>
              <a:buChar char="•"/>
            </a:pPr>
            <a:r>
              <a:rPr lang="en-AU" sz="2800" dirty="0">
                <a:latin typeface="Arial" panose="020B0604020202020204" pitchFamily="34" charset="0"/>
                <a:ea typeface="Calibri" panose="020F0502020204030204" pitchFamily="34" charset="0"/>
                <a:cs typeface="Arial" panose="020B0604020202020204" pitchFamily="34" charset="0"/>
              </a:rPr>
              <a:t>Be </a:t>
            </a:r>
            <a:r>
              <a:rPr lang="en-AU" sz="2800" dirty="0">
                <a:effectLst/>
                <a:latin typeface="Arial" panose="020B0604020202020204" pitchFamily="34" charset="0"/>
                <a:ea typeface="Calibri" panose="020F0502020204030204" pitchFamily="34" charset="0"/>
                <a:cs typeface="Arial" panose="020B0604020202020204" pitchFamily="34" charset="0"/>
              </a:rPr>
              <a:t>physically active.</a:t>
            </a:r>
          </a:p>
          <a:p>
            <a:pPr>
              <a:spcBef>
                <a:spcPts val="672"/>
              </a:spcBef>
              <a:buFont typeface="Arial" panose="020B0604020202020204" pitchFamily="34" charset="0"/>
              <a:buChar char="•"/>
            </a:pPr>
            <a:r>
              <a:rPr lang="en-AU" sz="2800" dirty="0">
                <a:effectLst/>
                <a:latin typeface="Arial" panose="020B0604020202020204" pitchFamily="34" charset="0"/>
                <a:ea typeface="Calibri" panose="020F0502020204030204" pitchFamily="34" charset="0"/>
                <a:cs typeface="Arial" panose="020B0604020202020204" pitchFamily="34" charset="0"/>
              </a:rPr>
              <a:t>Go to bed and wake up at regular times.</a:t>
            </a:r>
          </a:p>
          <a:p>
            <a:pPr>
              <a:spcBef>
                <a:spcPts val="672"/>
              </a:spcBef>
              <a:buFont typeface="Arial" panose="020B0604020202020204" pitchFamily="34" charset="0"/>
              <a:buChar char="•"/>
            </a:pPr>
            <a:r>
              <a:rPr lang="en-AU" sz="2800" dirty="0">
                <a:effectLst/>
                <a:latin typeface="Arial" panose="020B0604020202020204" pitchFamily="34" charset="0"/>
                <a:ea typeface="Calibri" panose="020F0502020204030204" pitchFamily="34" charset="0"/>
                <a:cs typeface="Arial" panose="020B0604020202020204" pitchFamily="34" charset="0"/>
              </a:rPr>
              <a:t>Hide the clock.</a:t>
            </a:r>
          </a:p>
          <a:p>
            <a:pPr>
              <a:spcBef>
                <a:spcPts val="672"/>
              </a:spcBef>
              <a:buFont typeface="Arial" panose="020B0604020202020204" pitchFamily="34" charset="0"/>
              <a:buChar char="•"/>
            </a:pPr>
            <a:r>
              <a:rPr lang="en-AU" sz="2800" dirty="0">
                <a:effectLst/>
                <a:latin typeface="Arial" panose="020B0604020202020204" pitchFamily="34" charset="0"/>
                <a:ea typeface="Calibri" panose="020F0502020204030204" pitchFamily="34" charset="0"/>
                <a:cs typeface="Arial" panose="020B0604020202020204" pitchFamily="34" charset="0"/>
              </a:rPr>
              <a:t>Try relaxation.</a:t>
            </a:r>
            <a:endParaRPr lang="en-AU" dirty="0"/>
          </a:p>
        </p:txBody>
      </p:sp>
      <p:pic>
        <p:nvPicPr>
          <p:cNvPr id="6" name="Picture Placeholder 5" descr="A person sleeping in bed&#10;&#10;">
            <a:extLst>
              <a:ext uri="{FF2B5EF4-FFF2-40B4-BE49-F238E27FC236}">
                <a16:creationId xmlns:a16="http://schemas.microsoft.com/office/drawing/2014/main" id="{C398105B-3479-B724-C152-39E8CB481AC0}"/>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2939084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61A6-C3AC-F741-9E60-EF7230B8DD64}"/>
              </a:ext>
            </a:extLst>
          </p:cNvPr>
          <p:cNvSpPr>
            <a:spLocks noGrp="1"/>
          </p:cNvSpPr>
          <p:nvPr>
            <p:ph type="title"/>
          </p:nvPr>
        </p:nvSpPr>
        <p:spPr>
          <a:xfrm>
            <a:off x="631080" y="473075"/>
            <a:ext cx="8721926" cy="976313"/>
          </a:xfrm>
        </p:spPr>
        <p:txBody>
          <a:bodyPr>
            <a:normAutofit/>
          </a:bodyPr>
          <a:lstStyle/>
          <a:p>
            <a:r>
              <a:rPr lang="en-AU" dirty="0"/>
              <a:t>See your doctor for a health check</a:t>
            </a:r>
            <a:endParaRPr lang="en-US" dirty="0"/>
          </a:p>
        </p:txBody>
      </p:sp>
      <p:sp>
        <p:nvSpPr>
          <p:cNvPr id="3" name="Content Placeholder 2">
            <a:extLst>
              <a:ext uri="{FF2B5EF4-FFF2-40B4-BE49-F238E27FC236}">
                <a16:creationId xmlns:a16="http://schemas.microsoft.com/office/drawing/2014/main" id="{CD9697FD-819A-774E-8945-B0801BBE0AE7}"/>
              </a:ext>
            </a:extLst>
          </p:cNvPr>
          <p:cNvSpPr>
            <a:spLocks noGrp="1"/>
          </p:cNvSpPr>
          <p:nvPr>
            <p:ph sz="half" idx="10"/>
          </p:nvPr>
        </p:nvSpPr>
        <p:spPr>
          <a:xfrm>
            <a:off x="631080" y="1279205"/>
            <a:ext cx="10290920" cy="4679183"/>
          </a:xfrm>
        </p:spPr>
        <p:txBody>
          <a:bodyPr/>
          <a:lstStyle/>
          <a:p>
            <a:pPr>
              <a:spcBef>
                <a:spcPts val="672"/>
              </a:spcBef>
            </a:pPr>
            <a:r>
              <a:rPr lang="en-AU" dirty="0">
                <a:latin typeface="Arial" panose="020B0604020202020204" pitchFamily="34" charset="0"/>
                <a:cs typeface="Arial" panose="020B0604020202020204" pitchFamily="34" charset="0"/>
              </a:rPr>
              <a:t>A health check is a medical examination by a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health professional.</a:t>
            </a:r>
          </a:p>
          <a:p>
            <a:pPr>
              <a:spcBef>
                <a:spcPts val="672"/>
              </a:spcBef>
            </a:pPr>
            <a:r>
              <a:rPr lang="en-AU" dirty="0">
                <a:latin typeface="Arial" panose="020B0604020202020204" pitchFamily="34" charset="0"/>
                <a:cs typeface="Arial" panose="020B0604020202020204" pitchFamily="34" charset="0"/>
              </a:rPr>
              <a:t>Have regular general health checks with your doctor to:</a:t>
            </a:r>
          </a:p>
          <a:p>
            <a:pPr lvl="1">
              <a:spcBef>
                <a:spcPts val="672"/>
              </a:spcBef>
              <a:buClr>
                <a:srgbClr val="000000"/>
              </a:buClr>
            </a:pPr>
            <a:r>
              <a:rPr lang="en-AU" dirty="0">
                <a:latin typeface="Arial" panose="020B0604020202020204" pitchFamily="34" charset="0"/>
                <a:cs typeface="Arial" panose="020B0604020202020204" pitchFamily="34" charset="0"/>
              </a:rPr>
              <a:t>check on your current health </a:t>
            </a:r>
          </a:p>
          <a:p>
            <a:pPr lvl="1">
              <a:spcBef>
                <a:spcPts val="672"/>
              </a:spcBef>
              <a:buClr>
                <a:srgbClr val="000000"/>
              </a:buClr>
            </a:pPr>
            <a:r>
              <a:rPr lang="en-AU" dirty="0">
                <a:latin typeface="Arial" panose="020B0604020202020204" pitchFamily="34" charset="0"/>
                <a:cs typeface="Arial" panose="020B0604020202020204" pitchFamily="34" charset="0"/>
              </a:rPr>
              <a:t>find health issues early</a:t>
            </a:r>
          </a:p>
          <a:p>
            <a:pPr lvl="1">
              <a:spcBef>
                <a:spcPts val="672"/>
              </a:spcBef>
              <a:buClr>
                <a:srgbClr val="000000"/>
              </a:buClr>
            </a:pPr>
            <a:r>
              <a:rPr lang="en-AU" dirty="0">
                <a:latin typeface="Arial" panose="020B0604020202020204" pitchFamily="34" charset="0"/>
                <a:cs typeface="Arial" panose="020B0604020202020204" pitchFamily="34" charset="0"/>
              </a:rPr>
              <a:t>have age-specific screening tests</a:t>
            </a:r>
          </a:p>
          <a:p>
            <a:pPr lvl="1">
              <a:spcBef>
                <a:spcPts val="672"/>
              </a:spcBef>
              <a:buClr>
                <a:srgbClr val="000000"/>
              </a:buClr>
            </a:pPr>
            <a:r>
              <a:rPr lang="en-AU" dirty="0">
                <a:latin typeface="Arial" panose="020B0604020202020204" pitchFamily="34" charset="0"/>
                <a:cs typeface="Arial" panose="020B0604020202020204" pitchFamily="34" charset="0"/>
              </a:rPr>
              <a:t>learn about your health.</a:t>
            </a:r>
          </a:p>
          <a:p>
            <a:pPr>
              <a:spcBef>
                <a:spcPts val="672"/>
              </a:spcBef>
            </a:pPr>
            <a:r>
              <a:rPr lang="en-AU" dirty="0"/>
              <a:t>Ask your doctor if you need other tests and how often you should have them. </a:t>
            </a:r>
          </a:p>
          <a:p>
            <a:endParaRPr lang="en-US" dirty="0"/>
          </a:p>
        </p:txBody>
      </p:sp>
      <p:pic>
        <p:nvPicPr>
          <p:cNvPr id="5" name="Picture 4" descr="A green acorn on a branch&#10;&#10;">
            <a:extLst>
              <a:ext uri="{FF2B5EF4-FFF2-40B4-BE49-F238E27FC236}">
                <a16:creationId xmlns:a16="http://schemas.microsoft.com/office/drawing/2014/main" id="{0180C899-3480-6E47-B00D-0F175581DE14}"/>
              </a:ext>
            </a:extLst>
          </p:cNvPr>
          <p:cNvPicPr>
            <a:picLocks noChangeAspect="1"/>
          </p:cNvPicPr>
          <p:nvPr/>
        </p:nvPicPr>
        <p:blipFill>
          <a:blip r:embed="rId3" cstate="screen">
            <a:alphaModFix amt="30000"/>
            <a:extLst>
              <a:ext uri="{28A0092B-C50C-407E-A947-70E740481C1C}">
                <a14:useLocalDpi xmlns:a14="http://schemas.microsoft.com/office/drawing/2010/main"/>
              </a:ext>
            </a:extLst>
          </a:blip>
          <a:stretch>
            <a:fillRect/>
          </a:stretch>
        </p:blipFill>
        <p:spPr>
          <a:xfrm>
            <a:off x="9840913" y="-434614"/>
            <a:ext cx="2719027" cy="2596736"/>
          </a:xfrm>
          <a:prstGeom prst="rect">
            <a:avLst/>
          </a:prstGeom>
        </p:spPr>
      </p:pic>
    </p:spTree>
    <p:extLst>
      <p:ext uri="{BB962C8B-B14F-4D97-AF65-F5344CB8AC3E}">
        <p14:creationId xmlns:p14="http://schemas.microsoft.com/office/powerpoint/2010/main" val="1078609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4B85A-C298-AE43-B177-0BD21B4C9681}"/>
              </a:ext>
            </a:extLst>
          </p:cNvPr>
          <p:cNvSpPr>
            <a:spLocks noGrp="1"/>
          </p:cNvSpPr>
          <p:nvPr>
            <p:ph type="title"/>
          </p:nvPr>
        </p:nvSpPr>
        <p:spPr/>
        <p:txBody>
          <a:bodyPr/>
          <a:lstStyle/>
          <a:p>
            <a:r>
              <a:rPr lang="en-US" dirty="0"/>
              <a:t>More information and resources on hormones</a:t>
            </a:r>
          </a:p>
        </p:txBody>
      </p:sp>
      <p:sp>
        <p:nvSpPr>
          <p:cNvPr id="3" name="Content Placeholder 2">
            <a:extLst>
              <a:ext uri="{FF2B5EF4-FFF2-40B4-BE49-F238E27FC236}">
                <a16:creationId xmlns:a16="http://schemas.microsoft.com/office/drawing/2014/main" id="{181FE9DD-CBA2-B747-85DE-6814519E5E00}"/>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Jean Hailes for Women’s Health</a:t>
            </a:r>
            <a:br>
              <a:rPr lang="en-US" dirty="0">
                <a:latin typeface="Arial" panose="020B0604020202020204" pitchFamily="34" charset="0"/>
                <a:cs typeface="Arial" panose="020B0604020202020204" pitchFamily="34" charset="0"/>
              </a:rPr>
            </a:br>
            <a:r>
              <a:rPr lang="en-US" u="sng" dirty="0">
                <a:solidFill>
                  <a:schemeClr val="tx1"/>
                </a:solidFill>
                <a:latin typeface="Arial" panose="020B0604020202020204" pitchFamily="34" charset="0"/>
                <a:cs typeface="Arial" panose="020B0604020202020204" pitchFamily="34" charset="0"/>
              </a:rPr>
              <a:t>jeanhailes.org.au</a:t>
            </a:r>
          </a:p>
          <a:p>
            <a:r>
              <a:rPr lang="en-US" dirty="0">
                <a:latin typeface="Arial" panose="020B0604020202020204" pitchFamily="34" charset="0"/>
                <a:cs typeface="Arial" panose="020B0604020202020204" pitchFamily="34" charset="0"/>
              </a:rPr>
              <a:t>Better Health Channel</a:t>
            </a:r>
            <a:br>
              <a:rPr lang="en-US" dirty="0">
                <a:latin typeface="Arial" panose="020B0604020202020204" pitchFamily="34" charset="0"/>
                <a:cs typeface="Arial" panose="020B0604020202020204" pitchFamily="34" charset="0"/>
              </a:rPr>
            </a:br>
            <a:r>
              <a:rPr lang="en-US" u="sng" dirty="0">
                <a:solidFill>
                  <a:schemeClr val="tx1"/>
                </a:solidFill>
                <a:latin typeface="Arial" panose="020B0604020202020204" pitchFamily="34" charset="0"/>
                <a:cs typeface="Arial" panose="020B0604020202020204" pitchFamily="34" charset="0"/>
              </a:rPr>
              <a:t>betterhealth.vic.gov.au</a:t>
            </a:r>
          </a:p>
          <a:p>
            <a:r>
              <a:rPr lang="en-US" dirty="0">
                <a:latin typeface="Arial" panose="020B0604020202020204" pitchFamily="34" charset="0"/>
                <a:cs typeface="Arial" panose="020B0604020202020204" pitchFamily="34" charset="0"/>
              </a:rPr>
              <a:t>Health Direct</a:t>
            </a:r>
            <a:br>
              <a:rPr lang="en-US" dirty="0">
                <a:latin typeface="Arial" panose="020B0604020202020204" pitchFamily="34" charset="0"/>
                <a:cs typeface="Arial" panose="020B0604020202020204" pitchFamily="34" charset="0"/>
              </a:rPr>
            </a:br>
            <a:r>
              <a:rPr lang="en-AU" u="sng" dirty="0">
                <a:solidFill>
                  <a:schemeClr val="tx1"/>
                </a:solidFill>
                <a:latin typeface="Arial" panose="020B0604020202020204" pitchFamily="34" charset="0"/>
                <a:cs typeface="Arial" panose="020B0604020202020204" pitchFamily="34" charset="0"/>
              </a:rPr>
              <a:t>healthdirect.gov.au/hormones</a:t>
            </a:r>
          </a:p>
          <a:p>
            <a:endParaRPr lang="en-US" dirty="0"/>
          </a:p>
        </p:txBody>
      </p:sp>
    </p:spTree>
    <p:extLst>
      <p:ext uri="{BB962C8B-B14F-4D97-AF65-F5344CB8AC3E}">
        <p14:creationId xmlns:p14="http://schemas.microsoft.com/office/powerpoint/2010/main" val="140672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618F379-0802-40F6-AC02-60A2A0D417C7}"/>
              </a:ext>
            </a:extLst>
          </p:cNvPr>
          <p:cNvSpPr>
            <a:spLocks noGrp="1"/>
          </p:cNvSpPr>
          <p:nvPr>
            <p:ph type="title"/>
          </p:nvPr>
        </p:nvSpPr>
        <p:spPr>
          <a:xfrm>
            <a:off x="623888" y="1746691"/>
            <a:ext cx="10515600" cy="1135883"/>
          </a:xfrm>
        </p:spPr>
        <p:txBody>
          <a:bodyPr lIns="0"/>
          <a:lstStyle/>
          <a:p>
            <a:pPr algn="l"/>
            <a:r>
              <a:rPr lang="en-AU" dirty="0"/>
              <a:t>Thank you</a:t>
            </a:r>
          </a:p>
        </p:txBody>
      </p:sp>
      <p:sp>
        <p:nvSpPr>
          <p:cNvPr id="7" name="Subtitle 4">
            <a:extLst>
              <a:ext uri="{FF2B5EF4-FFF2-40B4-BE49-F238E27FC236}">
                <a16:creationId xmlns:a16="http://schemas.microsoft.com/office/drawing/2014/main" id="{2B473E84-5F9D-DA49-B9B8-0B61FFBDEE14}"/>
              </a:ext>
            </a:extLst>
          </p:cNvPr>
          <p:cNvSpPr txBox="1">
            <a:spLocks/>
          </p:cNvSpPr>
          <p:nvPr/>
        </p:nvSpPr>
        <p:spPr>
          <a:xfrm>
            <a:off x="558268" y="3085317"/>
            <a:ext cx="8364967" cy="9937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3200" dirty="0">
                <a:solidFill>
                  <a:schemeClr val="bg1"/>
                </a:solidFill>
                <a:latin typeface="Arial" panose="020B0604020202020204" pitchFamily="34" charset="0"/>
                <a:cs typeface="Arial" panose="020B0604020202020204" pitchFamily="34" charset="0"/>
              </a:rPr>
              <a:t>Go to </a:t>
            </a:r>
            <a:r>
              <a:rPr lang="en-AU" sz="3200" b="1" dirty="0" err="1">
                <a:solidFill>
                  <a:schemeClr val="bg1"/>
                </a:solidFill>
                <a:latin typeface="Arial" panose="020B0604020202020204" pitchFamily="34" charset="0"/>
                <a:cs typeface="Arial" panose="020B0604020202020204" pitchFamily="34" charset="0"/>
              </a:rPr>
              <a:t>jeanhailes.org.au</a:t>
            </a:r>
            <a:r>
              <a:rPr lang="en-AU" sz="3200" b="1" dirty="0">
                <a:solidFill>
                  <a:schemeClr val="bg1"/>
                </a:solidFill>
                <a:latin typeface="Arial" panose="020B0604020202020204" pitchFamily="34" charset="0"/>
                <a:cs typeface="Arial" panose="020B0604020202020204" pitchFamily="34" charset="0"/>
              </a:rPr>
              <a:t>/subscribe</a:t>
            </a:r>
            <a:r>
              <a:rPr lang="en-AU" sz="3200" dirty="0">
                <a:solidFill>
                  <a:schemeClr val="bg1"/>
                </a:solidFill>
                <a:latin typeface="Arial" panose="020B0604020202020204" pitchFamily="34" charset="0"/>
                <a:cs typeface="Arial" panose="020B0604020202020204" pitchFamily="34" charset="0"/>
              </a:rPr>
              <a:t> for updates on the latest in women’s health</a:t>
            </a:r>
            <a:endParaRPr lang="en-AU" dirty="0">
              <a:solidFill>
                <a:schemeClr val="bg1"/>
              </a:solidFill>
              <a:latin typeface="Arial" panose="020B0604020202020204" pitchFamily="34" charset="0"/>
              <a:cs typeface="Arial" panose="020B0604020202020204" pitchFamily="34" charset="0"/>
            </a:endParaRPr>
          </a:p>
        </p:txBody>
      </p:sp>
      <p:pic>
        <p:nvPicPr>
          <p:cNvPr id="5" name="Picture 4" descr="A black and white circle with a black and white logo&#10;&#10;">
            <a:extLst>
              <a:ext uri="{FF2B5EF4-FFF2-40B4-BE49-F238E27FC236}">
                <a16:creationId xmlns:a16="http://schemas.microsoft.com/office/drawing/2014/main" id="{70D9B260-8874-4830-A30D-C96B2D6CB9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888" y="4446057"/>
            <a:ext cx="2351314" cy="868304"/>
          </a:xfrm>
          <a:prstGeom prst="rect">
            <a:avLst/>
          </a:prstGeom>
        </p:spPr>
      </p:pic>
    </p:spTree>
    <p:extLst>
      <p:ext uri="{BB962C8B-B14F-4D97-AF65-F5344CB8AC3E}">
        <p14:creationId xmlns:p14="http://schemas.microsoft.com/office/powerpoint/2010/main" val="2309193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ECE5A-6AC8-D460-5193-85ADB168CCED}"/>
              </a:ext>
            </a:extLst>
          </p:cNvPr>
          <p:cNvSpPr>
            <a:spLocks noGrp="1"/>
          </p:cNvSpPr>
          <p:nvPr>
            <p:ph type="title"/>
          </p:nvPr>
        </p:nvSpPr>
        <p:spPr>
          <a:xfrm>
            <a:off x="623887" y="-2396332"/>
            <a:ext cx="10944225" cy="2396332"/>
          </a:xfrm>
        </p:spPr>
        <p:txBody>
          <a:bodyPr lIns="0" anchor="b"/>
          <a:lstStyle/>
          <a:p>
            <a:r>
              <a:rPr lang="en-AU" dirty="0"/>
              <a:t>For further information </a:t>
            </a:r>
          </a:p>
        </p:txBody>
      </p:sp>
      <p:sp>
        <p:nvSpPr>
          <p:cNvPr id="3" name="TextBox 2">
            <a:extLst>
              <a:ext uri="{FF2B5EF4-FFF2-40B4-BE49-F238E27FC236}">
                <a16:creationId xmlns:a16="http://schemas.microsoft.com/office/drawing/2014/main" id="{06F934A0-E092-4FD1-BB12-CA12930300CA}"/>
              </a:ext>
            </a:extLst>
          </p:cNvPr>
          <p:cNvSpPr txBox="1"/>
          <p:nvPr/>
        </p:nvSpPr>
        <p:spPr>
          <a:xfrm>
            <a:off x="570297" y="1272276"/>
            <a:ext cx="6995160" cy="3924216"/>
          </a:xfrm>
          <a:prstGeom prst="rect">
            <a:avLst/>
          </a:prstGeom>
          <a:noFill/>
        </p:spPr>
        <p:txBody>
          <a:bodyPr wrap="square">
            <a:spAutoFit/>
          </a:bodyPr>
          <a:lstStyle/>
          <a:p>
            <a:pPr marL="0" indent="0">
              <a:lnSpc>
                <a:spcPct val="110000"/>
              </a:lnSpc>
              <a:spcBef>
                <a:spcPts val="0"/>
              </a:spcBef>
              <a:spcAft>
                <a:spcPts val="500"/>
              </a:spcAft>
              <a:buNone/>
            </a:pPr>
            <a:r>
              <a:rPr lang="en-AU" sz="1400" b="1" i="0" u="none" strike="noStrike" baseline="0" dirty="0">
                <a:solidFill>
                  <a:schemeClr val="bg1"/>
                </a:solidFill>
                <a:latin typeface="Arial" panose="020B0604020202020204" pitchFamily="34" charset="0"/>
                <a:cs typeface="Arial" panose="020B0604020202020204" pitchFamily="34" charset="0"/>
              </a:rPr>
              <a:t>For further information contact</a:t>
            </a:r>
            <a:endParaRPr lang="en-AU" sz="14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spcAft>
                <a:spcPts val="500"/>
              </a:spcAft>
              <a:buNone/>
            </a:pPr>
            <a:r>
              <a:rPr lang="en-AU" sz="1400" dirty="0">
                <a:solidFill>
                  <a:schemeClr val="bg1"/>
                </a:solidFill>
                <a:latin typeface="Arial" panose="020B0604020202020204" pitchFamily="34" charset="0"/>
                <a:cs typeface="Arial" panose="020B0604020202020204" pitchFamily="34" charset="0"/>
              </a:rPr>
              <a:t>Jean Hailes for Women’s Health</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PO Box 24098</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Melbourne VIC 3001</a:t>
            </a:r>
          </a:p>
          <a:p>
            <a:pPr marL="0" indent="0">
              <a:lnSpc>
                <a:spcPct val="110000"/>
              </a:lnSpc>
              <a:spcBef>
                <a:spcPts val="0"/>
              </a:spcBef>
              <a:spcAft>
                <a:spcPts val="500"/>
              </a:spcAft>
              <a:buNone/>
            </a:pPr>
            <a:r>
              <a:rPr lang="en-AU" sz="1400" b="1" dirty="0">
                <a:solidFill>
                  <a:schemeClr val="bg1"/>
                </a:solidFill>
                <a:latin typeface="Arial" panose="020B0604020202020204" pitchFamily="34" charset="0"/>
                <a:cs typeface="Arial" panose="020B0604020202020204" pitchFamily="34" charset="0"/>
              </a:rPr>
              <a:t>Phone</a:t>
            </a:r>
            <a:r>
              <a:rPr lang="en-AU" sz="1400" dirty="0">
                <a:solidFill>
                  <a:schemeClr val="bg1"/>
                </a:solidFill>
                <a:latin typeface="Arial" panose="020B0604020202020204" pitchFamily="34" charset="0"/>
                <a:cs typeface="Arial" panose="020B0604020202020204" pitchFamily="34" charset="0"/>
              </a:rPr>
              <a:t> 03 9453 8999</a:t>
            </a:r>
          </a:p>
          <a:p>
            <a:pPr marL="0" indent="0">
              <a:lnSpc>
                <a:spcPct val="110000"/>
              </a:lnSpc>
              <a:spcBef>
                <a:spcPts val="0"/>
              </a:spcBef>
              <a:spcAft>
                <a:spcPts val="500"/>
              </a:spcAft>
              <a:buNone/>
            </a:pPr>
            <a:r>
              <a:rPr lang="en-AU" sz="1400" b="1" dirty="0">
                <a:solidFill>
                  <a:schemeClr val="bg1"/>
                </a:solidFill>
                <a:latin typeface="Arial" panose="020B0604020202020204" pitchFamily="34" charset="0"/>
                <a:cs typeface="Arial" panose="020B0604020202020204" pitchFamily="34" charset="0"/>
              </a:rPr>
              <a:t>Email</a:t>
            </a:r>
            <a:r>
              <a:rPr lang="en-AU" sz="1400" dirty="0">
                <a:solidFill>
                  <a:schemeClr val="bg1"/>
                </a:solidFill>
                <a:latin typeface="Arial" panose="020B0604020202020204" pitchFamily="34" charset="0"/>
                <a:cs typeface="Arial" panose="020B0604020202020204" pitchFamily="34" charset="0"/>
              </a:rPr>
              <a:t> education@jeanhailes.org.au</a:t>
            </a:r>
          </a:p>
          <a:p>
            <a:pPr marL="0" indent="0">
              <a:lnSpc>
                <a:spcPct val="110000"/>
              </a:lnSpc>
              <a:spcBef>
                <a:spcPts val="0"/>
              </a:spcBef>
              <a:spcAft>
                <a:spcPts val="2000"/>
              </a:spcAft>
              <a:buNone/>
            </a:pPr>
            <a:r>
              <a:rPr lang="en-AU" sz="1400" b="1" dirty="0">
                <a:solidFill>
                  <a:schemeClr val="bg1"/>
                </a:solidFill>
                <a:latin typeface="Arial" panose="020B0604020202020204" pitchFamily="34" charset="0"/>
                <a:cs typeface="Arial" panose="020B0604020202020204" pitchFamily="34" charset="0"/>
              </a:rPr>
              <a:t>Website</a:t>
            </a:r>
            <a:r>
              <a:rPr lang="en-AU" sz="1400" dirty="0">
                <a:solidFill>
                  <a:schemeClr val="bg1"/>
                </a:solidFill>
                <a:latin typeface="Arial" panose="020B0604020202020204" pitchFamily="34" charset="0"/>
                <a:cs typeface="Arial" panose="020B0604020202020204" pitchFamily="34" charset="0"/>
              </a:rPr>
              <a:t> jeanhailes.org.au</a:t>
            </a:r>
          </a:p>
          <a:p>
            <a:pPr marL="0" indent="0">
              <a:lnSpc>
                <a:spcPct val="110000"/>
              </a:lnSpc>
              <a:spcBef>
                <a:spcPts val="0"/>
              </a:spcBef>
              <a:spcAft>
                <a:spcPts val="1000"/>
              </a:spcAft>
              <a:buNone/>
            </a:pPr>
            <a:r>
              <a:rPr lang="en-AU" sz="1400" b="1" i="0" u="none" strike="noStrike" baseline="0" dirty="0">
                <a:solidFill>
                  <a:schemeClr val="bg1"/>
                </a:solidFill>
                <a:latin typeface="Arial" panose="020B0604020202020204" pitchFamily="34" charset="0"/>
                <a:cs typeface="Arial" panose="020B0604020202020204" pitchFamily="34" charset="0"/>
              </a:rPr>
              <a:t>Disclaimer. </a:t>
            </a:r>
            <a:r>
              <a:rPr lang="en-AU" sz="1400" i="0" u="none" strike="noStrike" baseline="0" dirty="0">
                <a:solidFill>
                  <a:schemeClr val="bg1"/>
                </a:solidFill>
                <a:latin typeface="Arial" panose="020B0604020202020204" pitchFamily="34" charset="0"/>
                <a:cs typeface="Arial" panose="020B0604020202020204" pitchFamily="34" charset="0"/>
              </a:rPr>
              <a:t>This information does not replace medical advice. If a person is worried about </a:t>
            </a:r>
            <a:r>
              <a:rPr lang="en-AU" sz="1400" dirty="0">
                <a:solidFill>
                  <a:schemeClr val="bg1"/>
                </a:solidFill>
                <a:latin typeface="Arial" panose="020B0604020202020204" pitchFamily="34" charset="0"/>
                <a:cs typeface="Arial" panose="020B0604020202020204" pitchFamily="34" charset="0"/>
              </a:rPr>
              <a:t>thei</a:t>
            </a:r>
            <a:r>
              <a:rPr lang="en-AU" sz="1400" i="0" u="none" strike="noStrike" baseline="0" dirty="0">
                <a:solidFill>
                  <a:schemeClr val="bg1"/>
                </a:solidFill>
                <a:latin typeface="Arial" panose="020B0604020202020204" pitchFamily="34" charset="0"/>
                <a:cs typeface="Arial" panose="020B0604020202020204" pitchFamily="34" charset="0"/>
              </a:rPr>
              <a:t>r health, they should talk to </a:t>
            </a:r>
            <a:r>
              <a:rPr lang="en-AU" sz="1400" dirty="0">
                <a:solidFill>
                  <a:schemeClr val="bg1"/>
                </a:solidFill>
                <a:latin typeface="Arial" panose="020B0604020202020204" pitchFamily="34" charset="0"/>
                <a:cs typeface="Arial" panose="020B0604020202020204" pitchFamily="34" charset="0"/>
              </a:rPr>
              <a:t>thei</a:t>
            </a:r>
            <a:r>
              <a:rPr lang="en-AU" sz="1400" i="0" u="none" strike="noStrike" baseline="0" dirty="0">
                <a:solidFill>
                  <a:schemeClr val="bg1"/>
                </a:solidFill>
                <a:latin typeface="Arial" panose="020B0604020202020204" pitchFamily="34" charset="0"/>
                <a:cs typeface="Arial" panose="020B0604020202020204" pitchFamily="34" charset="0"/>
              </a:rPr>
              <a:t>r doctor or healthcare team.</a:t>
            </a:r>
          </a:p>
          <a:p>
            <a:pPr marL="0" indent="0">
              <a:lnSpc>
                <a:spcPct val="110000"/>
              </a:lnSpc>
              <a:spcBef>
                <a:spcPts val="0"/>
              </a:spcBef>
              <a:spcAft>
                <a:spcPts val="1000"/>
              </a:spcAft>
              <a:buNone/>
            </a:pPr>
            <a:r>
              <a:rPr lang="en-AU" sz="1400" i="0" u="none" strike="noStrike" baseline="0" dirty="0">
                <a:solidFill>
                  <a:schemeClr val="bg1"/>
                </a:solidFill>
                <a:latin typeface="Arial" panose="020B0604020202020204" pitchFamily="34" charset="0"/>
                <a:cs typeface="Arial" panose="020B0604020202020204" pitchFamily="34" charset="0"/>
              </a:rPr>
              <a:t>© 2024 Jean Hailes Foundation. All rights reserved. This publication may not be reproduced in whole or in part by any means without written permission of the copyright owner. Email licensing@jeanhailes.org.au for more information.</a:t>
            </a:r>
            <a:endParaRPr lang="en-US" sz="1400" b="1" i="0" u="none" strike="noStrike" baseline="0" dirty="0">
              <a:solidFill>
                <a:schemeClr val="bg1"/>
              </a:solidFill>
              <a:latin typeface="Arial" panose="020B0604020202020204" pitchFamily="34" charset="0"/>
              <a:cs typeface="Arial" panose="020B0604020202020204" pitchFamily="34" charset="0"/>
            </a:endParaRPr>
          </a:p>
          <a:p>
            <a:pPr marL="0" indent="0">
              <a:lnSpc>
                <a:spcPct val="110000"/>
              </a:lnSpc>
              <a:spcAft>
                <a:spcPts val="1000"/>
              </a:spcAft>
              <a:buNone/>
            </a:pPr>
            <a:r>
              <a:rPr lang="en-AU" sz="1400" dirty="0">
                <a:solidFill>
                  <a:schemeClr val="bg1"/>
                </a:solidFill>
                <a:latin typeface="Arial" panose="020B0604020202020204" pitchFamily="34" charset="0"/>
                <a:cs typeface="Arial" panose="020B0604020202020204" pitchFamily="34" charset="0"/>
              </a:rPr>
              <a:t>Updated January 2024</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6302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A1258-E5D2-480F-B252-2468CBC88831}"/>
              </a:ext>
            </a:extLst>
          </p:cNvPr>
          <p:cNvSpPr>
            <a:spLocks noGrp="1"/>
          </p:cNvSpPr>
          <p:nvPr>
            <p:ph type="title"/>
          </p:nvPr>
        </p:nvSpPr>
        <p:spPr/>
        <p:txBody>
          <a:bodyPr/>
          <a:lstStyle/>
          <a:p>
            <a:r>
              <a:rPr lang="en-AU" dirty="0"/>
              <a:t>What are hormones?</a:t>
            </a:r>
          </a:p>
        </p:txBody>
      </p:sp>
      <p:sp>
        <p:nvSpPr>
          <p:cNvPr id="4" name="Content Placeholder 3">
            <a:extLst>
              <a:ext uri="{FF2B5EF4-FFF2-40B4-BE49-F238E27FC236}">
                <a16:creationId xmlns:a16="http://schemas.microsoft.com/office/drawing/2014/main" id="{1EE2D275-F98C-49D6-9F9B-FAFB517A0025}"/>
              </a:ext>
            </a:extLst>
          </p:cNvPr>
          <p:cNvSpPr>
            <a:spLocks noGrp="1"/>
          </p:cNvSpPr>
          <p:nvPr>
            <p:ph sz="half" idx="10"/>
          </p:nvPr>
        </p:nvSpPr>
        <p:spPr/>
        <p:txBody>
          <a:bodyPr/>
          <a:lstStyle/>
          <a:p>
            <a:pPr>
              <a:spcBef>
                <a:spcPts val="0"/>
              </a:spcBef>
              <a:buFont typeface="Arial"/>
              <a:buChar char="•"/>
            </a:pPr>
            <a:r>
              <a:rPr lang="en-AU" sz="2800" dirty="0"/>
              <a:t>Hormones are your body’s </a:t>
            </a:r>
            <a:br>
              <a:rPr lang="en-AU" sz="2800" dirty="0"/>
            </a:br>
            <a:r>
              <a:rPr lang="en-AU" sz="2800" dirty="0"/>
              <a:t>chemical messengers.</a:t>
            </a:r>
          </a:p>
          <a:p>
            <a:pPr>
              <a:spcBef>
                <a:spcPts val="672"/>
              </a:spcBef>
              <a:buFont typeface="Arial"/>
              <a:buChar char="•"/>
            </a:pPr>
            <a:r>
              <a:rPr lang="en-AU" sz="2800" dirty="0"/>
              <a:t>They tell your body what to do.</a:t>
            </a:r>
          </a:p>
          <a:p>
            <a:pPr>
              <a:spcBef>
                <a:spcPts val="672"/>
              </a:spcBef>
              <a:buFont typeface="Arial"/>
              <a:buChar char="•"/>
            </a:pPr>
            <a:r>
              <a:rPr lang="en-AU" sz="2800" dirty="0"/>
              <a:t>There are 75 hormones in your body and </a:t>
            </a:r>
            <a:br>
              <a:rPr lang="en-AU" sz="2800" dirty="0"/>
            </a:br>
            <a:r>
              <a:rPr lang="en-AU" sz="2800" dirty="0"/>
              <a:t>the balance between them helps to keep   you healthy. </a:t>
            </a:r>
          </a:p>
          <a:p>
            <a:pPr marL="0" indent="0">
              <a:buNone/>
            </a:pPr>
            <a:endParaRPr lang="en-AU" dirty="0"/>
          </a:p>
        </p:txBody>
      </p:sp>
      <p:pic>
        <p:nvPicPr>
          <p:cNvPr id="6" name="Picture Placeholder 5" descr="A person stretching on a bench&#10;&#10;">
            <a:extLst>
              <a:ext uri="{FF2B5EF4-FFF2-40B4-BE49-F238E27FC236}">
                <a16:creationId xmlns:a16="http://schemas.microsoft.com/office/drawing/2014/main" id="{BAFC5A14-534F-9A41-8D6C-9A3DFE20E94D}"/>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29321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61A6-C3AC-F741-9E60-EF7230B8DD64}"/>
              </a:ext>
            </a:extLst>
          </p:cNvPr>
          <p:cNvSpPr>
            <a:spLocks noGrp="1"/>
          </p:cNvSpPr>
          <p:nvPr>
            <p:ph type="title"/>
          </p:nvPr>
        </p:nvSpPr>
        <p:spPr/>
        <p:txBody>
          <a:bodyPr/>
          <a:lstStyle/>
          <a:p>
            <a:r>
              <a:rPr lang="en-AU" dirty="0"/>
              <a:t>Important hormones for women</a:t>
            </a:r>
            <a:endParaRPr lang="en-US" dirty="0"/>
          </a:p>
        </p:txBody>
      </p:sp>
      <p:sp>
        <p:nvSpPr>
          <p:cNvPr id="3" name="Content Placeholder 2">
            <a:extLst>
              <a:ext uri="{FF2B5EF4-FFF2-40B4-BE49-F238E27FC236}">
                <a16:creationId xmlns:a16="http://schemas.microsoft.com/office/drawing/2014/main" id="{CD9697FD-819A-774E-8945-B0801BBE0AE7}"/>
              </a:ext>
            </a:extLst>
          </p:cNvPr>
          <p:cNvSpPr>
            <a:spLocks noGrp="1"/>
          </p:cNvSpPr>
          <p:nvPr>
            <p:ph sz="half" idx="10"/>
          </p:nvPr>
        </p:nvSpPr>
        <p:spPr>
          <a:xfrm>
            <a:off x="631080" y="1279205"/>
            <a:ext cx="10290920" cy="4679183"/>
          </a:xfrm>
        </p:spPr>
        <p:txBody>
          <a:bodyPr/>
          <a:lstStyle/>
          <a:p>
            <a:r>
              <a:rPr lang="en-AU" dirty="0"/>
              <a:t>Reproductive hormones include:</a:t>
            </a:r>
          </a:p>
          <a:p>
            <a:pPr lvl="1"/>
            <a:r>
              <a:rPr lang="en-AU" dirty="0"/>
              <a:t>oestrogen</a:t>
            </a:r>
          </a:p>
          <a:p>
            <a:pPr lvl="1"/>
            <a:r>
              <a:rPr lang="en-AU" dirty="0"/>
              <a:t>progesterone </a:t>
            </a:r>
          </a:p>
          <a:p>
            <a:pPr lvl="1"/>
            <a:r>
              <a:rPr lang="en-AU" dirty="0"/>
              <a:t>testosterone. </a:t>
            </a:r>
          </a:p>
          <a:p>
            <a:r>
              <a:rPr lang="en-AU" dirty="0"/>
              <a:t>Other hormones that affect women’s health include:</a:t>
            </a:r>
          </a:p>
          <a:p>
            <a:pPr lvl="1"/>
            <a:r>
              <a:rPr lang="en-AU" dirty="0"/>
              <a:t>cortisol </a:t>
            </a:r>
          </a:p>
          <a:p>
            <a:pPr lvl="1"/>
            <a:r>
              <a:rPr lang="en-AU" dirty="0"/>
              <a:t>parathyroid hormone</a:t>
            </a:r>
          </a:p>
          <a:p>
            <a:pPr lvl="1"/>
            <a:r>
              <a:rPr lang="en-AU" dirty="0"/>
              <a:t>melatonin </a:t>
            </a:r>
          </a:p>
          <a:p>
            <a:pPr lvl="1"/>
            <a:r>
              <a:rPr lang="en-AU" dirty="0"/>
              <a:t>insulin.</a:t>
            </a:r>
          </a:p>
          <a:p>
            <a:endParaRPr lang="en-US" dirty="0"/>
          </a:p>
        </p:txBody>
      </p:sp>
      <p:pic>
        <p:nvPicPr>
          <p:cNvPr id="5" name="Picture 4" descr="A green acorn on a branch&#10;&#10;">
            <a:extLst>
              <a:ext uri="{FF2B5EF4-FFF2-40B4-BE49-F238E27FC236}">
                <a16:creationId xmlns:a16="http://schemas.microsoft.com/office/drawing/2014/main" id="{0180C899-3480-6E47-B00D-0F175581DE14}"/>
              </a:ext>
            </a:extLst>
          </p:cNvPr>
          <p:cNvPicPr>
            <a:picLocks noChangeAspect="1"/>
          </p:cNvPicPr>
          <p:nvPr/>
        </p:nvPicPr>
        <p:blipFill>
          <a:blip r:embed="rId3" cstate="screen">
            <a:alphaModFix amt="30000"/>
            <a:extLst>
              <a:ext uri="{28A0092B-C50C-407E-A947-70E740481C1C}">
                <a14:useLocalDpi xmlns:a14="http://schemas.microsoft.com/office/drawing/2010/main"/>
              </a:ext>
            </a:extLst>
          </a:blip>
          <a:stretch>
            <a:fillRect/>
          </a:stretch>
        </p:blipFill>
        <p:spPr>
          <a:xfrm>
            <a:off x="9840913" y="-434614"/>
            <a:ext cx="2719027" cy="2596736"/>
          </a:xfrm>
          <a:prstGeom prst="rect">
            <a:avLst/>
          </a:prstGeom>
        </p:spPr>
      </p:pic>
    </p:spTree>
    <p:extLst>
      <p:ext uri="{BB962C8B-B14F-4D97-AF65-F5344CB8AC3E}">
        <p14:creationId xmlns:p14="http://schemas.microsoft.com/office/powerpoint/2010/main" val="4113983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D8EE72-6788-0F41-8634-14AC8310D410}"/>
              </a:ext>
            </a:extLst>
          </p:cNvPr>
          <p:cNvSpPr txBox="1">
            <a:spLocks noGrp="1"/>
          </p:cNvSpPr>
          <p:nvPr>
            <p:ph type="title" idx="4294967295"/>
          </p:nvPr>
        </p:nvSpPr>
        <p:spPr>
          <a:xfrm>
            <a:off x="634646" y="473075"/>
            <a:ext cx="11055364" cy="976313"/>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rmAutofit/>
          </a:bodyPr>
          <a:lstStyle>
            <a:lvl1pPr algn="l" defTabSz="4572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AU" sz="36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Reproductive hormones </a:t>
            </a:r>
          </a:p>
        </p:txBody>
      </p:sp>
      <p:sp>
        <p:nvSpPr>
          <p:cNvPr id="3" name="Freeform: Shape 2">
            <a:extLst>
              <a:ext uri="{FF2B5EF4-FFF2-40B4-BE49-F238E27FC236}">
                <a16:creationId xmlns:a16="http://schemas.microsoft.com/office/drawing/2014/main" id="{E1AAAE9F-12F6-BE89-949A-8A992C6579B6}"/>
              </a:ext>
            </a:extLst>
          </p:cNvPr>
          <p:cNvSpPr/>
          <p:nvPr/>
        </p:nvSpPr>
        <p:spPr>
          <a:xfrm>
            <a:off x="638238" y="1709520"/>
            <a:ext cx="3946025" cy="1578410"/>
          </a:xfrm>
          <a:custGeom>
            <a:avLst/>
            <a:gdLst>
              <a:gd name="connsiteX0" fmla="*/ 0 w 3946025"/>
              <a:gd name="connsiteY0" fmla="*/ 0 h 1578410"/>
              <a:gd name="connsiteX1" fmla="*/ 3156820 w 3946025"/>
              <a:gd name="connsiteY1" fmla="*/ 0 h 1578410"/>
              <a:gd name="connsiteX2" fmla="*/ 3946025 w 3946025"/>
              <a:gd name="connsiteY2" fmla="*/ 789205 h 1578410"/>
              <a:gd name="connsiteX3" fmla="*/ 3156820 w 3946025"/>
              <a:gd name="connsiteY3" fmla="*/ 1578410 h 1578410"/>
              <a:gd name="connsiteX4" fmla="*/ 0 w 3946025"/>
              <a:gd name="connsiteY4" fmla="*/ 1578410 h 1578410"/>
              <a:gd name="connsiteX5" fmla="*/ 789205 w 3946025"/>
              <a:gd name="connsiteY5" fmla="*/ 789205 h 1578410"/>
              <a:gd name="connsiteX6" fmla="*/ 0 w 3946025"/>
              <a:gd name="connsiteY6" fmla="*/ 0 h 157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6025" h="1578410">
                <a:moveTo>
                  <a:pt x="0" y="0"/>
                </a:moveTo>
                <a:lnTo>
                  <a:pt x="3156820" y="0"/>
                </a:lnTo>
                <a:lnTo>
                  <a:pt x="3946025" y="789205"/>
                </a:lnTo>
                <a:lnTo>
                  <a:pt x="3156820" y="1578410"/>
                </a:lnTo>
                <a:lnTo>
                  <a:pt x="0" y="1578410"/>
                </a:lnTo>
                <a:lnTo>
                  <a:pt x="789205" y="789205"/>
                </a:lnTo>
                <a:lnTo>
                  <a:pt x="0" y="0"/>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0" vert="horz" wrap="square" lIns="901219" tIns="37338" rIns="826543" bIns="37338" numCol="1" spcCol="1270" anchor="ctr" anchorCtr="0">
            <a:noAutofit/>
          </a:bodyPr>
          <a:lstStyle/>
          <a:p>
            <a:pPr marL="0" lvl="0" indent="0" algn="ctr" defTabSz="1244600">
              <a:lnSpc>
                <a:spcPct val="90000"/>
              </a:lnSpc>
              <a:spcBef>
                <a:spcPct val="0"/>
              </a:spcBef>
              <a:spcAft>
                <a:spcPct val="35000"/>
              </a:spcAft>
              <a:buNone/>
            </a:pPr>
            <a:r>
              <a:rPr lang="en-AU" sz="2800" kern="1200" dirty="0">
                <a:solidFill>
                  <a:prstClr val="white"/>
                </a:solidFill>
                <a:latin typeface="Arial" panose="020B0604020202020204" pitchFamily="34" charset="0"/>
                <a:cs typeface="Arial" panose="020B0604020202020204" pitchFamily="34" charset="0"/>
              </a:rPr>
              <a:t>Oestrogen</a:t>
            </a:r>
            <a:endParaRPr lang="en-AU" sz="2800" kern="1200" dirty="0">
              <a:solidFill>
                <a:schemeClr val="tx1"/>
              </a:solidFill>
            </a:endParaRPr>
          </a:p>
        </p:txBody>
      </p:sp>
      <p:sp>
        <p:nvSpPr>
          <p:cNvPr id="9" name="Freeform: Shape 8">
            <a:extLst>
              <a:ext uri="{FF2B5EF4-FFF2-40B4-BE49-F238E27FC236}">
                <a16:creationId xmlns:a16="http://schemas.microsoft.com/office/drawing/2014/main" id="{5D24F3F3-7698-738A-EDDB-2A473553AA05}"/>
              </a:ext>
            </a:extLst>
          </p:cNvPr>
          <p:cNvSpPr/>
          <p:nvPr/>
        </p:nvSpPr>
        <p:spPr>
          <a:xfrm>
            <a:off x="4189662" y="1709520"/>
            <a:ext cx="3946025" cy="1578410"/>
          </a:xfrm>
          <a:custGeom>
            <a:avLst/>
            <a:gdLst>
              <a:gd name="connsiteX0" fmla="*/ 0 w 3946025"/>
              <a:gd name="connsiteY0" fmla="*/ 0 h 1578410"/>
              <a:gd name="connsiteX1" fmla="*/ 3156820 w 3946025"/>
              <a:gd name="connsiteY1" fmla="*/ 0 h 1578410"/>
              <a:gd name="connsiteX2" fmla="*/ 3946025 w 3946025"/>
              <a:gd name="connsiteY2" fmla="*/ 789205 h 1578410"/>
              <a:gd name="connsiteX3" fmla="*/ 3156820 w 3946025"/>
              <a:gd name="connsiteY3" fmla="*/ 1578410 h 1578410"/>
              <a:gd name="connsiteX4" fmla="*/ 0 w 3946025"/>
              <a:gd name="connsiteY4" fmla="*/ 1578410 h 1578410"/>
              <a:gd name="connsiteX5" fmla="*/ 789205 w 3946025"/>
              <a:gd name="connsiteY5" fmla="*/ 789205 h 1578410"/>
              <a:gd name="connsiteX6" fmla="*/ 0 w 3946025"/>
              <a:gd name="connsiteY6" fmla="*/ 0 h 157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6025" h="1578410">
                <a:moveTo>
                  <a:pt x="0" y="0"/>
                </a:moveTo>
                <a:lnTo>
                  <a:pt x="3156820" y="0"/>
                </a:lnTo>
                <a:lnTo>
                  <a:pt x="3946025" y="789205"/>
                </a:lnTo>
                <a:lnTo>
                  <a:pt x="3156820" y="1578410"/>
                </a:lnTo>
                <a:lnTo>
                  <a:pt x="0" y="1578410"/>
                </a:lnTo>
                <a:lnTo>
                  <a:pt x="789205" y="789205"/>
                </a:lnTo>
                <a:lnTo>
                  <a:pt x="0" y="0"/>
                </a:lnTo>
                <a:close/>
              </a:path>
            </a:pathLst>
          </a:custGeom>
          <a:solidFill>
            <a:schemeClr val="tx2">
              <a:alpha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01219" tIns="37338" rIns="826543" bIns="37338" numCol="1" spcCol="1270" anchor="ctr" anchorCtr="0">
            <a:noAutofit/>
          </a:bodyPr>
          <a:lstStyle/>
          <a:p>
            <a:pPr marL="0" lvl="0" indent="0" algn="ctr" defTabSz="1244600">
              <a:lnSpc>
                <a:spcPct val="90000"/>
              </a:lnSpc>
              <a:spcBef>
                <a:spcPct val="0"/>
              </a:spcBef>
              <a:spcAft>
                <a:spcPct val="35000"/>
              </a:spcAft>
              <a:buNone/>
            </a:pPr>
            <a:r>
              <a:rPr lang="en-AU" sz="2800" kern="1200" dirty="0">
                <a:solidFill>
                  <a:prstClr val="white"/>
                </a:solidFill>
                <a:latin typeface="Arial" panose="020B0604020202020204" pitchFamily="34" charset="0"/>
                <a:cs typeface="Arial" panose="020B0604020202020204" pitchFamily="34" charset="0"/>
              </a:rPr>
              <a:t>Progesterone</a:t>
            </a:r>
            <a:endParaRPr lang="en-AU" sz="2800" kern="1200" dirty="0">
              <a:solidFill>
                <a:schemeClr val="tx1"/>
              </a:solidFill>
            </a:endParaRPr>
          </a:p>
        </p:txBody>
      </p:sp>
      <p:sp>
        <p:nvSpPr>
          <p:cNvPr id="10" name="Freeform: Shape 9">
            <a:extLst>
              <a:ext uri="{FF2B5EF4-FFF2-40B4-BE49-F238E27FC236}">
                <a16:creationId xmlns:a16="http://schemas.microsoft.com/office/drawing/2014/main" id="{4B202003-4A9E-339A-B0C8-ED6339B1825E}"/>
              </a:ext>
            </a:extLst>
          </p:cNvPr>
          <p:cNvSpPr/>
          <p:nvPr/>
        </p:nvSpPr>
        <p:spPr>
          <a:xfrm>
            <a:off x="7741085" y="1709520"/>
            <a:ext cx="3946025" cy="1578410"/>
          </a:xfrm>
          <a:custGeom>
            <a:avLst/>
            <a:gdLst>
              <a:gd name="connsiteX0" fmla="*/ 0 w 3946025"/>
              <a:gd name="connsiteY0" fmla="*/ 0 h 1578410"/>
              <a:gd name="connsiteX1" fmla="*/ 3156820 w 3946025"/>
              <a:gd name="connsiteY1" fmla="*/ 0 h 1578410"/>
              <a:gd name="connsiteX2" fmla="*/ 3946025 w 3946025"/>
              <a:gd name="connsiteY2" fmla="*/ 789205 h 1578410"/>
              <a:gd name="connsiteX3" fmla="*/ 3156820 w 3946025"/>
              <a:gd name="connsiteY3" fmla="*/ 1578410 h 1578410"/>
              <a:gd name="connsiteX4" fmla="*/ 0 w 3946025"/>
              <a:gd name="connsiteY4" fmla="*/ 1578410 h 1578410"/>
              <a:gd name="connsiteX5" fmla="*/ 789205 w 3946025"/>
              <a:gd name="connsiteY5" fmla="*/ 789205 h 1578410"/>
              <a:gd name="connsiteX6" fmla="*/ 0 w 3946025"/>
              <a:gd name="connsiteY6" fmla="*/ 0 h 157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6025" h="1578410">
                <a:moveTo>
                  <a:pt x="0" y="0"/>
                </a:moveTo>
                <a:lnTo>
                  <a:pt x="3156820" y="0"/>
                </a:lnTo>
                <a:lnTo>
                  <a:pt x="3946025" y="789205"/>
                </a:lnTo>
                <a:lnTo>
                  <a:pt x="3156820" y="1578410"/>
                </a:lnTo>
                <a:lnTo>
                  <a:pt x="0" y="1578410"/>
                </a:lnTo>
                <a:lnTo>
                  <a:pt x="789205" y="789205"/>
                </a:lnTo>
                <a:lnTo>
                  <a:pt x="0" y="0"/>
                </a:lnTo>
                <a:close/>
              </a:path>
            </a:pathLst>
          </a:custGeom>
          <a:solidFill>
            <a:schemeClr val="accent2">
              <a:alpha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01219" tIns="37338" rIns="826543" bIns="37338" numCol="1" spcCol="1270" anchor="ctr" anchorCtr="0">
            <a:noAutofit/>
          </a:bodyPr>
          <a:lstStyle/>
          <a:p>
            <a:pPr marL="0" lvl="0" indent="0" algn="ctr" defTabSz="1244600">
              <a:lnSpc>
                <a:spcPct val="90000"/>
              </a:lnSpc>
              <a:spcBef>
                <a:spcPct val="0"/>
              </a:spcBef>
              <a:spcAft>
                <a:spcPct val="35000"/>
              </a:spcAft>
              <a:buNone/>
            </a:pPr>
            <a:r>
              <a:rPr lang="en-AU" sz="2800" kern="1200" dirty="0">
                <a:solidFill>
                  <a:schemeClr val="tx1"/>
                </a:solidFill>
                <a:latin typeface="Arial" panose="020B0604020202020204" pitchFamily="34" charset="0"/>
                <a:cs typeface="Arial" panose="020B0604020202020204" pitchFamily="34" charset="0"/>
              </a:rPr>
              <a:t>Testosterone</a:t>
            </a:r>
            <a:endParaRPr lang="en-AU" sz="2800" kern="1200" dirty="0">
              <a:solidFill>
                <a:schemeClr val="tx1"/>
              </a:solidFill>
            </a:endParaRPr>
          </a:p>
        </p:txBody>
      </p:sp>
      <p:sp>
        <p:nvSpPr>
          <p:cNvPr id="6" name="Rectangle 5">
            <a:extLst>
              <a:ext uri="{FF2B5EF4-FFF2-40B4-BE49-F238E27FC236}">
                <a16:creationId xmlns:a16="http://schemas.microsoft.com/office/drawing/2014/main" id="{6FCFD1F8-4C2D-5741-91FD-CD2C388F1734}"/>
              </a:ext>
            </a:extLst>
          </p:cNvPr>
          <p:cNvSpPr/>
          <p:nvPr/>
        </p:nvSpPr>
        <p:spPr>
          <a:xfrm>
            <a:off x="634647" y="3548063"/>
            <a:ext cx="3632553" cy="34792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33020" rIns="184912" bIns="33020" numCol="1" spcCol="1270" anchor="t" anchorCtr="0">
            <a:noAutofit/>
          </a:bodyPr>
          <a:lstStyle/>
          <a:p>
            <a:pPr marL="228600" lvl="1" indent="-228600" defTabSz="889000">
              <a:spcBef>
                <a:spcPct val="0"/>
              </a:spcBef>
              <a:buClr>
                <a:schemeClr val="tx1"/>
              </a:buClr>
              <a:buFontTx/>
              <a:buChar char="••"/>
            </a:pPr>
            <a:r>
              <a:rPr lang="en-AU" sz="2200" dirty="0">
                <a:solidFill>
                  <a:prstClr val="black">
                    <a:hueOff val="0"/>
                    <a:satOff val="0"/>
                    <a:lumOff val="0"/>
                    <a:alphaOff val="0"/>
                  </a:prstClr>
                </a:solidFill>
                <a:latin typeface="Arial" panose="020B0604020202020204" pitchFamily="34" charset="0"/>
                <a:cs typeface="Arial" panose="020B0604020202020204" pitchFamily="34" charset="0"/>
              </a:rPr>
              <a:t>Affects many parts of your body.</a:t>
            </a:r>
          </a:p>
          <a:p>
            <a:pPr marL="228600" lvl="1" indent="-228600" defTabSz="889000">
              <a:spcBef>
                <a:spcPct val="0"/>
              </a:spcBef>
              <a:buClr>
                <a:schemeClr val="tx1"/>
              </a:buClr>
              <a:buFontTx/>
              <a:buChar char="••"/>
            </a:pPr>
            <a:r>
              <a:rPr lang="en-AU" sz="2200" dirty="0">
                <a:solidFill>
                  <a:prstClr val="black">
                    <a:hueOff val="0"/>
                    <a:satOff val="0"/>
                    <a:lumOff val="0"/>
                    <a:alphaOff val="0"/>
                  </a:prstClr>
                </a:solidFill>
                <a:latin typeface="Arial" panose="020B0604020202020204" pitchFamily="34" charset="0"/>
                <a:cs typeface="Arial" panose="020B0604020202020204" pitchFamily="34" charset="0"/>
              </a:rPr>
              <a:t>Maintains endometrium and cervix.</a:t>
            </a:r>
          </a:p>
          <a:p>
            <a:pPr marL="228600" lvl="1" indent="-228600" defTabSz="889000">
              <a:spcBef>
                <a:spcPct val="0"/>
              </a:spcBef>
              <a:buClr>
                <a:schemeClr val="tx1"/>
              </a:buClr>
              <a:buFontTx/>
              <a:buChar char="••"/>
            </a:pPr>
            <a:r>
              <a:rPr lang="en-AU" sz="2200" dirty="0">
                <a:solidFill>
                  <a:prstClr val="black">
                    <a:hueOff val="0"/>
                    <a:satOff val="0"/>
                    <a:lumOff val="0"/>
                    <a:alphaOff val="0"/>
                  </a:prstClr>
                </a:solidFill>
                <a:latin typeface="Arial" panose="020B0604020202020204" pitchFamily="34" charset="0"/>
                <a:cs typeface="Arial" panose="020B0604020202020204" pitchFamily="34" charset="0"/>
              </a:rPr>
              <a:t>Protects your bones.</a:t>
            </a:r>
          </a:p>
          <a:p>
            <a:pPr marL="228600" lvl="1" indent="-228600" defTabSz="889000">
              <a:spcBef>
                <a:spcPct val="0"/>
              </a:spcBef>
              <a:buClr>
                <a:schemeClr val="tx1"/>
              </a:buClr>
              <a:buFontTx/>
              <a:buChar char="••"/>
            </a:pPr>
            <a:r>
              <a:rPr lang="en-AU" sz="2200" dirty="0">
                <a:solidFill>
                  <a:prstClr val="black">
                    <a:hueOff val="0"/>
                    <a:satOff val="0"/>
                    <a:lumOff val="0"/>
                    <a:alphaOff val="0"/>
                  </a:prstClr>
                </a:solidFill>
                <a:latin typeface="Arial" panose="020B0604020202020204" pitchFamily="34" charset="0"/>
                <a:cs typeface="Arial" panose="020B0604020202020204" pitchFamily="34" charset="0"/>
              </a:rPr>
              <a:t>Drops by up to 90% after menopause.</a:t>
            </a:r>
          </a:p>
        </p:txBody>
      </p:sp>
      <p:sp>
        <p:nvSpPr>
          <p:cNvPr id="7" name="Rectangle 6">
            <a:extLst>
              <a:ext uri="{FF2B5EF4-FFF2-40B4-BE49-F238E27FC236}">
                <a16:creationId xmlns:a16="http://schemas.microsoft.com/office/drawing/2014/main" id="{3BB4EB00-A2AC-8843-A1EC-26B2637D2176}"/>
              </a:ext>
            </a:extLst>
          </p:cNvPr>
          <p:cNvSpPr/>
          <p:nvPr/>
        </p:nvSpPr>
        <p:spPr>
          <a:xfrm>
            <a:off x="4017514" y="3551980"/>
            <a:ext cx="3532817" cy="3306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33020" rIns="184912" bIns="33020" numCol="1" spcCol="1270" anchor="t" anchorCtr="0">
            <a:noAutofit/>
          </a:bodyPr>
          <a:lstStyle/>
          <a:p>
            <a:pPr marL="228600" lvl="1" indent="-228600" defTabSz="889000">
              <a:spcBef>
                <a:spcPct val="0"/>
              </a:spcBef>
              <a:buClr>
                <a:schemeClr val="tx1"/>
              </a:buClr>
              <a:buFontTx/>
              <a:buChar char="••"/>
            </a:pPr>
            <a:r>
              <a:rPr lang="en-AU" sz="2200" dirty="0">
                <a:solidFill>
                  <a:prstClr val="black">
                    <a:hueOff val="0"/>
                    <a:satOff val="0"/>
                    <a:lumOff val="0"/>
                    <a:alphaOff val="0"/>
                  </a:prstClr>
                </a:solidFill>
                <a:latin typeface="Arial" panose="020B0604020202020204" pitchFamily="34" charset="0"/>
                <a:cs typeface="Arial" panose="020B0604020202020204" pitchFamily="34" charset="0"/>
              </a:rPr>
              <a:t>Prepares the uterus for pregnancy.</a:t>
            </a:r>
          </a:p>
          <a:p>
            <a:pPr marL="228600" lvl="1" indent="-228600" defTabSz="889000">
              <a:spcBef>
                <a:spcPct val="0"/>
              </a:spcBef>
              <a:buClr>
                <a:schemeClr val="tx1"/>
              </a:buClr>
              <a:buFontTx/>
              <a:buChar char="••"/>
            </a:pPr>
            <a:r>
              <a:rPr lang="en-AU" sz="2200" dirty="0">
                <a:solidFill>
                  <a:prstClr val="black">
                    <a:hueOff val="0"/>
                    <a:satOff val="0"/>
                    <a:lumOff val="0"/>
                    <a:alphaOff val="0"/>
                  </a:prstClr>
                </a:solidFill>
                <a:latin typeface="Arial" panose="020B0604020202020204" pitchFamily="34" charset="0"/>
                <a:cs typeface="Arial" panose="020B0604020202020204" pitchFamily="34" charset="0"/>
              </a:rPr>
              <a:t>Helps maintain                  a pregnancy.</a:t>
            </a:r>
          </a:p>
          <a:p>
            <a:pPr marL="228600" lvl="1" indent="-228600" defTabSz="889000">
              <a:spcBef>
                <a:spcPct val="0"/>
              </a:spcBef>
              <a:buClr>
                <a:schemeClr val="tx1"/>
              </a:buClr>
              <a:buFontTx/>
              <a:buChar char="••"/>
            </a:pPr>
            <a:r>
              <a:rPr lang="en-AU" sz="2200" dirty="0">
                <a:solidFill>
                  <a:prstClr val="black">
                    <a:hueOff val="0"/>
                    <a:satOff val="0"/>
                    <a:lumOff val="0"/>
                    <a:alphaOff val="0"/>
                  </a:prstClr>
                </a:solidFill>
                <a:latin typeface="Arial" panose="020B0604020202020204" pitchFamily="34" charset="0"/>
                <a:cs typeface="Arial" panose="020B0604020202020204" pitchFamily="34" charset="0"/>
              </a:rPr>
              <a:t>Stops being produced </a:t>
            </a:r>
            <a:br>
              <a:rPr lang="en-AU" sz="2200" dirty="0">
                <a:solidFill>
                  <a:prstClr val="black">
                    <a:hueOff val="0"/>
                    <a:satOff val="0"/>
                    <a:lumOff val="0"/>
                    <a:alphaOff val="0"/>
                  </a:prstClr>
                </a:solidFill>
                <a:latin typeface="Arial" panose="020B0604020202020204" pitchFamily="34" charset="0"/>
                <a:cs typeface="Arial" panose="020B0604020202020204" pitchFamily="34" charset="0"/>
              </a:rPr>
            </a:br>
            <a:r>
              <a:rPr lang="en-AU" sz="2200" dirty="0">
                <a:solidFill>
                  <a:prstClr val="black">
                    <a:hueOff val="0"/>
                    <a:satOff val="0"/>
                    <a:lumOff val="0"/>
                    <a:alphaOff val="0"/>
                  </a:prstClr>
                </a:solidFill>
                <a:latin typeface="Arial" panose="020B0604020202020204" pitchFamily="34" charset="0"/>
                <a:cs typeface="Arial" panose="020B0604020202020204" pitchFamily="34" charset="0"/>
              </a:rPr>
              <a:t>at menopause.</a:t>
            </a:r>
          </a:p>
        </p:txBody>
      </p:sp>
      <p:sp>
        <p:nvSpPr>
          <p:cNvPr id="8" name="Rectangle 7">
            <a:extLst>
              <a:ext uri="{FF2B5EF4-FFF2-40B4-BE49-F238E27FC236}">
                <a16:creationId xmlns:a16="http://schemas.microsoft.com/office/drawing/2014/main" id="{E3D8E912-C6E3-604E-A12B-DF057A26597E}"/>
              </a:ext>
            </a:extLst>
          </p:cNvPr>
          <p:cNvSpPr/>
          <p:nvPr/>
        </p:nvSpPr>
        <p:spPr>
          <a:xfrm>
            <a:off x="7650068" y="3548063"/>
            <a:ext cx="4158755" cy="30390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33020" rIns="184912" bIns="33020" numCol="1" spcCol="1270" anchor="t" anchorCtr="0">
            <a:noAutofit/>
          </a:bodyPr>
          <a:lstStyle/>
          <a:p>
            <a:pPr marL="228600" lvl="1" indent="-228600" defTabSz="889000">
              <a:spcBef>
                <a:spcPct val="0"/>
              </a:spcBef>
              <a:buClr>
                <a:schemeClr val="tx1"/>
              </a:buClr>
              <a:buFontTx/>
              <a:buChar char="••"/>
            </a:pPr>
            <a:r>
              <a:rPr lang="en-AU" sz="2200" dirty="0">
                <a:solidFill>
                  <a:prstClr val="black">
                    <a:hueOff val="0"/>
                    <a:satOff val="0"/>
                    <a:lumOff val="0"/>
                    <a:alphaOff val="0"/>
                  </a:prstClr>
                </a:solidFill>
                <a:latin typeface="Arial" panose="020B0604020202020204" pitchFamily="34" charset="0"/>
                <a:cs typeface="Arial" panose="020B0604020202020204" pitchFamily="34" charset="0"/>
              </a:rPr>
              <a:t>Not just a male hormone.</a:t>
            </a:r>
          </a:p>
          <a:p>
            <a:pPr marL="228600" lvl="1" indent="-228600" defTabSz="889000">
              <a:spcBef>
                <a:spcPct val="0"/>
              </a:spcBef>
              <a:buClr>
                <a:schemeClr val="tx1"/>
              </a:buClr>
              <a:buFontTx/>
              <a:buChar char="••"/>
            </a:pPr>
            <a:r>
              <a:rPr lang="en-AU" sz="2200" dirty="0">
                <a:solidFill>
                  <a:prstClr val="black">
                    <a:hueOff val="0"/>
                    <a:satOff val="0"/>
                    <a:lumOff val="0"/>
                    <a:alphaOff val="0"/>
                  </a:prstClr>
                </a:solidFill>
                <a:latin typeface="Arial" panose="020B0604020202020204" pitchFamily="34" charset="0"/>
                <a:cs typeface="Arial" panose="020B0604020202020204" pitchFamily="34" charset="0"/>
              </a:rPr>
              <a:t>Has a role in sexual desire.</a:t>
            </a:r>
          </a:p>
          <a:p>
            <a:pPr marL="228600" lvl="1" indent="-228600" defTabSz="889000">
              <a:spcBef>
                <a:spcPct val="0"/>
              </a:spcBef>
              <a:buClr>
                <a:schemeClr val="tx1"/>
              </a:buClr>
              <a:buFontTx/>
              <a:buChar char="••"/>
            </a:pPr>
            <a:r>
              <a:rPr lang="en-AU" sz="2200" dirty="0">
                <a:solidFill>
                  <a:prstClr val="black">
                    <a:hueOff val="0"/>
                    <a:satOff val="0"/>
                    <a:lumOff val="0"/>
                    <a:alphaOff val="0"/>
                  </a:prstClr>
                </a:solidFill>
                <a:latin typeface="Arial" panose="020B0604020202020204" pitchFamily="34" charset="0"/>
                <a:cs typeface="Arial" panose="020B0604020202020204" pitchFamily="34" charset="0"/>
              </a:rPr>
              <a:t>Gradually decreases         with age.</a:t>
            </a:r>
          </a:p>
        </p:txBody>
      </p:sp>
    </p:spTree>
    <p:extLst>
      <p:ext uri="{BB962C8B-B14F-4D97-AF65-F5344CB8AC3E}">
        <p14:creationId xmlns:p14="http://schemas.microsoft.com/office/powerpoint/2010/main" val="2525032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650060-1DB7-4D3F-8272-78A910E97420}"/>
              </a:ext>
            </a:extLst>
          </p:cNvPr>
          <p:cNvSpPr>
            <a:spLocks noGrp="1"/>
          </p:cNvSpPr>
          <p:nvPr>
            <p:ph type="title"/>
          </p:nvPr>
        </p:nvSpPr>
        <p:spPr/>
        <p:txBody>
          <a:bodyPr>
            <a:noAutofit/>
          </a:bodyPr>
          <a:lstStyle/>
          <a:p>
            <a:r>
              <a:rPr lang="en-AU" dirty="0"/>
              <a:t>Times of major hormonal change</a:t>
            </a:r>
          </a:p>
        </p:txBody>
      </p:sp>
      <p:sp>
        <p:nvSpPr>
          <p:cNvPr id="6" name="Content Placeholder 5">
            <a:extLst>
              <a:ext uri="{FF2B5EF4-FFF2-40B4-BE49-F238E27FC236}">
                <a16:creationId xmlns:a16="http://schemas.microsoft.com/office/drawing/2014/main" id="{650DE638-F347-4300-A50D-6CCB8B706640}"/>
              </a:ext>
            </a:extLst>
          </p:cNvPr>
          <p:cNvSpPr>
            <a:spLocks noGrp="1"/>
          </p:cNvSpPr>
          <p:nvPr>
            <p:ph sz="half" idx="10"/>
          </p:nvPr>
        </p:nvSpPr>
        <p:spPr/>
        <p:txBody>
          <a:bodyPr/>
          <a:lstStyle/>
          <a:p>
            <a:r>
              <a:rPr lang="en-AU" dirty="0"/>
              <a:t>Puberty</a:t>
            </a:r>
          </a:p>
          <a:p>
            <a:r>
              <a:rPr lang="en-AU" dirty="0"/>
              <a:t>Pregnancy</a:t>
            </a:r>
          </a:p>
          <a:p>
            <a:r>
              <a:rPr lang="en-AU" dirty="0"/>
              <a:t>Childbirth</a:t>
            </a:r>
          </a:p>
          <a:p>
            <a:r>
              <a:rPr lang="en-AU" dirty="0"/>
              <a:t>Perimenopause</a:t>
            </a:r>
          </a:p>
          <a:p>
            <a:r>
              <a:rPr lang="en-AU" dirty="0"/>
              <a:t>Menopause and postmenopause</a:t>
            </a:r>
          </a:p>
        </p:txBody>
      </p:sp>
      <p:pic>
        <p:nvPicPr>
          <p:cNvPr id="3" name="Picture Placeholder 2" descr="A person and baby at a table&#10;&#10;">
            <a:extLst>
              <a:ext uri="{FF2B5EF4-FFF2-40B4-BE49-F238E27FC236}">
                <a16:creationId xmlns:a16="http://schemas.microsoft.com/office/drawing/2014/main" id="{27A5F29E-68F3-984C-B499-5787F96DD725}"/>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197056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3FD09-11F5-514D-B261-E4C5C8CE3526}"/>
              </a:ext>
            </a:extLst>
          </p:cNvPr>
          <p:cNvSpPr>
            <a:spLocks noGrp="1"/>
          </p:cNvSpPr>
          <p:nvPr>
            <p:ph type="title"/>
          </p:nvPr>
        </p:nvSpPr>
        <p:spPr/>
        <p:txBody>
          <a:bodyPr/>
          <a:lstStyle/>
          <a:p>
            <a:r>
              <a:rPr lang="en-AU" dirty="0"/>
              <a:t>C</a:t>
            </a:r>
            <a:r>
              <a:rPr lang="en-AU" sz="4800" dirty="0"/>
              <a:t>ommon conditions and life stages that are affected by hormones </a:t>
            </a:r>
            <a:endParaRPr lang="en-US" dirty="0"/>
          </a:p>
        </p:txBody>
      </p:sp>
    </p:spTree>
    <p:extLst>
      <p:ext uri="{BB962C8B-B14F-4D97-AF65-F5344CB8AC3E}">
        <p14:creationId xmlns:p14="http://schemas.microsoft.com/office/powerpoint/2010/main" val="201435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0CF3-00BE-C14B-AC6F-A966BAFB85EB}"/>
              </a:ext>
            </a:extLst>
          </p:cNvPr>
          <p:cNvSpPr>
            <a:spLocks noGrp="1"/>
          </p:cNvSpPr>
          <p:nvPr>
            <p:ph type="title"/>
          </p:nvPr>
        </p:nvSpPr>
        <p:spPr>
          <a:xfrm>
            <a:off x="631080" y="473075"/>
            <a:ext cx="7643787" cy="976313"/>
          </a:xfrm>
        </p:spPr>
        <p:txBody>
          <a:bodyPr anchor="t">
            <a:normAutofit/>
          </a:bodyPr>
          <a:lstStyle/>
          <a:p>
            <a:r>
              <a:rPr lang="en-US" dirty="0"/>
              <a:t>Premenstrual syndrome (PMS)</a:t>
            </a:r>
          </a:p>
        </p:txBody>
      </p:sp>
      <p:sp>
        <p:nvSpPr>
          <p:cNvPr id="3" name="Content Placeholder 2">
            <a:extLst>
              <a:ext uri="{FF2B5EF4-FFF2-40B4-BE49-F238E27FC236}">
                <a16:creationId xmlns:a16="http://schemas.microsoft.com/office/drawing/2014/main" id="{8F56024E-C222-334C-A0C2-85D44D2A75C8}"/>
              </a:ext>
            </a:extLst>
          </p:cNvPr>
          <p:cNvSpPr>
            <a:spLocks noGrp="1"/>
          </p:cNvSpPr>
          <p:nvPr>
            <p:ph sz="half" idx="10"/>
          </p:nvPr>
        </p:nvSpPr>
        <p:spPr>
          <a:xfrm>
            <a:off x="631080" y="1568095"/>
            <a:ext cx="7643787" cy="4253803"/>
          </a:xfrm>
        </p:spPr>
        <p:txBody>
          <a:bodyPr>
            <a:normAutofit/>
          </a:bodyPr>
          <a:lstStyle/>
          <a:p>
            <a:pPr>
              <a:defRPr/>
            </a:pPr>
            <a:r>
              <a:rPr lang="en-US" dirty="0"/>
              <a:t>Symptoms 1–2 weeks before a period </a:t>
            </a:r>
            <a:br>
              <a:rPr lang="en-US" dirty="0"/>
            </a:br>
            <a:r>
              <a:rPr lang="en-US" dirty="0"/>
              <a:t>that impact quality of life.</a:t>
            </a:r>
          </a:p>
          <a:p>
            <a:r>
              <a:rPr lang="en-AU" dirty="0"/>
              <a:t>Emotional symptoms, like irritability, </a:t>
            </a:r>
            <a:br>
              <a:rPr lang="en-AU" dirty="0"/>
            </a:br>
            <a:r>
              <a:rPr lang="en-AU" dirty="0"/>
              <a:t>anxiety and difficulty concentrating. </a:t>
            </a:r>
          </a:p>
          <a:p>
            <a:r>
              <a:rPr lang="en-AU" dirty="0"/>
              <a:t>Physical symptoms, like constipation, diarrhoea, swollen and tender breasts, </a:t>
            </a:r>
            <a:br>
              <a:rPr lang="en-AU" dirty="0"/>
            </a:br>
            <a:r>
              <a:rPr lang="en-AU" dirty="0"/>
              <a:t>acne and pimples. </a:t>
            </a:r>
          </a:p>
          <a:p>
            <a:endParaRPr lang="en-US" dirty="0"/>
          </a:p>
        </p:txBody>
      </p:sp>
      <p:pic>
        <p:nvPicPr>
          <p:cNvPr id="6" name="Picture Placeholder 5" descr="A person sitting on a porch&#10;&#10;">
            <a:extLst>
              <a:ext uri="{FF2B5EF4-FFF2-40B4-BE49-F238E27FC236}">
                <a16:creationId xmlns:a16="http://schemas.microsoft.com/office/drawing/2014/main" id="{3465099F-F240-2044-B61B-145A1C4AF3D2}"/>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2065473839"/>
      </p:ext>
    </p:extLst>
  </p:cSld>
  <p:clrMapOvr>
    <a:masterClrMapping/>
  </p:clrMapOvr>
</p:sld>
</file>

<file path=ppt/theme/theme1.xml><?xml version="1.0" encoding="utf-8"?>
<a:theme xmlns:a="http://schemas.openxmlformats.org/drawingml/2006/main" name="Jean Hailes title">
  <a:themeElements>
    <a:clrScheme name="Jean Hailes Brand 2023">
      <a:dk1>
        <a:srgbClr val="3D0F58"/>
      </a:dk1>
      <a:lt1>
        <a:sysClr val="window" lastClr="FFFFFF"/>
      </a:lt1>
      <a:dk2>
        <a:srgbClr val="662D91"/>
      </a:dk2>
      <a:lt2>
        <a:srgbClr val="F3F4F6"/>
      </a:lt2>
      <a:accent1>
        <a:srgbClr val="3D0F58"/>
      </a:accent1>
      <a:accent2>
        <a:srgbClr val="D40F7D"/>
      </a:accent2>
      <a:accent3>
        <a:srgbClr val="E0C9F6"/>
      </a:accent3>
      <a:accent4>
        <a:srgbClr val="02267E"/>
      </a:accent4>
      <a:accent5>
        <a:srgbClr val="FDD963"/>
      </a:accent5>
      <a:accent6>
        <a:srgbClr val="A6E068"/>
      </a:accent6>
      <a:hlink>
        <a:srgbClr val="3D0F58"/>
      </a:hlink>
      <a:folHlink>
        <a:srgbClr val="3D0F5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C6DE4A67-2BCF-4E77-9AE5-6A1EAA84C2EF}"/>
    </a:ext>
  </a:extLst>
</a:theme>
</file>

<file path=ppt/theme/theme2.xml><?xml version="1.0" encoding="utf-8"?>
<a:theme xmlns:a="http://schemas.openxmlformats.org/drawingml/2006/main" name="1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7FC7B5B9-E22A-406D-A150-FC7A9F58A525}"/>
    </a:ext>
  </a:extLst>
</a:theme>
</file>

<file path=ppt/theme/theme3.xml><?xml version="1.0" encoding="utf-8"?>
<a:theme xmlns:a="http://schemas.openxmlformats.org/drawingml/2006/main" name="2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7ADDAF22-9733-44F8-8C76-1E4C3D689636}"/>
    </a:ext>
  </a:extLst>
</a:theme>
</file>

<file path=ppt/theme/theme4.xml><?xml version="1.0" encoding="utf-8"?>
<a:theme xmlns:a="http://schemas.openxmlformats.org/drawingml/2006/main" name="3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4A9E9612-7FD5-4917-A197-9AF6B6CF016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Jean Hailes Presentation Template</Template>
  <TotalTime>590</TotalTime>
  <Words>5168</Words>
  <Application>Microsoft Office PowerPoint</Application>
  <PresentationFormat>Widescreen</PresentationFormat>
  <Paragraphs>488</Paragraphs>
  <Slides>36</Slides>
  <Notes>35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36</vt:i4>
      </vt:variant>
    </vt:vector>
  </HeadingPairs>
  <TitlesOfParts>
    <vt:vector size="47" baseType="lpstr">
      <vt:lpstr>Helvetica</vt:lpstr>
      <vt:lpstr>Courier New</vt:lpstr>
      <vt:lpstr>Arial</vt:lpstr>
      <vt:lpstr>Symbol</vt:lpstr>
      <vt:lpstr>Times New Roman</vt:lpstr>
      <vt:lpstr>Calibri</vt:lpstr>
      <vt:lpstr>ＭＳ Ｐゴシック</vt:lpstr>
      <vt:lpstr>Jean Hailes title</vt:lpstr>
      <vt:lpstr>1_Jean Hailes title</vt:lpstr>
      <vt:lpstr>2_Jean Hailes title</vt:lpstr>
      <vt:lpstr>3_Jean Hailes title</vt:lpstr>
      <vt:lpstr>Hormones and  your health</vt:lpstr>
      <vt:lpstr>Language</vt:lpstr>
      <vt:lpstr>Presentation aims</vt:lpstr>
      <vt:lpstr>What are hormones?</vt:lpstr>
      <vt:lpstr>Important hormones for women</vt:lpstr>
      <vt:lpstr>Reproductive hormones </vt:lpstr>
      <vt:lpstr>Times of major hormonal change</vt:lpstr>
      <vt:lpstr>Common conditions and life stages that are affected by hormones </vt:lpstr>
      <vt:lpstr>Premenstrual syndrome (PMS)</vt:lpstr>
      <vt:lpstr>PMS management</vt:lpstr>
      <vt:lpstr>Premenstrual dysphoric            disorder (PMDD)</vt:lpstr>
      <vt:lpstr>PMDD management </vt:lpstr>
      <vt:lpstr>Polycystic ovary syndrome (PCOS)</vt:lpstr>
      <vt:lpstr>PCOS management</vt:lpstr>
      <vt:lpstr>Endometriosis</vt:lpstr>
      <vt:lpstr>Endometriosis symptoms</vt:lpstr>
      <vt:lpstr>Endometriosis management </vt:lpstr>
      <vt:lpstr>Menopause </vt:lpstr>
      <vt:lpstr>Stages of menopause transition</vt:lpstr>
      <vt:lpstr>Menopause management</vt:lpstr>
      <vt:lpstr>How hormones affect your mood, heart health, bone health and sleep</vt:lpstr>
      <vt:lpstr>Hormones and your mood</vt:lpstr>
      <vt:lpstr>Hormones and your heart health</vt:lpstr>
      <vt:lpstr>Hormones and your heart health </vt:lpstr>
      <vt:lpstr>Hormones and your bone health</vt:lpstr>
      <vt:lpstr>Hormones and your bone health – osteoporosis </vt:lpstr>
      <vt:lpstr>Hormones and your sleep </vt:lpstr>
      <vt:lpstr>Poor sleep</vt:lpstr>
      <vt:lpstr>A healthy lifestyle can help keep your hormones in balance</vt:lpstr>
      <vt:lpstr>Eat well</vt:lpstr>
      <vt:lpstr>Move more</vt:lpstr>
      <vt:lpstr>Tips to sleep well </vt:lpstr>
      <vt:lpstr>See your doctor for a health check</vt:lpstr>
      <vt:lpstr>More information and resources on hormones</vt:lpstr>
      <vt:lpstr>Thank you</vt:lpstr>
      <vt:lpstr>For further information </vt:lpstr>
    </vt:vector>
  </TitlesOfParts>
  <Company>Jean Hailes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Hormones and your Health</dc:title>
  <dc:creator>Jean Hailes Foundation</dc:creator>
  <cp:lastModifiedBy>Andrew Vagg</cp:lastModifiedBy>
  <cp:revision>40</cp:revision>
  <dcterms:created xsi:type="dcterms:W3CDTF">2023-09-25T04:00:56Z</dcterms:created>
  <dcterms:modified xsi:type="dcterms:W3CDTF">2024-03-06T22:55:09Z</dcterms:modified>
</cp:coreProperties>
</file>