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36"/>
  </p:notesMasterIdLst>
  <p:handoutMasterIdLst>
    <p:handoutMasterId r:id="rId37"/>
  </p:handoutMasterIdLst>
  <p:sldIdLst>
    <p:sldId id="256" r:id="rId5"/>
    <p:sldId id="277" r:id="rId6"/>
    <p:sldId id="278" r:id="rId7"/>
    <p:sldId id="283" r:id="rId8"/>
    <p:sldId id="275" r:id="rId9"/>
    <p:sldId id="315" r:id="rId10"/>
    <p:sldId id="314" r:id="rId11"/>
    <p:sldId id="285" r:id="rId12"/>
    <p:sldId id="286" r:id="rId13"/>
    <p:sldId id="287" r:id="rId14"/>
    <p:sldId id="316" r:id="rId15"/>
    <p:sldId id="288" r:id="rId16"/>
    <p:sldId id="289" r:id="rId17"/>
    <p:sldId id="290" r:id="rId18"/>
    <p:sldId id="291" r:id="rId19"/>
    <p:sldId id="292" r:id="rId20"/>
    <p:sldId id="312" r:id="rId21"/>
    <p:sldId id="293" r:id="rId22"/>
    <p:sldId id="307" r:id="rId23"/>
    <p:sldId id="294" r:id="rId24"/>
    <p:sldId id="295" r:id="rId25"/>
    <p:sldId id="296" r:id="rId26"/>
    <p:sldId id="308" r:id="rId27"/>
    <p:sldId id="309" r:id="rId28"/>
    <p:sldId id="310" r:id="rId29"/>
    <p:sldId id="302" r:id="rId30"/>
    <p:sldId id="303" r:id="rId31"/>
    <p:sldId id="317" r:id="rId32"/>
    <p:sldId id="305" r:id="rId33"/>
    <p:sldId id="262" r:id="rId34"/>
    <p:sldId id="31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D5E6FA-4FD4-D809-F51D-EEBEF6829350}" name="Louise Browne" initials="LB" userId="S::louise.browne@jeanhailes.org.au::dfc0368b-1762-4c4f-99e4-68e449fed6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E4FA"/>
    <a:srgbClr val="E0C9F6"/>
    <a:srgbClr val="E6D4F8"/>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41" autoAdjust="0"/>
  </p:normalViewPr>
  <p:slideViewPr>
    <p:cSldViewPr snapToGrid="0" snapToObjects="1">
      <p:cViewPr varScale="1">
        <p:scale>
          <a:sx n="140" d="100"/>
          <a:sy n="140" d="100"/>
        </p:scale>
        <p:origin x="594" y="12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81191-B16D-3C4E-A356-00530D914935}"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26767-F1A3-8143-A302-A0B4B25C5730}" type="slidenum">
              <a:rPr lang="en-US" smtClean="0"/>
              <a:t>‹#›</a:t>
            </a:fld>
            <a:endParaRPr lang="en-US"/>
          </a:p>
        </p:txBody>
      </p:sp>
    </p:spTree>
    <p:extLst>
      <p:ext uri="{BB962C8B-B14F-4D97-AF65-F5344CB8AC3E}">
        <p14:creationId xmlns:p14="http://schemas.microsoft.com/office/powerpoint/2010/main" val="6818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026767-F1A3-8143-A302-A0B4B25C5730}" type="slidenum">
              <a:rPr lang="en-US" smtClean="0"/>
              <a:t>1</a:t>
            </a:fld>
            <a:endParaRPr lang="en-US"/>
          </a:p>
        </p:txBody>
      </p:sp>
    </p:spTree>
    <p:extLst>
      <p:ext uri="{BB962C8B-B14F-4D97-AF65-F5344CB8AC3E}">
        <p14:creationId xmlns:p14="http://schemas.microsoft.com/office/powerpoint/2010/main" val="106345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Once you start being sexually active, have regular checks for sexually transmissible infections (STIs), like chlamydia, genital herpes, gonorrhoea and syphilis. </a:t>
            </a:r>
          </a:p>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STIs can not only affect your day-to-day health but your fertility as well. I</a:t>
            </a:r>
            <a:r>
              <a:rPr lang="en-AU" sz="1200" dirty="0">
                <a:solidFill>
                  <a:schemeClr val="tx1"/>
                </a:solidFill>
              </a:rPr>
              <a:t>f you are under 30 years of age and sexually active, have a urine test for chlamydia each year. Chlamydia often has no symptoms but it can affect your fertility.</a:t>
            </a:r>
            <a:endParaRPr lang="en-AU" sz="1200" dirty="0">
              <a:solidFill>
                <a:schemeClr val="tx1"/>
              </a:solidFill>
              <a:ea typeface="Calibri" panose="020F0502020204030204" pitchFamily="34" charset="0"/>
              <a:cs typeface="Times New Roman" panose="02020603050405020304" pitchFamily="18" charset="0"/>
            </a:endParaRPr>
          </a:p>
          <a:p>
            <a:pPr marL="361528"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You can’t tell if someone has an STI just by looking at them, so regular checks are important:</a:t>
            </a:r>
          </a:p>
          <a:p>
            <a:pPr marL="844834" lvl="1" indent="-361528">
              <a:lnSpc>
                <a:spcPct val="107000"/>
              </a:lnSpc>
              <a:spcAft>
                <a:spcPts val="0"/>
              </a:spcAft>
              <a:buFont typeface="Calibri" panose="020F0502020204030204" pitchFamily="34" charset="0"/>
              <a:buChar char="-"/>
            </a:pPr>
            <a:r>
              <a:rPr lang="en-AU" sz="1200" dirty="0">
                <a:solidFill>
                  <a:schemeClr val="tx1"/>
                </a:solidFill>
                <a:ea typeface="Calibri" panose="020F0502020204030204" pitchFamily="34" charset="0"/>
                <a:cs typeface="Times New Roman" panose="02020603050405020304" pitchFamily="18" charset="0"/>
              </a:rPr>
              <a:t>every time you have a new partner</a:t>
            </a:r>
          </a:p>
          <a:p>
            <a:pPr marL="844834" lvl="1" indent="-361528">
              <a:lnSpc>
                <a:spcPct val="107000"/>
              </a:lnSpc>
              <a:spcAft>
                <a:spcPts val="0"/>
              </a:spcAft>
              <a:buFont typeface="Calibri" panose="020F0502020204030204" pitchFamily="34" charset="0"/>
              <a:buChar char="-"/>
            </a:pPr>
            <a:r>
              <a:rPr lang="en-AU" sz="1200" dirty="0">
                <a:solidFill>
                  <a:schemeClr val="tx1"/>
                </a:solidFill>
                <a:ea typeface="Calibri" panose="020F0502020204030204" pitchFamily="34" charset="0"/>
                <a:cs typeface="Times New Roman" panose="02020603050405020304" pitchFamily="18" charset="0"/>
              </a:rPr>
              <a:t>if you or your partner have sex with other people.</a:t>
            </a:r>
          </a:p>
        </p:txBody>
      </p:sp>
      <p:sp>
        <p:nvSpPr>
          <p:cNvPr id="4" name="Slide Number Placeholder 3"/>
          <p:cNvSpPr>
            <a:spLocks noGrp="1"/>
          </p:cNvSpPr>
          <p:nvPr>
            <p:ph type="sldNum" sz="quarter" idx="5"/>
          </p:nvPr>
        </p:nvSpPr>
        <p:spPr/>
        <p:txBody>
          <a:bodyPr/>
          <a:lstStyle/>
          <a:p>
            <a:fld id="{9B026767-F1A3-8143-A302-A0B4B25C5730}" type="slidenum">
              <a:rPr lang="en-US" smtClean="0"/>
              <a:t>10</a:t>
            </a:fld>
            <a:endParaRPr lang="en-US"/>
          </a:p>
        </p:txBody>
      </p:sp>
    </p:spTree>
    <p:extLst>
      <p:ext uri="{BB962C8B-B14F-4D97-AF65-F5344CB8AC3E}">
        <p14:creationId xmlns:p14="http://schemas.microsoft.com/office/powerpoint/2010/main" val="423861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a:lnSpc>
                <a:spcPct val="107000"/>
              </a:lnSpc>
              <a:spcAft>
                <a:spcPts val="0"/>
              </a:spcAft>
              <a:buFont typeface="Arial" panose="020B0604020202020204" pitchFamily="34" charset="0"/>
              <a:buChar char="•"/>
            </a:pPr>
            <a:r>
              <a:rPr lang="en-AU" sz="1200" dirty="0">
                <a:solidFill>
                  <a:schemeClr val="tx1"/>
                </a:solidFill>
                <a:ea typeface="Calibri" panose="020F0502020204030204" pitchFamily="34" charset="0"/>
                <a:cs typeface="Times New Roman" panose="02020603050405020304" pitchFamily="18" charset="0"/>
              </a:rPr>
              <a:t>Protect yourself against STIs at every age. Always use condoms or dental dams with a new sexual partner no matter what age you are. STIs are increasing among older people (50 years old and above), as they’re more likely to have missed out on the safer sex education during school years.</a:t>
            </a:r>
          </a:p>
          <a:p>
            <a:pPr marL="361528" lvl="1" indent="-361528">
              <a:lnSpc>
                <a:spcPct val="107000"/>
              </a:lnSpc>
              <a:spcAft>
                <a:spcPts val="0"/>
              </a:spcAft>
              <a:buFont typeface="Arial" panose="020B0604020202020204" pitchFamily="34" charset="0"/>
              <a:buChar char="•"/>
            </a:pPr>
            <a:r>
              <a:rPr lang="en-AU" sz="1200" dirty="0">
                <a:solidFill>
                  <a:schemeClr val="tx1"/>
                </a:solidFill>
                <a:cs typeface="Times New Roman" panose="02020603050405020304" pitchFamily="18" charset="0"/>
              </a:rPr>
              <a:t>A sexual health check is a good opportunity to talk to your doctor about things like contraception, or any sexual problems you may be experiencing, such as painful sex or low libido.</a:t>
            </a:r>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11</a:t>
            </a:fld>
            <a:endParaRPr lang="en-US"/>
          </a:p>
        </p:txBody>
      </p:sp>
    </p:spTree>
    <p:extLst>
      <p:ext uri="{BB962C8B-B14F-4D97-AF65-F5344CB8AC3E}">
        <p14:creationId xmlns:p14="http://schemas.microsoft.com/office/powerpoint/2010/main" val="61037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If you’re planning to become pregnant, have a pre-pregnancy health check six months before you start trying to get pregnant. It assesses things such as your immunisation status, general health, weight and smoking and alcohol-drinking habits. It </a:t>
            </a:r>
            <a:r>
              <a:rPr lang="en-AU" sz="1200" b="0" i="0" dirty="0">
                <a:solidFill>
                  <a:srgbClr val="383C3D"/>
                </a:solidFill>
                <a:effectLst/>
                <a:latin typeface="+mn-lt"/>
              </a:rPr>
              <a:t>looks for factors that may affect your health, your ability to conceive (become pregnant) and the health of your baby.</a:t>
            </a:r>
          </a:p>
          <a:p>
            <a:pPr marL="361528" indent="-361528">
              <a:lnSpc>
                <a:spcPct val="107000"/>
              </a:lnSpc>
              <a:buFont typeface="Arial" panose="020B0604020202020204" pitchFamily="34" charset="0"/>
              <a:buChar char="•"/>
            </a:pPr>
            <a:r>
              <a:rPr lang="en-AU" sz="1200" dirty="0">
                <a:cs typeface="Times New Roman" panose="02020603050405020304" pitchFamily="18" charset="0"/>
              </a:rPr>
              <a:t>Be in the best health possible before becoming pregnant.</a:t>
            </a:r>
          </a:p>
          <a:p>
            <a:pPr marL="361528" indent="-361528">
              <a:lnSpc>
                <a:spcPct val="107000"/>
              </a:lnSpc>
              <a:buFont typeface="Arial" panose="020B0604020202020204" pitchFamily="34" charset="0"/>
              <a:buChar char="•"/>
            </a:pPr>
            <a:r>
              <a:rPr lang="en-AU" sz="1200" b="0" i="0" dirty="0">
                <a:solidFill>
                  <a:srgbClr val="222222"/>
                </a:solidFill>
                <a:effectLst/>
                <a:latin typeface="+mn-lt"/>
              </a:rPr>
              <a:t>Once you become pregnant, have regular antenatal checks to help monitor your baby’s health and development.</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12</a:t>
            </a:fld>
            <a:endParaRPr lang="en-US"/>
          </a:p>
        </p:txBody>
      </p:sp>
    </p:spTree>
    <p:extLst>
      <p:ext uri="{BB962C8B-B14F-4D97-AF65-F5344CB8AC3E}">
        <p14:creationId xmlns:p14="http://schemas.microsoft.com/office/powerpoint/2010/main" val="379344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Breasts come in all shapes and sizes and will change from adolescence to menopause and beyond.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Get to know your breasts </a:t>
            </a:r>
            <a:r>
              <a:rPr lang="en-AU" sz="1200" b="0" dirty="0">
                <a:solidFill>
                  <a:schemeClr val="tx1"/>
                </a:solidFill>
                <a:latin typeface="+mn-lt"/>
                <a:cs typeface="Arial" panose="020B0604020202020204" pitchFamily="34" charset="0"/>
              </a:rPr>
              <a:t>–</a:t>
            </a:r>
            <a:r>
              <a:rPr lang="en-AU" sz="1200" dirty="0">
                <a:ea typeface="Calibri" panose="020F0502020204030204" pitchFamily="34" charset="0"/>
                <a:cs typeface="Times New Roman" panose="02020603050405020304" pitchFamily="18" charset="0"/>
              </a:rPr>
              <a:t> if you are familiar with the way your breasts look and feel, it will make it easier to notice any changes.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From your 20s onwards, check your breasts once a month – ideally after your period is finished, or on the first day of the month if you don’t have periods.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Look at the shape, colour and size of your breasts. Then feel the entire breast area from your collarbone to your tummy, including your armpits.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If you notice any changes, see your doctor as soon as possible.</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13</a:t>
            </a:fld>
            <a:endParaRPr lang="en-US"/>
          </a:p>
        </p:txBody>
      </p:sp>
    </p:spTree>
    <p:extLst>
      <p:ext uri="{BB962C8B-B14F-4D97-AF65-F5344CB8AC3E}">
        <p14:creationId xmlns:p14="http://schemas.microsoft.com/office/powerpoint/2010/main" val="426289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Regular breast checks help find breast cancer early to increase the chances for effective treatment.</a:t>
            </a: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 mammogram is an X-ray of your breasts that looks for cancer in your breast tissue before you have any signs and symptoms.</a:t>
            </a:r>
            <a:r>
              <a:rPr lang="en-AU" sz="1200" dirty="0">
                <a:latin typeface="+mn-lt"/>
                <a:cs typeface="Times New Roman" panose="02020603050405020304" pitchFamily="18" charset="0"/>
              </a:rPr>
              <a:t> </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B</a:t>
            </a:r>
            <a:r>
              <a:rPr lang="en-AU" sz="1200" dirty="0">
                <a:solidFill>
                  <a:srgbClr val="222222"/>
                </a:solidFill>
                <a:effectLst/>
                <a:latin typeface="+mn-lt"/>
                <a:ea typeface="Times New Roman" panose="02020603050405020304" pitchFamily="18" charset="0"/>
              </a:rPr>
              <a:t>reastScreen Australia offers free mammograms to women with no breast symptoms aged between 50 and 74 years. You’ll receive a reminder to attend a mammogram every two years once you turn 50.</a:t>
            </a:r>
          </a:p>
          <a:p>
            <a:pPr marL="361528" indent="-361528" defTabSz="966612">
              <a:lnSpc>
                <a:spcPct val="107000"/>
              </a:lnSpc>
              <a:buFont typeface="Arial" panose="020B0604020202020204" pitchFamily="34" charset="0"/>
              <a:buChar char="•"/>
            </a:pPr>
            <a:r>
              <a:rPr lang="en-AU" sz="1200" dirty="0">
                <a:solidFill>
                  <a:srgbClr val="222222"/>
                </a:solidFill>
                <a:effectLst/>
                <a:latin typeface="+mn-lt"/>
                <a:ea typeface="Calibri" panose="020F0502020204030204" pitchFamily="34" charset="0"/>
              </a:rPr>
              <a:t>W</a:t>
            </a:r>
            <a:r>
              <a:rPr lang="en-AU" sz="1200" dirty="0">
                <a:solidFill>
                  <a:srgbClr val="222222"/>
                </a:solidFill>
                <a:effectLst/>
                <a:latin typeface="+mn-lt"/>
                <a:ea typeface="Times New Roman" panose="02020603050405020304" pitchFamily="18" charset="0"/>
              </a:rPr>
              <a:t>omen aged 40–49 and 75 and over are eligible for free mammograms every two years but don’t receive a reminder to attend. </a:t>
            </a:r>
            <a:r>
              <a:rPr lang="en-AU" sz="1200" dirty="0">
                <a:solidFill>
                  <a:srgbClr val="222222"/>
                </a:solidFill>
                <a:effectLst/>
                <a:latin typeface="+mn-lt"/>
                <a:ea typeface="Times New Roman" panose="02020603050405020304" pitchFamily="18" charset="0"/>
                <a:cs typeface="Times New Roman" panose="02020603050405020304" pitchFamily="18" charset="0"/>
              </a:rPr>
              <a:t>T</a:t>
            </a:r>
            <a:r>
              <a:rPr lang="en-AU" sz="1200" b="0" i="0" dirty="0">
                <a:solidFill>
                  <a:srgbClr val="111111"/>
                </a:solidFill>
                <a:effectLst/>
                <a:latin typeface="+mn-lt"/>
              </a:rPr>
              <a:t>alk to your doctor to find out if breast screening is right for you at this age.</a:t>
            </a:r>
            <a:endParaRPr lang="en-AU" sz="1200" dirty="0">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Women with personal or family history of breast cancer may need to have a mammogram more often or at an earlier age.</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If you notice a lump in your breast or have any breast problems, ask your doctor for a diagnostic mammogram, as the regular breast screening mammogram is not appropriate.</a:t>
            </a:r>
            <a:endParaRPr lang="en-AU" sz="1200" dirty="0">
              <a:latin typeface="+mn-lt"/>
            </a:endParaRP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14</a:t>
            </a:fld>
            <a:endParaRPr lang="en-US"/>
          </a:p>
        </p:txBody>
      </p:sp>
    </p:spTree>
    <p:extLst>
      <p:ext uri="{BB962C8B-B14F-4D97-AF65-F5344CB8AC3E}">
        <p14:creationId xmlns:p14="http://schemas.microsoft.com/office/powerpoint/2010/main" val="381037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In 2017, the cervical screening test replaced the Pap test.</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 cervical screening test checks for human papillomavirus (HPV) in cells from your cervix. HPV is a common virus that can cause changes to cells in your cervix, which in rare cases can develop into cervical cancer. </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Once you turn 25, have the test every five years until you are 74. </a:t>
            </a:r>
          </a:p>
          <a:p>
            <a:pPr marL="361528" indent="-361528" defTabSz="966612">
              <a:lnSpc>
                <a:spcPct val="107000"/>
              </a:lnSpc>
              <a:buFont typeface="Arial" panose="020B0604020202020204" pitchFamily="34" charset="0"/>
              <a:buChar char="•"/>
            </a:pPr>
            <a:r>
              <a:rPr lang="en-AU" sz="1200" dirty="0">
                <a:cs typeface="Times New Roman" panose="02020603050405020304" pitchFamily="18" charset="0"/>
              </a:rPr>
              <a:t>If you’re 25 or over and have never had a Pap test or cervical screening test or are overdue for one, make an appointment with your doctor to have one. </a:t>
            </a:r>
            <a:r>
              <a:rPr lang="en-AU" b="0" i="0" dirty="0">
                <a:solidFill>
                  <a:srgbClr val="383C3D"/>
                </a:solidFill>
                <a:effectLst/>
                <a:latin typeface="Avenir"/>
              </a:rPr>
              <a:t>For the test, you can:</a:t>
            </a:r>
          </a:p>
          <a:p>
            <a:pPr marL="628650" lvl="1" indent="-171450" algn="l">
              <a:lnSpc>
                <a:spcPct val="107000"/>
              </a:lnSpc>
              <a:buFontTx/>
              <a:buChar char="-"/>
            </a:pPr>
            <a:r>
              <a:rPr lang="en-AU" b="0" i="0" dirty="0">
                <a:solidFill>
                  <a:srgbClr val="383C3D"/>
                </a:solidFill>
                <a:effectLst/>
                <a:latin typeface="Avenir"/>
              </a:rPr>
              <a:t>get your doctor or nurse to take a cervical sample, or</a:t>
            </a:r>
          </a:p>
          <a:p>
            <a:pPr marL="628650" lvl="1" indent="-171450" algn="l">
              <a:lnSpc>
                <a:spcPct val="107000"/>
              </a:lnSpc>
              <a:buFontTx/>
              <a:buChar char="-"/>
            </a:pPr>
            <a:r>
              <a:rPr lang="en-AU" b="0" i="0" dirty="0">
                <a:solidFill>
                  <a:srgbClr val="383C3D"/>
                </a:solidFill>
                <a:effectLst/>
                <a:latin typeface="Avenir"/>
              </a:rPr>
              <a:t>take your own vaginal sample (self-collection).</a:t>
            </a:r>
            <a:endParaRPr lang="en-AU" sz="1200" dirty="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cs typeface="Times New Roman" panose="02020603050405020304" pitchFamily="18" charset="0"/>
              </a:rPr>
              <a:t>Even if you’</a:t>
            </a:r>
            <a:r>
              <a:rPr lang="en-AU" sz="1200" b="0" i="0" dirty="0">
                <a:solidFill>
                  <a:srgbClr val="222222"/>
                </a:solidFill>
                <a:effectLst/>
                <a:latin typeface="+mn-lt"/>
              </a:rPr>
              <a:t>ve had the HPV vaccine, it is still important to have regular cervical screening tests.</a:t>
            </a:r>
          </a:p>
          <a:p>
            <a:endParaRPr lang="en-AU" sz="1200" dirty="0">
              <a:latin typeface="+mn-lt"/>
            </a:endParaRP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15</a:t>
            </a:fld>
            <a:endParaRPr lang="en-US"/>
          </a:p>
        </p:txBody>
      </p:sp>
    </p:spTree>
    <p:extLst>
      <p:ext uri="{BB962C8B-B14F-4D97-AF65-F5344CB8AC3E}">
        <p14:creationId xmlns:p14="http://schemas.microsoft.com/office/powerpoint/2010/main" val="122366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b="0" i="0" dirty="0">
                <a:solidFill>
                  <a:schemeClr val="tx1"/>
                </a:solidFill>
                <a:effectLst/>
                <a:latin typeface="+mn-lt"/>
              </a:rPr>
              <a:t>Cardiovascular disease, an umbrella term that includes heart disease, stroke and blood vessel disease, is the leading cause of death for women globally.</a:t>
            </a:r>
          </a:p>
          <a:p>
            <a:pPr marL="361528" indent="-361528" defTabSz="966612">
              <a:lnSpc>
                <a:spcPct val="107000"/>
              </a:lnSpc>
              <a:buFont typeface="Arial" panose="020B0604020202020204" pitchFamily="34" charset="0"/>
              <a:buChar char="•"/>
            </a:pPr>
            <a:r>
              <a:rPr lang="en-AU" sz="1200" b="0" i="0" dirty="0">
                <a:solidFill>
                  <a:schemeClr val="tx1"/>
                </a:solidFill>
                <a:effectLst/>
                <a:latin typeface="+mn-lt"/>
              </a:rPr>
              <a:t>Heart disease refers to a group of conditions that affect the heart, including coronary heart disease and heart failure.</a:t>
            </a:r>
            <a:endParaRPr lang="en-AU" sz="1200" dirty="0">
              <a:solidFill>
                <a:schemeClr val="tx1"/>
              </a:solidFill>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solidFill>
                  <a:schemeClr val="tx1"/>
                </a:solidFill>
                <a:latin typeface="+mn-lt"/>
                <a:ea typeface="Calibri" panose="020F0502020204030204" pitchFamily="34" charset="0"/>
                <a:cs typeface="Times New Roman" panose="02020603050405020304" pitchFamily="18" charset="0"/>
              </a:rPr>
              <a:t>If you’re over 45 years old, see your doctor for a heart health check to assess your individual risk of heart disease. </a:t>
            </a:r>
            <a:r>
              <a:rPr lang="en-AU" b="0" i="0" dirty="0">
                <a:solidFill>
                  <a:srgbClr val="383C3D"/>
                </a:solidFill>
                <a:effectLst/>
                <a:latin typeface="+mn-lt"/>
              </a:rPr>
              <a:t>Aboriginal and Torres Strait Islander women have a higher risk of heart disease, so regular heart health checks for these women begin at the age of 30.</a:t>
            </a:r>
            <a:endParaRPr lang="en-AU" sz="1200" dirty="0">
              <a:solidFill>
                <a:schemeClr val="tx1"/>
              </a:solidFill>
              <a:latin typeface="+mn-lt"/>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solidFill>
                  <a:schemeClr val="tx1"/>
                </a:solidFill>
                <a:latin typeface="+mn-lt"/>
                <a:ea typeface="Calibri" panose="020F0502020204030204" pitchFamily="34" charset="0"/>
                <a:cs typeface="Times New Roman" panose="02020603050405020304" pitchFamily="18" charset="0"/>
              </a:rPr>
              <a:t>Risk factors for heart disease include your age, ethnicity, family history, lifestyle and any medical conditions you have. There are also female-specific risk factors like complications during pregnancy, </a:t>
            </a:r>
            <a:r>
              <a:rPr lang="en-AU" sz="1200" dirty="0">
                <a:solidFill>
                  <a:schemeClr val="tx1"/>
                </a:solidFill>
                <a:latin typeface="+mn-lt"/>
              </a:rPr>
              <a:t>such as high blood pressure, preeclampsia or gestational diabetes,</a:t>
            </a:r>
            <a:r>
              <a:rPr lang="en-AU" sz="1200" dirty="0">
                <a:solidFill>
                  <a:schemeClr val="tx1"/>
                </a:solidFill>
                <a:latin typeface="+mn-lt"/>
                <a:ea typeface="Calibri" panose="020F0502020204030204" pitchFamily="34" charset="0"/>
                <a:cs typeface="Times New Roman" panose="02020603050405020304" pitchFamily="18" charset="0"/>
              </a:rPr>
              <a:t> or reaching menopause.</a:t>
            </a:r>
          </a:p>
          <a:p>
            <a:pPr marL="361528" indent="-361528" defTabSz="966612">
              <a:lnSpc>
                <a:spcPct val="107000"/>
              </a:lnSpc>
              <a:buFont typeface="Arial" panose="020B0604020202020204" pitchFamily="34" charset="0"/>
              <a:buChar char="•"/>
              <a:defRPr/>
            </a:pPr>
            <a:r>
              <a:rPr lang="en-AU" sz="1200" dirty="0">
                <a:solidFill>
                  <a:schemeClr val="tx1"/>
                </a:solidFill>
                <a:latin typeface="+mn-lt"/>
              </a:rPr>
              <a:t>Understanding the risk factors for heart disease specific to you can help you</a:t>
            </a:r>
            <a:r>
              <a:rPr lang="en-AU" sz="1200" b="0" i="0" dirty="0">
                <a:solidFill>
                  <a:schemeClr val="tx1"/>
                </a:solidFill>
                <a:effectLst/>
                <a:latin typeface="+mn-lt"/>
              </a:rPr>
              <a:t> take necessary steps to protect your heart, for example, making lifestyle changes or starting medication.</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16</a:t>
            </a:fld>
            <a:endParaRPr lang="en-US"/>
          </a:p>
        </p:txBody>
      </p:sp>
    </p:spTree>
    <p:extLst>
      <p:ext uri="{BB962C8B-B14F-4D97-AF65-F5344CB8AC3E}">
        <p14:creationId xmlns:p14="http://schemas.microsoft.com/office/powerpoint/2010/main" val="201749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At a heart health check, the doctor will look at your </a:t>
            </a:r>
            <a:r>
              <a:rPr lang="en-AU" sz="1200" b="0" i="0" dirty="0">
                <a:solidFill>
                  <a:srgbClr val="662D91"/>
                </a:solidFill>
                <a:effectLst/>
                <a:latin typeface="+mn-lt"/>
              </a:rPr>
              <a:t>key heart health measures</a:t>
            </a:r>
            <a:r>
              <a:rPr lang="en-AU" sz="1200" dirty="0">
                <a:latin typeface="+mn-lt"/>
                <a:ea typeface="Calibri" panose="020F0502020204030204" pitchFamily="34" charset="0"/>
                <a:cs typeface="Times New Roman" panose="02020603050405020304" pitchFamily="18" charset="0"/>
              </a:rPr>
              <a:t>:</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blood pressure – normal blood pressure should be less than 130/80mmHg</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cholesterol – cholesterol is essential for the proper function of every cell in your body, but too much of it is a problem – it should be less than 5.5mmol/l</a:t>
            </a:r>
          </a:p>
          <a:p>
            <a:pPr marL="844834" indent="-361528" defTabSz="966612">
              <a:lnSpc>
                <a:spcPct val="107000"/>
              </a:lnSpc>
              <a:spcBef>
                <a:spcPts val="0"/>
              </a:spcBef>
              <a:spcAft>
                <a:spcPts val="0"/>
              </a:spcAft>
              <a:buFont typeface="Calibri" panose="020F0502020204030204" pitchFamily="34" charset="0"/>
              <a:buChar char="-"/>
            </a:pPr>
            <a:r>
              <a:rPr lang="en-AU" sz="1200" dirty="0">
                <a:latin typeface="+mn-lt"/>
                <a:ea typeface="Calibri" panose="020F0502020204030204" pitchFamily="34" charset="0"/>
                <a:cs typeface="Times New Roman" panose="02020603050405020304" pitchFamily="18" charset="0"/>
              </a:rPr>
              <a:t>blood sugar (glucose) level – if the level of sugar (glucose) in your blood is too high, it can cause damage to your blood vessels and heart – it should be less than 5.5mmol/l (fasting), or less than 8mmol/l (non-fasting)</a:t>
            </a:r>
          </a:p>
          <a:p>
            <a:pPr marL="844834" marR="0" lvl="1" indent="-361528" algn="l" defTabSz="966612"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AU" sz="1200" dirty="0">
                <a:latin typeface="+mn-lt"/>
                <a:ea typeface="Calibri" panose="020F0502020204030204" pitchFamily="34" charset="0"/>
                <a:cs typeface="Times New Roman" panose="02020603050405020304" pitchFamily="18" charset="0"/>
              </a:rPr>
              <a:t>weight and waist size – these measurements can indicate if you are at risk of heart disease or diabetes. Try to maintain a BMI (body mass index) within a healthy range of 18.5 to 24.9kg/</a:t>
            </a:r>
            <a:r>
              <a:rPr lang="en-AU" sz="1200" kern="1200" dirty="0">
                <a:solidFill>
                  <a:prstClr val="black">
                    <a:hueOff val="0"/>
                    <a:satOff val="0"/>
                    <a:lumOff val="0"/>
                    <a:alphaOff val="0"/>
                  </a:prstClr>
                </a:solidFill>
                <a:latin typeface="+mn-lt"/>
                <a:ea typeface="+mn-ea"/>
                <a:cs typeface="Arial" panose="020B0604020202020204" pitchFamily="34" charset="0"/>
              </a:rPr>
              <a:t>m</a:t>
            </a:r>
            <a:r>
              <a:rPr lang="en-AU" sz="1200" kern="1200" baseline="30000" dirty="0">
                <a:solidFill>
                  <a:prstClr val="black">
                    <a:hueOff val="0"/>
                    <a:satOff val="0"/>
                    <a:lumOff val="0"/>
                    <a:alphaOff val="0"/>
                  </a:prstClr>
                </a:solidFill>
                <a:latin typeface="+mn-lt"/>
                <a:ea typeface="+mn-ea"/>
                <a:cs typeface="Arial" panose="020B0604020202020204" pitchFamily="34" charset="0"/>
              </a:rPr>
              <a:t>2</a:t>
            </a:r>
            <a:r>
              <a:rPr lang="en-AU" sz="1200" dirty="0">
                <a:latin typeface="+mn-lt"/>
                <a:ea typeface="Calibri" panose="020F0502020204030204" pitchFamily="34" charset="0"/>
                <a:cs typeface="Times New Roman" panose="02020603050405020304" pitchFamily="18" charset="0"/>
              </a:rPr>
              <a:t>, and your waist circumference under 80cm.</a:t>
            </a:r>
          </a:p>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The doctor will ask about your family history of heart health problems as well as your lifestyle, including your diet, smoking habits and physical activity levels.</a:t>
            </a:r>
          </a:p>
          <a:p>
            <a:pPr marL="361528" indent="-361528" defTabSz="966612">
              <a:lnSpc>
                <a:spcPct val="107000"/>
              </a:lnSpc>
              <a:spcBef>
                <a:spcPts val="0"/>
              </a:spcBef>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Ask your doctor how often you need to have a heart health check.</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17</a:t>
            </a:fld>
            <a:endParaRPr lang="en-US"/>
          </a:p>
        </p:txBody>
      </p:sp>
    </p:spTree>
    <p:extLst>
      <p:ext uri="{BB962C8B-B14F-4D97-AF65-F5344CB8AC3E}">
        <p14:creationId xmlns:p14="http://schemas.microsoft.com/office/powerpoint/2010/main" val="91436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Aft>
                <a:spcPts val="0"/>
              </a:spcAft>
              <a:buFont typeface="Arial" panose="020B0604020202020204" pitchFamily="34" charset="0"/>
              <a:buChar char="•"/>
            </a:pPr>
            <a:r>
              <a:rPr lang="en-AU" sz="1200" b="0" i="0" dirty="0">
                <a:solidFill>
                  <a:srgbClr val="222222"/>
                </a:solidFill>
                <a:effectLst/>
                <a:latin typeface="+mn-lt"/>
                <a:cs typeface="Arial" panose="020B0604020202020204" pitchFamily="34" charset="0"/>
              </a:rPr>
              <a:t>High </a:t>
            </a:r>
            <a:r>
              <a:rPr lang="en-AU" sz="1200" dirty="0">
                <a:latin typeface="+mn-lt"/>
                <a:cs typeface="Arial" panose="020B0604020202020204" pitchFamily="34" charset="0"/>
              </a:rPr>
              <a:t>sugar (glucose) levels in your blood </a:t>
            </a:r>
            <a:r>
              <a:rPr lang="en-AU" sz="1200" b="0" i="0" dirty="0">
                <a:effectLst/>
                <a:latin typeface="+mn-lt"/>
                <a:cs typeface="Arial" panose="020B0604020202020204" pitchFamily="34" charset="0"/>
              </a:rPr>
              <a:t>can cause type 2 diabetes and other health problems over time.</a:t>
            </a:r>
            <a:endParaRPr lang="en-AU" sz="1200" b="0" i="0" dirty="0">
              <a:solidFill>
                <a:srgbClr val="222222"/>
              </a:solidFill>
              <a:effectLst/>
              <a:latin typeface="+mn-lt"/>
              <a:cs typeface="Arial" panose="020B0604020202020204" pitchFamily="34" charset="0"/>
            </a:endParaRPr>
          </a:p>
          <a:p>
            <a:pPr marL="361528" indent="-361528" defTabSz="966612">
              <a:lnSpc>
                <a:spcPct val="107000"/>
              </a:lnSpc>
              <a:spcAft>
                <a:spcPts val="0"/>
              </a:spcAft>
              <a:buFont typeface="Arial" panose="020B0604020202020204" pitchFamily="34" charset="0"/>
              <a:buChar char="•"/>
            </a:pPr>
            <a:r>
              <a:rPr lang="en-AU" sz="1200" b="0" i="0" dirty="0">
                <a:solidFill>
                  <a:srgbClr val="222222"/>
                </a:solidFill>
                <a:effectLst/>
                <a:latin typeface="+mn-lt"/>
                <a:cs typeface="Arial" panose="020B0604020202020204" pitchFamily="34" charset="0"/>
              </a:rPr>
              <a:t>Around 5% of Australians aged 18 years or older have diabetes. The risk of type 2 diabetes increases with age</a:t>
            </a:r>
            <a:r>
              <a:rPr lang="en-AU" sz="1200" dirty="0">
                <a:cs typeface="Arial" panose="020B0604020202020204" pitchFamily="34" charset="0"/>
              </a:rPr>
              <a:t>.</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Arial" panose="020B0604020202020204" pitchFamily="34" charset="0"/>
              </a:rPr>
              <a:t>You’re at risk of developing type 2 diabetes if you:</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have family history of diabetes – your parents or siblings having been diagnosed with diabetes</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have polycystic ovary syndrome (PCOS)</a:t>
            </a:r>
          </a:p>
          <a:p>
            <a:pPr marL="844834" lvl="1" indent="-361528" defTabSz="966612">
              <a:lnSpc>
                <a:spcPct val="107000"/>
              </a:lnSpc>
              <a:spcAft>
                <a:spcPts val="0"/>
              </a:spcAft>
              <a:buFont typeface="Calibri" panose="020F0502020204030204" pitchFamily="34" charset="0"/>
              <a:buChar char="‐"/>
              <a:defRPr/>
            </a:pPr>
            <a:r>
              <a:rPr lang="en-AU" sz="1200" dirty="0">
                <a:ea typeface="Calibri" panose="020F0502020204030204" pitchFamily="34" charset="0"/>
                <a:cs typeface="Arial" panose="020B0604020202020204" pitchFamily="34" charset="0"/>
              </a:rPr>
              <a:t>had gestational diabetes</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 over 55 years of age </a:t>
            </a:r>
          </a:p>
          <a:p>
            <a:pPr marL="844834" lvl="1" indent="-361528" defTabSz="966612">
              <a:lnSpc>
                <a:spcPct val="107000"/>
              </a:lnSpc>
              <a:spcAft>
                <a:spcPts val="0"/>
              </a:spcAft>
              <a:buFont typeface="Calibri" panose="020F0502020204030204" pitchFamily="34" charset="0"/>
              <a:buChar char="‐"/>
              <a:defRPr/>
            </a:pPr>
            <a:r>
              <a:rPr lang="en-AU" sz="1200" b="0" i="0" dirty="0">
                <a:solidFill>
                  <a:srgbClr val="333333"/>
                </a:solidFill>
                <a:effectLst/>
                <a:latin typeface="+mn-lt"/>
              </a:rPr>
              <a:t>are over 35 years of age and from an Aboriginal or Torres Strait Islander, Pacific Islander, Indian subcontinent or Chinese cultural background</a:t>
            </a:r>
            <a:endParaRPr lang="en-AU" sz="1200" dirty="0">
              <a:ea typeface="Calibri" panose="020F0502020204030204" pitchFamily="34" charset="0"/>
              <a:cs typeface="Arial" panose="020B0604020202020204" pitchFamily="34" charset="0"/>
            </a:endParaRP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 overweight or obese </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aren’t physically active (don’t move enough)</a:t>
            </a:r>
          </a:p>
          <a:p>
            <a:pPr marL="844834" lvl="1" indent="-361528" defTabSz="966612">
              <a:lnSpc>
                <a:spcPct val="107000"/>
              </a:lnSpc>
              <a:spcAft>
                <a:spcPts val="0"/>
              </a:spcAft>
              <a:buFont typeface="Calibri" panose="020F0502020204030204" pitchFamily="34" charset="0"/>
              <a:buChar char="‐"/>
            </a:pPr>
            <a:r>
              <a:rPr lang="en-AU" sz="1200" dirty="0">
                <a:ea typeface="Calibri" panose="020F0502020204030204" pitchFamily="34" charset="0"/>
                <a:cs typeface="Arial" panose="020B0604020202020204" pitchFamily="34" charset="0"/>
              </a:rPr>
              <a:t>regularly eat unhealthy foods – high-fat, high-sugar, high-salt, or low-fibre foods.</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Arial" panose="020B0604020202020204" pitchFamily="34" charset="0"/>
              </a:rPr>
              <a:t>If you’re at risk of developing type 2 diabetes, have your blood sugar levels checked every three years or as doctor recommends. Otherwise, have them checked every year once you turn 55.</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18</a:t>
            </a:fld>
            <a:endParaRPr lang="en-US"/>
          </a:p>
        </p:txBody>
      </p:sp>
    </p:spTree>
    <p:extLst>
      <p:ext uri="{BB962C8B-B14F-4D97-AF65-F5344CB8AC3E}">
        <p14:creationId xmlns:p14="http://schemas.microsoft.com/office/powerpoint/2010/main" val="286618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Bowel cancer is a common cancer. 90% of bowel cancers are treatable if detected early. </a:t>
            </a:r>
            <a:r>
              <a:rPr lang="en-AU" sz="1200" b="0" i="0" dirty="0">
                <a:solidFill>
                  <a:srgbClr val="383C3D"/>
                </a:solidFill>
                <a:effectLst/>
                <a:latin typeface="+mn-lt"/>
              </a:rPr>
              <a:t>Unfortunately, most bowel cancers show no symptoms in the early stages, so many people don’t realise that something is wrong until it's too late.</a:t>
            </a:r>
          </a:p>
          <a:p>
            <a:pPr marL="361528" indent="-361528" defTabSz="966612">
              <a:lnSpc>
                <a:spcPct val="107000"/>
              </a:lnSpc>
              <a:buFont typeface="Arial" panose="020B0604020202020204" pitchFamily="34" charset="0"/>
              <a:buChar char="•"/>
            </a:pPr>
            <a:r>
              <a:rPr lang="en-AU" sz="1200" dirty="0">
                <a:latin typeface="+mn-lt"/>
                <a:cs typeface="Times New Roman" panose="02020603050405020304" pitchFamily="18" charset="0"/>
              </a:rPr>
              <a:t>A faecal occult blood test (FOBT) is used to screen for bowel cancer. It checks for blood in your stool (poo), which may be a sign of bowel cancer (or of other, unrelated things). If a positive result is returned, a follow-up test such as a colonoscopy will be recommended.</a:t>
            </a:r>
          </a:p>
          <a:p>
            <a:pPr marL="361528" indent="-361528" defTabSz="966612">
              <a:lnSpc>
                <a:spcPct val="107000"/>
              </a:lnSpc>
              <a:buFont typeface="Arial" panose="020B0604020202020204" pitchFamily="34" charset="0"/>
              <a:buChar char="•"/>
            </a:pPr>
            <a:r>
              <a:rPr lang="en-AU" sz="1200" b="0" i="0" dirty="0">
                <a:solidFill>
                  <a:srgbClr val="383C3D"/>
                </a:solidFill>
                <a:effectLst/>
                <a:latin typeface="+mn-lt"/>
              </a:rPr>
              <a:t>The National Bowel Cancer Screening Program offers free screening tests for you to do at home.</a:t>
            </a:r>
            <a:r>
              <a:rPr lang="en-AU" sz="1200" dirty="0">
                <a:latin typeface="+mn-lt"/>
                <a:cs typeface="Times New Roman" panose="02020603050405020304" pitchFamily="18" charset="0"/>
              </a:rPr>
              <a:t> The free test will be sent to your home address every two years once you turn 50, until you’re 74. If you’re younger than 50 but have a family </a:t>
            </a:r>
            <a:r>
              <a:rPr lang="en-AU" sz="1200" b="0" i="0" dirty="0">
                <a:solidFill>
                  <a:srgbClr val="222222"/>
                </a:solidFill>
                <a:effectLst/>
                <a:latin typeface="+mn-lt"/>
              </a:rPr>
              <a:t>history of bowel cancer, talk to your doctor to arrange a test.</a:t>
            </a:r>
            <a:endParaRPr lang="en-AU" sz="1200" u="none"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19</a:t>
            </a:fld>
            <a:endParaRPr lang="en-US"/>
          </a:p>
        </p:txBody>
      </p:sp>
    </p:spTree>
    <p:extLst>
      <p:ext uri="{BB962C8B-B14F-4D97-AF65-F5344CB8AC3E}">
        <p14:creationId xmlns:p14="http://schemas.microsoft.com/office/powerpoint/2010/main" val="265867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026767-F1A3-8143-A302-A0B4B25C5730}" type="slidenum">
              <a:rPr lang="en-US" smtClean="0"/>
              <a:t>2</a:t>
            </a:fld>
            <a:endParaRPr lang="en-US"/>
          </a:p>
        </p:txBody>
      </p:sp>
    </p:spTree>
    <p:extLst>
      <p:ext uri="{BB962C8B-B14F-4D97-AF65-F5344CB8AC3E}">
        <p14:creationId xmlns:p14="http://schemas.microsoft.com/office/powerpoint/2010/main" val="294376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Bones lose density and strength as we age and even more after menopause. </a:t>
            </a:r>
          </a:p>
          <a:p>
            <a:pPr marL="360000" indent="-360000">
              <a:lnSpc>
                <a:spcPct val="107000"/>
              </a:lnSpc>
              <a:spcAft>
                <a:spcPts val="0"/>
              </a:spcAft>
              <a:buFont typeface="Arial" panose="020B0604020202020204" pitchFamily="34" charset="0"/>
              <a:buChar char="•"/>
            </a:pPr>
            <a:r>
              <a:rPr lang="en-AU" sz="1200" b="0" i="0" dirty="0">
                <a:solidFill>
                  <a:srgbClr val="383C3D"/>
                </a:solidFill>
                <a:effectLst/>
                <a:latin typeface="+mn-lt"/>
              </a:rPr>
              <a:t>Hormones such as oestrogen play an important role in maintaining bone strength. When women go through menopause, there is a significant fall in oestrogen (up to 90%). This means there is rapid bone loss in the years immediately after menopause. However, the rate of loss slows 4–8 years after menopause.</a:t>
            </a:r>
            <a:endParaRPr lang="en-AU" sz="1200" dirty="0">
              <a:latin typeface="+mn-lt"/>
              <a:ea typeface="Calibri" panose="020F0502020204030204" pitchFamily="34" charset="0"/>
              <a:cs typeface="Times New Roman" panose="02020603050405020304" pitchFamily="18" charset="0"/>
            </a:endParaRP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The bone loss can lead to osteoporosis – a condition in which bones become less dense, lose strength and break more easily. </a:t>
            </a: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If you are concerned about your bone health, discuss an assessment with your doctor who can recommend a bone density scan (DXA).</a:t>
            </a:r>
          </a:p>
          <a:p>
            <a:pPr marL="360000" indent="-360000">
              <a:lnSpc>
                <a:spcPct val="107000"/>
              </a:lnSpc>
              <a:spcAft>
                <a:spcPts val="0"/>
              </a:spcAft>
              <a:buFont typeface="Arial" panose="020B0604020202020204" pitchFamily="34" charset="0"/>
              <a:buChar char="•"/>
            </a:pPr>
            <a:r>
              <a:rPr lang="en-AU" sz="1200" dirty="0">
                <a:latin typeface="+mn-lt"/>
                <a:ea typeface="Calibri" panose="020F0502020204030204" pitchFamily="34" charset="0"/>
                <a:cs typeface="Times New Roman" panose="02020603050405020304" pitchFamily="18" charset="0"/>
              </a:rPr>
              <a:t>A DXA scan is available for women with risk factors for osteoporosis, such as early menopause, </a:t>
            </a:r>
            <a:r>
              <a:rPr lang="en-AU" sz="1200" dirty="0">
                <a:latin typeface="+mn-lt"/>
              </a:rPr>
              <a:t>coeliac or thyroid disease, rheumatoid arthritis or long-term therapy with steroid medication</a:t>
            </a:r>
            <a:r>
              <a:rPr lang="en-AU" sz="1200" dirty="0">
                <a:latin typeface="+mn-l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20</a:t>
            </a:fld>
            <a:endParaRPr lang="en-US"/>
          </a:p>
        </p:txBody>
      </p:sp>
    </p:spTree>
    <p:extLst>
      <p:ext uri="{BB962C8B-B14F-4D97-AF65-F5344CB8AC3E}">
        <p14:creationId xmlns:p14="http://schemas.microsoft.com/office/powerpoint/2010/main" val="3489706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quick summary of health checks that are recommended at different stages of your life.</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21</a:t>
            </a:fld>
            <a:endParaRPr lang="en-US"/>
          </a:p>
        </p:txBody>
      </p:sp>
    </p:spTree>
    <p:extLst>
      <p:ext uri="{BB962C8B-B14F-4D97-AF65-F5344CB8AC3E}">
        <p14:creationId xmlns:p14="http://schemas.microsoft.com/office/powerpoint/2010/main" val="81106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AU" sz="1200" dirty="0">
                <a:ea typeface="Calibri" panose="020F0502020204030204" pitchFamily="34" charset="0"/>
                <a:cs typeface="Times New Roman" panose="02020603050405020304" pitchFamily="18" charset="0"/>
              </a:rPr>
              <a:t>Throughout your life:</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maintain a healthy lifestyle and healthy weight</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stay socially connected</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check your mental and emotional health</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monitor your skin </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check your eyesight</a:t>
            </a:r>
          </a:p>
          <a:p>
            <a:pPr marL="361528" indent="-361528" defTabSz="966612">
              <a:lnSpc>
                <a:spcPct val="107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take care of your teeth </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have regular health checks</a:t>
            </a:r>
          </a:p>
          <a:p>
            <a:pPr marL="361528" indent="-361528" defTabSz="966612">
              <a:lnSpc>
                <a:spcPct val="107000"/>
              </a:lnSpc>
              <a:spcAft>
                <a:spcPts val="0"/>
              </a:spcAft>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stay up to date with your immunisations.</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22</a:t>
            </a:fld>
            <a:endParaRPr lang="en-US"/>
          </a:p>
        </p:txBody>
      </p:sp>
    </p:spTree>
    <p:extLst>
      <p:ext uri="{BB962C8B-B14F-4D97-AF65-F5344CB8AC3E}">
        <p14:creationId xmlns:p14="http://schemas.microsoft.com/office/powerpoint/2010/main" val="1452284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During adolescence, have:</a:t>
            </a:r>
          </a:p>
          <a:p>
            <a:pPr marL="361528" indent="-361528">
              <a:lnSpc>
                <a:spcPct val="107000"/>
              </a:lnSpc>
              <a:buFont typeface="Arial" panose="020B0604020202020204" pitchFamily="34" charset="0"/>
              <a:buChar char="•"/>
            </a:pPr>
            <a:r>
              <a:rPr lang="en-AU" dirty="0"/>
              <a:t>the HPV vaccine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blood pressure and weight checks.</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23</a:t>
            </a:fld>
            <a:endParaRPr lang="en-US"/>
          </a:p>
        </p:txBody>
      </p:sp>
    </p:spTree>
    <p:extLst>
      <p:ext uri="{BB962C8B-B14F-4D97-AF65-F5344CB8AC3E}">
        <p14:creationId xmlns:p14="http://schemas.microsoft.com/office/powerpoint/2010/main" val="1879885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20s and 30s,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cervical screening tests</a:t>
            </a:r>
          </a:p>
          <a:p>
            <a:pPr marL="361528" indent="-361528" defTabSz="966612">
              <a:lnSpc>
                <a:spcPct val="107000"/>
              </a:lnSpc>
              <a:buFont typeface="Arial" panose="020B0604020202020204" pitchFamily="34" charset="0"/>
              <a:buChar char="•"/>
              <a:defRPr/>
            </a:pPr>
            <a:r>
              <a:rPr lang="en-AU" dirty="0"/>
              <a:t>blood pressure and weight checks</a:t>
            </a:r>
          </a:p>
          <a:p>
            <a:pPr marL="361528" indent="-361528">
              <a:lnSpc>
                <a:spcPct val="107000"/>
              </a:lnSpc>
              <a:buFont typeface="Arial" panose="020B0604020202020204" pitchFamily="34" charset="0"/>
              <a:buChar char="•"/>
            </a:pPr>
            <a:r>
              <a:rPr lang="en-AU" dirty="0"/>
              <a:t>a pre-pregnancy health check if you’re planning to become pregnant.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24</a:t>
            </a:fld>
            <a:endParaRPr lang="en-US"/>
          </a:p>
        </p:txBody>
      </p:sp>
    </p:spTree>
    <p:extLst>
      <p:ext uri="{BB962C8B-B14F-4D97-AF65-F5344CB8AC3E}">
        <p14:creationId xmlns:p14="http://schemas.microsoft.com/office/powerpoint/2010/main" val="4286876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40s,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cervical screening tests</a:t>
            </a:r>
          </a:p>
          <a:p>
            <a:pPr marL="361528" indent="-361528">
              <a:lnSpc>
                <a:spcPct val="107000"/>
              </a:lnSpc>
              <a:buFont typeface="Arial" panose="020B0604020202020204" pitchFamily="34" charset="0"/>
              <a:buChar char="•"/>
            </a:pPr>
            <a:r>
              <a:rPr lang="en-AU" dirty="0"/>
              <a:t>heart health checks</a:t>
            </a:r>
          </a:p>
          <a:p>
            <a:pPr marL="361528" indent="-361528" defTabSz="966612">
              <a:lnSpc>
                <a:spcPct val="107000"/>
              </a:lnSpc>
              <a:buFont typeface="Arial" panose="020B0604020202020204" pitchFamily="34" charset="0"/>
              <a:buChar char="•"/>
              <a:defRPr/>
            </a:pPr>
            <a:r>
              <a:rPr lang="en-AU" dirty="0"/>
              <a:t>type 2 diabetes checks</a:t>
            </a:r>
          </a:p>
          <a:p>
            <a:pPr marL="361528" indent="-361528">
              <a:lnSpc>
                <a:spcPct val="107000"/>
              </a:lnSpc>
              <a:buFont typeface="Arial" panose="020B0604020202020204" pitchFamily="34" charset="0"/>
              <a:buChar char="•"/>
            </a:pPr>
            <a:r>
              <a:rPr lang="en-AU" dirty="0"/>
              <a:t>a pre-pregnancy health check if you’re planning to become pregnant.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25</a:t>
            </a:fld>
            <a:endParaRPr lang="en-US"/>
          </a:p>
        </p:txBody>
      </p:sp>
    </p:spTree>
    <p:extLst>
      <p:ext uri="{BB962C8B-B14F-4D97-AF65-F5344CB8AC3E}">
        <p14:creationId xmlns:p14="http://schemas.microsoft.com/office/powerpoint/2010/main" val="663058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In your 50s,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a:lnSpc>
                <a:spcPct val="107000"/>
              </a:lnSpc>
              <a:buFont typeface="Arial" panose="020B0604020202020204" pitchFamily="34" charset="0"/>
              <a:buChar char="•"/>
            </a:pPr>
            <a:r>
              <a:rPr lang="en-AU" dirty="0"/>
              <a:t>mammograms </a:t>
            </a:r>
          </a:p>
          <a:p>
            <a:pPr marL="361528" indent="-361528">
              <a:lnSpc>
                <a:spcPct val="107000"/>
              </a:lnSpc>
              <a:buFont typeface="Arial" panose="020B0604020202020204" pitchFamily="34" charset="0"/>
              <a:buChar char="•"/>
            </a:pPr>
            <a:r>
              <a:rPr lang="en-AU" dirty="0"/>
              <a:t>cervical screening tests</a:t>
            </a:r>
          </a:p>
          <a:p>
            <a:pPr marL="361528" indent="-361528">
              <a:lnSpc>
                <a:spcPct val="107000"/>
              </a:lnSpc>
              <a:buFont typeface="Arial" panose="020B0604020202020204" pitchFamily="34" charset="0"/>
              <a:buChar char="•"/>
            </a:pPr>
            <a:r>
              <a:rPr lang="en-AU" dirty="0"/>
              <a:t>heart health checks</a:t>
            </a:r>
          </a:p>
          <a:p>
            <a:pPr marL="361528" indent="-361528">
              <a:lnSpc>
                <a:spcPct val="107000"/>
              </a:lnSpc>
              <a:buFont typeface="Arial" panose="020B0604020202020204" pitchFamily="34" charset="0"/>
              <a:buChar char="•"/>
            </a:pPr>
            <a:r>
              <a:rPr lang="en-AU" dirty="0"/>
              <a:t>type 2 diabetes checks </a:t>
            </a:r>
          </a:p>
          <a:p>
            <a:pPr marL="361528" indent="-361528">
              <a:lnSpc>
                <a:spcPct val="107000"/>
              </a:lnSpc>
              <a:buFont typeface="Arial" panose="020B0604020202020204" pitchFamily="34" charset="0"/>
              <a:buChar char="•"/>
            </a:pPr>
            <a:r>
              <a:rPr lang="en-AU" dirty="0"/>
              <a:t>bowel cancer screening tests</a:t>
            </a:r>
          </a:p>
          <a:p>
            <a:pPr marL="361528" indent="-361528">
              <a:lnSpc>
                <a:spcPct val="107000"/>
              </a:lnSpc>
              <a:buFont typeface="Arial" panose="020B0604020202020204" pitchFamily="34" charset="0"/>
              <a:buChar char="•"/>
            </a:pPr>
            <a:r>
              <a:rPr lang="en-AU" dirty="0"/>
              <a:t>a bone health assessment if you’re postmenopausal or at risk of osteoporosis.</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26</a:t>
            </a:fld>
            <a:endParaRPr lang="en-US"/>
          </a:p>
        </p:txBody>
      </p:sp>
    </p:spTree>
    <p:extLst>
      <p:ext uri="{BB962C8B-B14F-4D97-AF65-F5344CB8AC3E}">
        <p14:creationId xmlns:p14="http://schemas.microsoft.com/office/powerpoint/2010/main" val="162664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From your 60s, have:</a:t>
            </a:r>
          </a:p>
          <a:p>
            <a:pPr marL="361528" indent="-361528">
              <a:lnSpc>
                <a:spcPct val="107000"/>
              </a:lnSpc>
              <a:buFont typeface="Arial" panose="020B0604020202020204" pitchFamily="34" charset="0"/>
              <a:buChar char="•"/>
            </a:pPr>
            <a:r>
              <a:rPr lang="en-AU" dirty="0"/>
              <a:t>sexual health and STI checks if you’re sexually active</a:t>
            </a:r>
          </a:p>
          <a:p>
            <a:pPr marL="361528" indent="-361528">
              <a:lnSpc>
                <a:spcPct val="107000"/>
              </a:lnSpc>
              <a:buFont typeface="Arial" panose="020B0604020202020204" pitchFamily="34" charset="0"/>
              <a:buChar char="•"/>
            </a:pPr>
            <a:r>
              <a:rPr lang="en-AU" dirty="0"/>
              <a:t>breast self-checks</a:t>
            </a:r>
          </a:p>
          <a:p>
            <a:pPr marL="361528" indent="-361528" defTabSz="966612">
              <a:lnSpc>
                <a:spcPct val="107000"/>
              </a:lnSpc>
              <a:buFont typeface="Arial" panose="020B0604020202020204" pitchFamily="34" charset="0"/>
              <a:buChar char="•"/>
              <a:defRPr/>
            </a:pPr>
            <a:r>
              <a:rPr lang="en-AU" dirty="0"/>
              <a:t>mammograms till you’re 74</a:t>
            </a:r>
          </a:p>
          <a:p>
            <a:pPr marL="361528" indent="-361528" defTabSz="966612">
              <a:lnSpc>
                <a:spcPct val="107000"/>
              </a:lnSpc>
              <a:buFont typeface="Arial" panose="020B0604020202020204" pitchFamily="34" charset="0"/>
              <a:buChar char="•"/>
              <a:defRPr/>
            </a:pPr>
            <a:r>
              <a:rPr lang="en-AU" dirty="0"/>
              <a:t>cervical screening tests till you’re 74</a:t>
            </a:r>
          </a:p>
          <a:p>
            <a:pPr marL="361528" indent="-361528">
              <a:lnSpc>
                <a:spcPct val="107000"/>
              </a:lnSpc>
              <a:buFont typeface="Arial" panose="020B0604020202020204" pitchFamily="34" charset="0"/>
              <a:buChar char="•"/>
            </a:pPr>
            <a:r>
              <a:rPr lang="en-AU" dirty="0"/>
              <a:t>heart health checks</a:t>
            </a:r>
          </a:p>
          <a:p>
            <a:pPr marL="361528" indent="-361528">
              <a:lnSpc>
                <a:spcPct val="107000"/>
              </a:lnSpc>
              <a:buFont typeface="Arial" panose="020B0604020202020204" pitchFamily="34" charset="0"/>
              <a:buChar char="•"/>
            </a:pPr>
            <a:r>
              <a:rPr lang="en-AU" dirty="0"/>
              <a:t>type 2 diabetes checks</a:t>
            </a:r>
          </a:p>
          <a:p>
            <a:pPr marL="361528" indent="-361528">
              <a:lnSpc>
                <a:spcPct val="107000"/>
              </a:lnSpc>
              <a:buFont typeface="Arial" panose="020B0604020202020204" pitchFamily="34" charset="0"/>
              <a:buChar char="•"/>
            </a:pPr>
            <a:r>
              <a:rPr lang="en-AU" dirty="0"/>
              <a:t>bowel cancer screening tests until you’re 74</a:t>
            </a:r>
          </a:p>
          <a:p>
            <a:pPr marL="361528" indent="-361528">
              <a:lnSpc>
                <a:spcPct val="107000"/>
              </a:lnSpc>
              <a:buFont typeface="Arial" panose="020B0604020202020204" pitchFamily="34" charset="0"/>
              <a:buChar char="•"/>
            </a:pPr>
            <a:r>
              <a:rPr lang="en-AU" dirty="0"/>
              <a:t>a bone health assessment.</a:t>
            </a:r>
          </a:p>
          <a:p>
            <a:pPr marL="361528" indent="-361528">
              <a:lnSpc>
                <a:spcPct val="107000"/>
              </a:lnSpc>
              <a:buFont typeface="Arial" panose="020B0604020202020204" pitchFamily="34" charset="0"/>
              <a:buChar char="•"/>
            </a:pPr>
            <a:endParaRPr lang="en-AU" dirty="0"/>
          </a:p>
          <a:p>
            <a:pPr defTabSz="966612">
              <a:lnSpc>
                <a:spcPct val="107000"/>
              </a:lnSpc>
              <a:defRPr/>
            </a:pPr>
            <a:r>
              <a:rPr lang="en-AU" dirty="0"/>
              <a:t>Ask your doctor how often you need these tests, as it will depend on your age and if you’re at risk of any health conditions.</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27</a:t>
            </a:fld>
            <a:endParaRPr lang="en-US"/>
          </a:p>
        </p:txBody>
      </p:sp>
    </p:spTree>
    <p:extLst>
      <p:ext uri="{BB962C8B-B14F-4D97-AF65-F5344CB8AC3E}">
        <p14:creationId xmlns:p14="http://schemas.microsoft.com/office/powerpoint/2010/main" val="192178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indent="-360000" defTabSz="966612">
              <a:lnSpc>
                <a:spcPct val="107000"/>
              </a:lnSpc>
              <a:buFont typeface="Arial" panose="020B0604020202020204" pitchFamily="34" charset="0"/>
              <a:buChar char="•"/>
              <a:defRPr/>
            </a:pPr>
            <a:r>
              <a:rPr lang="en-AU" sz="1200" dirty="0"/>
              <a:t>Depending on your specific medical conditions, health concerns, risk factors, family history, ethnicity, etc., you might need these health checks more often or require some additional tests. Talk to a doctor about which health checks you should have and how often you need them.</a:t>
            </a:r>
          </a:p>
          <a:p>
            <a:pPr marL="360000" indent="-360000"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Every woman is different, but a good rule of thumb for any health check is to see a doctor if you notice</a:t>
            </a:r>
            <a:r>
              <a:rPr lang="en-AU" sz="1200" b="1" dirty="0">
                <a:ea typeface="Calibri" panose="020F0502020204030204" pitchFamily="34" charset="0"/>
                <a:cs typeface="Times New Roman" panose="02020603050405020304" pitchFamily="18" charset="0"/>
              </a:rPr>
              <a:t> </a:t>
            </a:r>
            <a:r>
              <a:rPr lang="en-AU" sz="1200" dirty="0">
                <a:ea typeface="Calibri" panose="020F0502020204030204" pitchFamily="34" charset="0"/>
                <a:cs typeface="Times New Roman" panose="02020603050405020304" pitchFamily="18" charset="0"/>
              </a:rPr>
              <a:t>any change in your body that is not normal for you.</a:t>
            </a:r>
            <a:endParaRPr lang="en-AU" sz="13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28</a:t>
            </a:fld>
            <a:endParaRPr lang="en-US"/>
          </a:p>
        </p:txBody>
      </p:sp>
    </p:spTree>
    <p:extLst>
      <p:ext uri="{BB962C8B-B14F-4D97-AF65-F5344CB8AC3E}">
        <p14:creationId xmlns:p14="http://schemas.microsoft.com/office/powerpoint/2010/main" val="251599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B026767-F1A3-8143-A302-A0B4B25C5730}" type="slidenum">
              <a:rPr lang="en-US" smtClean="0"/>
              <a:t>29</a:t>
            </a:fld>
            <a:endParaRPr lang="en-US"/>
          </a:p>
        </p:txBody>
      </p:sp>
    </p:spTree>
    <p:extLst>
      <p:ext uri="{BB962C8B-B14F-4D97-AF65-F5344CB8AC3E}">
        <p14:creationId xmlns:p14="http://schemas.microsoft.com/office/powerpoint/2010/main" val="48290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t>Today we’ll be talking about health checks.</a:t>
            </a:r>
          </a:p>
          <a:p>
            <a:pPr>
              <a:lnSpc>
                <a:spcPct val="107000"/>
              </a:lnSpc>
            </a:pPr>
            <a:r>
              <a:rPr lang="en-AU" sz="1200" dirty="0"/>
              <a:t>By the end of this presentation, we hope you will</a:t>
            </a:r>
            <a:r>
              <a:rPr lang="en-US" sz="1200" dirty="0"/>
              <a:t>:</a:t>
            </a:r>
          </a:p>
          <a:p>
            <a:pPr marL="361528" indent="-361528" defTabSz="966612">
              <a:lnSpc>
                <a:spcPct val="107000"/>
              </a:lnSpc>
              <a:buFont typeface="Arial" panose="020B0604020202020204" pitchFamily="34" charset="0"/>
              <a:buChar char="•"/>
              <a:defRPr/>
            </a:pPr>
            <a:r>
              <a:rPr lang="en-AU" sz="1200" dirty="0"/>
              <a:t>be aware of the importance of regular health checks</a:t>
            </a:r>
          </a:p>
          <a:p>
            <a:pPr marL="361528" indent="-361528">
              <a:lnSpc>
                <a:spcPct val="107000"/>
              </a:lnSpc>
              <a:buFont typeface="Arial" panose="020B0604020202020204" pitchFamily="34" charset="0"/>
              <a:buChar char="•"/>
            </a:pPr>
            <a:r>
              <a:rPr lang="en-US" sz="1200" dirty="0"/>
              <a:t>know </a:t>
            </a:r>
            <a:r>
              <a:rPr lang="en-AU" sz="1200" dirty="0"/>
              <a:t>which health checks are recommended for your age</a:t>
            </a:r>
            <a:endParaRPr lang="en-US" sz="1200" dirty="0"/>
          </a:p>
          <a:p>
            <a:pPr marL="361528" indent="-361528">
              <a:lnSpc>
                <a:spcPct val="107000"/>
              </a:lnSpc>
              <a:buFont typeface="Arial" panose="020B0604020202020204" pitchFamily="34" charset="0"/>
              <a:buChar char="•"/>
            </a:pPr>
            <a:r>
              <a:rPr lang="en-US" sz="1200" dirty="0"/>
              <a:t>know </a:t>
            </a:r>
            <a:r>
              <a:rPr lang="en-AU" sz="1200" dirty="0"/>
              <a:t>when you need to see a doctor</a:t>
            </a:r>
            <a:r>
              <a:rPr lang="en-US" sz="1200" dirty="0"/>
              <a:t>.</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3</a:t>
            </a:fld>
            <a:endParaRPr lang="en-US"/>
          </a:p>
        </p:txBody>
      </p:sp>
    </p:spTree>
    <p:extLst>
      <p:ext uri="{BB962C8B-B14F-4D97-AF65-F5344CB8AC3E}">
        <p14:creationId xmlns:p14="http://schemas.microsoft.com/office/powerpoint/2010/main" val="304178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B026767-F1A3-8143-A302-A0B4B25C5730}" type="slidenum">
              <a:rPr lang="en-US" smtClean="0"/>
              <a:t>30</a:t>
            </a:fld>
            <a:endParaRPr lang="en-US"/>
          </a:p>
        </p:txBody>
      </p:sp>
    </p:spTree>
    <p:extLst>
      <p:ext uri="{BB962C8B-B14F-4D97-AF65-F5344CB8AC3E}">
        <p14:creationId xmlns:p14="http://schemas.microsoft.com/office/powerpoint/2010/main" val="17501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defRPr/>
            </a:pPr>
            <a:r>
              <a:rPr lang="en-AU" sz="1200" dirty="0">
                <a:cs typeface="Arial" panose="020B0604020202020204" pitchFamily="34" charset="0"/>
              </a:rPr>
              <a:t>Maintaining your health rather than fixing it when something goes wrong is the best option. </a:t>
            </a:r>
          </a:p>
          <a:p>
            <a:pPr defTabSz="966612">
              <a:lnSpc>
                <a:spcPct val="107000"/>
              </a:lnSpc>
              <a:defRPr/>
            </a:pPr>
            <a:r>
              <a:rPr lang="en-AU" sz="1200" dirty="0">
                <a:cs typeface="Arial" panose="020B0604020202020204" pitchFamily="34" charset="0"/>
              </a:rPr>
              <a:t>Good lifestyle choices as well as regular health checks and screening tests will help you stay healthy.</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4</a:t>
            </a:fld>
            <a:endParaRPr lang="en-US"/>
          </a:p>
        </p:txBody>
      </p:sp>
    </p:spTree>
    <p:extLst>
      <p:ext uri="{BB962C8B-B14F-4D97-AF65-F5344CB8AC3E}">
        <p14:creationId xmlns:p14="http://schemas.microsoft.com/office/powerpoint/2010/main" val="337124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pPr>
            <a:r>
              <a:rPr lang="en-AU" sz="1200" dirty="0">
                <a:solidFill>
                  <a:schemeClr val="tx1"/>
                </a:solidFill>
                <a:latin typeface="+mn-lt"/>
                <a:cs typeface="Arial" panose="020B0604020202020204" pitchFamily="34" charset="0"/>
              </a:rPr>
              <a:t>There are things you can do throughout your life that will help you stay healthy.</a:t>
            </a:r>
          </a:p>
          <a:p>
            <a:pPr marL="361528" indent="-361528" defTabSz="966612">
              <a:lnSpc>
                <a:spcPct val="107000"/>
              </a:lnSpc>
              <a:spcBef>
                <a:spcPts val="0"/>
              </a:spcBef>
              <a:buFont typeface="Arial" panose="020B0604020202020204" pitchFamily="34" charset="0"/>
              <a:buChar char="•"/>
              <a:defRPr/>
            </a:pPr>
            <a:r>
              <a:rPr lang="en-AU" sz="1200" dirty="0">
                <a:solidFill>
                  <a:schemeClr val="tx1"/>
                </a:solidFill>
                <a:latin typeface="+mn-lt"/>
                <a:ea typeface="Calibri" panose="020F0502020204030204" pitchFamily="34" charset="0"/>
                <a:cs typeface="Arial" panose="020B0604020202020204" pitchFamily="34" charset="0"/>
              </a:rPr>
              <a:t>Make healthy lifestyle choices: </a:t>
            </a:r>
          </a:p>
          <a:p>
            <a:pPr marL="844834" lvl="1" indent="-361528" defTabSz="966612">
              <a:lnSpc>
                <a:spcPct val="107000"/>
              </a:lnSpc>
              <a:spcBef>
                <a:spcPts val="0"/>
              </a:spcBef>
              <a:buFontTx/>
              <a:buChar char="-"/>
              <a:defRPr/>
            </a:pPr>
            <a:r>
              <a:rPr lang="en-AU" sz="1200" dirty="0">
                <a:solidFill>
                  <a:schemeClr val="tx1"/>
                </a:solidFill>
                <a:latin typeface="+mn-lt"/>
                <a:ea typeface="Calibri" panose="020F0502020204030204" pitchFamily="34" charset="0"/>
                <a:cs typeface="Arial" panose="020B0604020202020204" pitchFamily="34" charset="0"/>
              </a:rPr>
              <a:t>eat a healthy diet </a:t>
            </a:r>
            <a:r>
              <a:rPr lang="en-AU" sz="1200" b="0" dirty="0">
                <a:solidFill>
                  <a:schemeClr val="tx1"/>
                </a:solidFill>
                <a:latin typeface="+mn-lt"/>
                <a:ea typeface="Calibri" panose="020F0502020204030204" pitchFamily="34" charset="0"/>
                <a:cs typeface="Arial" panose="020B0604020202020204" pitchFamily="34" charset="0"/>
              </a:rPr>
              <a:t>– </a:t>
            </a:r>
            <a:r>
              <a:rPr lang="en-AU" sz="1200" b="0" i="0" dirty="0">
                <a:solidFill>
                  <a:schemeClr val="tx1"/>
                </a:solidFill>
                <a:effectLst/>
                <a:latin typeface="+mn-lt"/>
                <a:ea typeface="Calibri" panose="020F0502020204030204" pitchFamily="34" charset="0"/>
                <a:cs typeface="Arial" panose="020B0604020202020204" pitchFamily="34" charset="0"/>
              </a:rPr>
              <a:t>eat</a:t>
            </a:r>
            <a:r>
              <a:rPr lang="en-AU" b="0" i="0" dirty="0">
                <a:solidFill>
                  <a:schemeClr val="tx1"/>
                </a:solidFill>
                <a:effectLst/>
                <a:latin typeface="+mn-lt"/>
                <a:cs typeface="Arial" panose="020B0604020202020204" pitchFamily="34" charset="0"/>
              </a:rPr>
              <a:t> a variety of foods, including wholegrains, fruit and vegetables, and limit the amount of fat, sugar and salt</a:t>
            </a:r>
            <a:endParaRPr lang="en-AU" sz="1200" b="0" dirty="0">
              <a:solidFill>
                <a:schemeClr val="tx1"/>
              </a:solidFill>
              <a:latin typeface="+mn-lt"/>
              <a:ea typeface="Calibri" panose="020F0502020204030204" pitchFamily="34" charset="0"/>
              <a:cs typeface="Arial" panose="020B0604020202020204" pitchFamily="34" charset="0"/>
            </a:endParaRP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exercise regularly – aim for minimum of 30 minutes of moderate physical activity on most days of the week</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get enough sleep – getting 7-9 hours of sleep a night has a positive effect on your mood, memory, heart and weight</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limit your alcohol intake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have no more than 2 standard drinks on any one day, and at least 2 alcohol-free days a week</a:t>
            </a:r>
          </a:p>
          <a:p>
            <a:pPr marL="844834" lvl="1" indent="-361528" defTabSz="966612">
              <a:lnSpc>
                <a:spcPct val="107000"/>
              </a:lnSpc>
              <a:spcBef>
                <a:spcPts val="0"/>
              </a:spcBef>
              <a:buFontTx/>
              <a:buChar char="-"/>
              <a:defRPr/>
            </a:pPr>
            <a:r>
              <a:rPr lang="en-AU" sz="1200" b="0" dirty="0">
                <a:solidFill>
                  <a:schemeClr val="tx1"/>
                </a:solidFill>
                <a:latin typeface="+mn-lt"/>
                <a:ea typeface="Calibri" panose="020F0502020204030204" pitchFamily="34" charset="0"/>
                <a:cs typeface="Arial" panose="020B0604020202020204" pitchFamily="34" charset="0"/>
              </a:rPr>
              <a:t>don’t smoke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there is no safe smoking level.</a:t>
            </a:r>
            <a:endParaRPr lang="en-AU" sz="1200" b="0" dirty="0">
              <a:solidFill>
                <a:schemeClr val="tx1"/>
              </a:solidFill>
              <a:latin typeface="+mn-lt"/>
              <a:cs typeface="Arial" panose="020B0604020202020204" pitchFamily="34" charset="0"/>
            </a:endParaRPr>
          </a:p>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ea typeface="Calibri" panose="020F0502020204030204" pitchFamily="34" charset="0"/>
                <a:cs typeface="Arial" panose="020B0604020202020204" pitchFamily="34" charset="0"/>
              </a:rPr>
              <a:t>Maintain a healthy weight to prevent chronic diseases such as cardiovascular disease, type 2 diabetes and arthritis.</a:t>
            </a:r>
          </a:p>
          <a:p>
            <a:pPr marL="361528" indent="-361528" defTabSz="966612">
              <a:lnSpc>
                <a:spcPct val="107000"/>
              </a:lnSpc>
              <a:spcBef>
                <a:spcPts val="0"/>
              </a:spcBef>
              <a:buFont typeface="Arial" panose="020B0604020202020204" pitchFamily="34" charset="0"/>
              <a:buChar char="•"/>
              <a:defRPr/>
            </a:pPr>
            <a:endParaRPr lang="en-AU" sz="1200" b="0" dirty="0">
              <a:solidFill>
                <a:schemeClr val="tx1"/>
              </a:solidFill>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5</a:t>
            </a:fld>
            <a:endParaRPr lang="en-US"/>
          </a:p>
        </p:txBody>
      </p:sp>
    </p:spTree>
    <p:extLst>
      <p:ext uri="{BB962C8B-B14F-4D97-AF65-F5344CB8AC3E}">
        <p14:creationId xmlns:p14="http://schemas.microsoft.com/office/powerpoint/2010/main" val="285923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cs typeface="Arial" panose="020B0604020202020204" pitchFamily="34" charset="0"/>
              </a:rPr>
              <a:t>Stay socially connected – </a:t>
            </a:r>
            <a:r>
              <a:rPr lang="en-AU" sz="1200" b="0" i="0" dirty="0">
                <a:solidFill>
                  <a:schemeClr val="tx1"/>
                </a:solidFill>
                <a:effectLst/>
                <a:latin typeface="+mn-lt"/>
                <a:cs typeface="Arial" panose="020B0604020202020204" pitchFamily="34" charset="0"/>
              </a:rPr>
              <a:t>good social support may help protect you from illnesses like cardiovascular disease, depression and anxiety. S</a:t>
            </a:r>
            <a:r>
              <a:rPr lang="en-AU" sz="1200" b="0" dirty="0">
                <a:solidFill>
                  <a:schemeClr val="tx1"/>
                </a:solidFill>
                <a:latin typeface="+mn-lt"/>
                <a:cs typeface="Arial" panose="020B0604020202020204" pitchFamily="34" charset="0"/>
              </a:rPr>
              <a:t>pend time with family and friends, join community groups, volunteer, connect with others through a hobby, get to know your neighbours, etc.</a:t>
            </a:r>
          </a:p>
          <a:p>
            <a:pPr marL="361528" indent="-361528" defTabSz="966612">
              <a:lnSpc>
                <a:spcPct val="107000"/>
              </a:lnSpc>
              <a:spcBef>
                <a:spcPts val="0"/>
              </a:spcBef>
              <a:buFont typeface="Arial" panose="020B0604020202020204" pitchFamily="34" charset="0"/>
              <a:buChar char="•"/>
              <a:defRPr/>
            </a:pPr>
            <a:r>
              <a:rPr lang="en-AU" sz="1200" b="0" dirty="0">
                <a:solidFill>
                  <a:schemeClr val="tx1"/>
                </a:solidFill>
                <a:latin typeface="+mn-lt"/>
                <a:ea typeface="Calibri" panose="020F0502020204030204" pitchFamily="34" charset="0"/>
                <a:cs typeface="Arial" panose="020B0604020202020204" pitchFamily="34" charset="0"/>
              </a:rPr>
              <a:t>Always check your emotional and mental health </a:t>
            </a:r>
            <a:r>
              <a:rPr lang="en-AU" sz="1200" b="0" dirty="0">
                <a:solidFill>
                  <a:schemeClr val="tx1"/>
                </a:solidFill>
                <a:latin typeface="+mn-lt"/>
                <a:cs typeface="Arial" panose="020B0604020202020204" pitchFamily="34" charset="0"/>
              </a:rPr>
              <a:t>–</a:t>
            </a:r>
            <a:r>
              <a:rPr lang="en-AU" sz="1200" b="0" dirty="0">
                <a:solidFill>
                  <a:schemeClr val="tx1"/>
                </a:solidFill>
                <a:latin typeface="+mn-lt"/>
                <a:ea typeface="Calibri" panose="020F0502020204030204" pitchFamily="34" charset="0"/>
                <a:cs typeface="Arial" panose="020B0604020202020204" pitchFamily="34" charset="0"/>
              </a:rPr>
              <a:t> if you feel out of sorts and it’s affecting your daily life, ask for help.</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Monitor your freckles, moles and skin blemishes for any changes in size, shape or colour, or for anything unusual such as pain or itching. See your doctor if you notice anything unusual. </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Test your vision throughout your life – eyesight tends to deteriorate as we get older. If you have diabetes, high blood pressure or </a:t>
            </a:r>
            <a:r>
              <a:rPr lang="en-AU" sz="1200" b="0" i="0" dirty="0">
                <a:solidFill>
                  <a:schemeClr val="tx1"/>
                </a:solidFill>
                <a:effectLst/>
                <a:latin typeface="+mn-lt"/>
                <a:cs typeface="Arial" panose="020B0604020202020204" pitchFamily="34" charset="0"/>
              </a:rPr>
              <a:t>a diagnosed eye-related condition,</a:t>
            </a:r>
            <a:r>
              <a:rPr lang="en-AU" sz="1200" b="0" dirty="0">
                <a:solidFill>
                  <a:schemeClr val="tx1"/>
                </a:solidFill>
                <a:latin typeface="+mn-lt"/>
                <a:cs typeface="Arial" panose="020B0604020202020204" pitchFamily="34" charset="0"/>
              </a:rPr>
              <a:t> check your eye health once a year or as often as your doctor recommends.</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Clean your teeth regularly, drink fluoridated water, eat a low-sugar diet and visit the dentist at least once a year.</a:t>
            </a:r>
          </a:p>
          <a:p>
            <a:pPr marL="361528" indent="-361528">
              <a:lnSpc>
                <a:spcPct val="107000"/>
              </a:lnSpc>
              <a:spcBef>
                <a:spcPts val="0"/>
              </a:spcBef>
              <a:buFont typeface="Arial" panose="020B0604020202020204" pitchFamily="34" charset="0"/>
              <a:buChar char="•"/>
            </a:pPr>
            <a:r>
              <a:rPr lang="en-AU" sz="1200" b="0" dirty="0">
                <a:solidFill>
                  <a:schemeClr val="tx1"/>
                </a:solidFill>
                <a:latin typeface="+mn-lt"/>
                <a:cs typeface="Arial" panose="020B0604020202020204" pitchFamily="34" charset="0"/>
              </a:rPr>
              <a:t>Have regular health checks and stay up to date with your immunisations.</a:t>
            </a:r>
          </a:p>
          <a:p>
            <a:pPr marL="361528" indent="-361528" defTabSz="966612">
              <a:lnSpc>
                <a:spcPct val="107000"/>
              </a:lnSpc>
              <a:spcBef>
                <a:spcPts val="0"/>
              </a:spcBef>
              <a:buFont typeface="Arial" panose="020B0604020202020204" pitchFamily="34" charset="0"/>
              <a:buChar char="•"/>
              <a:defRPr/>
            </a:pPr>
            <a:endParaRPr lang="en-AU" sz="1200" b="0" dirty="0">
              <a:solidFill>
                <a:schemeClr val="tx1"/>
              </a:solidFill>
              <a:latin typeface="+mn-lt"/>
              <a:cs typeface="Arial" panose="020B0604020202020204" pitchFamily="34" charset="0"/>
            </a:endParaRPr>
          </a:p>
          <a:p>
            <a:pPr>
              <a:lnSpc>
                <a:spcPct val="107000"/>
              </a:lnSpc>
              <a:spcBef>
                <a:spcPts val="0"/>
              </a:spcBef>
            </a:pPr>
            <a:r>
              <a:rPr lang="en-AU" sz="1200" b="0" dirty="0">
                <a:solidFill>
                  <a:schemeClr val="tx1"/>
                </a:solidFill>
                <a:latin typeface="+mn-lt"/>
                <a:cs typeface="Arial" panose="020B0604020202020204" pitchFamily="34" charset="0"/>
              </a:rPr>
              <a:t>See your doctor if anything worries you.</a:t>
            </a:r>
          </a:p>
          <a:p>
            <a:pPr marL="361528" indent="-361528" defTabSz="966612">
              <a:lnSpc>
                <a:spcPct val="107000"/>
              </a:lnSpc>
              <a:spcBef>
                <a:spcPts val="0"/>
              </a:spcBef>
              <a:buFont typeface="Arial" panose="020B0604020202020204" pitchFamily="34" charset="0"/>
              <a:buChar char="•"/>
              <a:defRPr/>
            </a:pPr>
            <a:endParaRPr lang="en-AU" sz="1200" b="0" dirty="0">
              <a:solidFill>
                <a:schemeClr val="tx1"/>
              </a:solidFill>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6</a:t>
            </a:fld>
            <a:endParaRPr lang="en-US"/>
          </a:p>
        </p:txBody>
      </p:sp>
    </p:spTree>
    <p:extLst>
      <p:ext uri="{BB962C8B-B14F-4D97-AF65-F5344CB8AC3E}">
        <p14:creationId xmlns:p14="http://schemas.microsoft.com/office/powerpoint/2010/main" val="114747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cs typeface="Arial" panose="020B0604020202020204" pitchFamily="34" charset="0"/>
              </a:rPr>
              <a:t>A health check is a medical examination by a health professional to look for health issues. </a:t>
            </a:r>
            <a:endParaRPr lang="en-AU" sz="1200" dirty="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Have regular general health checks with your doctor.</a:t>
            </a:r>
          </a:p>
          <a:p>
            <a:pPr marL="844834" lvl="1" indent="-361528" defTabSz="966612">
              <a:lnSpc>
                <a:spcPct val="107000"/>
              </a:lnSpc>
              <a:buFont typeface="Calibri" panose="020F0502020204030204" pitchFamily="34" charset="0"/>
              <a:buChar char="-"/>
              <a:defRPr/>
            </a:pPr>
            <a:r>
              <a:rPr lang="en-AU" sz="1200" dirty="0">
                <a:cs typeface="Arial" panose="020B0604020202020204" pitchFamily="34" charset="0"/>
              </a:rPr>
              <a:t>It </a:t>
            </a:r>
            <a:r>
              <a:rPr lang="en-AU" sz="1200" dirty="0">
                <a:ea typeface="Calibri" panose="020F0502020204030204" pitchFamily="34" charset="0"/>
                <a:cs typeface="Times New Roman" panose="02020603050405020304" pitchFamily="18" charset="0"/>
              </a:rPr>
              <a:t>will involve checking your current health, talking to your doctor about your medical history and your family history of disease, and discussing your lifestyle choices such as diet, exercise habits and whether or not you smoke or drink alcohol.</a:t>
            </a:r>
            <a:endParaRPr lang="en-AU" sz="1200" dirty="0">
              <a:cs typeface="Arial" panose="020B0604020202020204" pitchFamily="34" charset="0"/>
            </a:endParaRPr>
          </a:p>
          <a:p>
            <a:pPr marL="844834" lvl="1" indent="-361528" defTabSz="966612">
              <a:lnSpc>
                <a:spcPct val="107000"/>
              </a:lnSpc>
              <a:buFont typeface="Calibri" panose="020F0502020204030204" pitchFamily="34" charset="0"/>
              <a:buChar char="-"/>
              <a:defRPr/>
            </a:pPr>
            <a:r>
              <a:rPr lang="en-AU" sz="1200" dirty="0">
                <a:ea typeface="Calibri" panose="020F0502020204030204" pitchFamily="34" charset="0"/>
                <a:cs typeface="Times New Roman" panose="02020603050405020304" pitchFamily="18" charset="0"/>
              </a:rPr>
              <a:t>Regular health checks will help find health issues or signs of an illness early. Many diseases such as cardiovascular (heart) disease, diabetes and some cancers can be picked up in their early stages when treatment is often more effective.</a:t>
            </a:r>
          </a:p>
          <a:p>
            <a:pPr marL="844834" lvl="1" indent="-361528" defTabSz="966612">
              <a:lnSpc>
                <a:spcPct val="107000"/>
              </a:lnSpc>
              <a:buFont typeface="Calibri" panose="020F0502020204030204" pitchFamily="34" charset="0"/>
              <a:buChar char="-"/>
              <a:defRPr/>
            </a:pPr>
            <a:r>
              <a:rPr lang="en-AU" sz="1200" dirty="0">
                <a:ea typeface="Calibri" panose="020F0502020204030204" pitchFamily="34" charset="0"/>
                <a:cs typeface="Times New Roman" panose="02020603050405020304" pitchFamily="18" charset="0"/>
              </a:rPr>
              <a:t>Depending on your age, the doctor may also do or recommend specific screening tests.</a:t>
            </a:r>
            <a:endParaRPr lang="en-AU" sz="1200" dirty="0">
              <a:cs typeface="Arial" panose="020B0604020202020204" pitchFamily="34" charset="0"/>
            </a:endParaRPr>
          </a:p>
          <a:p>
            <a:pPr marL="844834" lvl="1" indent="-361528" defTabSz="966612">
              <a:lnSpc>
                <a:spcPct val="107000"/>
              </a:lnSpc>
              <a:buFont typeface="Calibri" panose="020F0502020204030204" pitchFamily="34" charset="0"/>
              <a:buChar char="-"/>
              <a:defRPr/>
            </a:pPr>
            <a:r>
              <a:rPr lang="en-AU" sz="1200" dirty="0">
                <a:cs typeface="Arial" panose="020B0604020202020204" pitchFamily="34" charset="0"/>
              </a:rPr>
              <a:t>It’s a good opportunity to ask questions and gain information from your doctor. </a:t>
            </a:r>
          </a:p>
          <a:p>
            <a:pPr marL="361528" indent="-361528" defTabSz="966612">
              <a:lnSpc>
                <a:spcPct val="107000"/>
              </a:lnSpc>
              <a:buFont typeface="Arial" panose="020B0604020202020204" pitchFamily="34" charset="0"/>
              <a:buChar char="•"/>
              <a:defRPr/>
            </a:pPr>
            <a:r>
              <a:rPr lang="en-AU" sz="1200" dirty="0"/>
              <a:t>Some women may need more frequent health checks compared to others, depending on their age, </a:t>
            </a:r>
            <a:r>
              <a:rPr lang="en-AU" sz="1200" b="0" i="0" dirty="0">
                <a:solidFill>
                  <a:srgbClr val="383C3D"/>
                </a:solidFill>
                <a:effectLst/>
                <a:latin typeface="+mn-lt"/>
              </a:rPr>
              <a:t>risks of certain conditions, medical background and family history</a:t>
            </a:r>
            <a:r>
              <a:rPr lang="en-AU" sz="1200" dirty="0"/>
              <a:t>. </a:t>
            </a:r>
            <a:r>
              <a:rPr lang="en-AU" sz="1200" b="0" i="0" dirty="0">
                <a:solidFill>
                  <a:srgbClr val="383C3D"/>
                </a:solidFill>
                <a:effectLst/>
                <a:latin typeface="+mn-lt"/>
              </a:rPr>
              <a:t>Talk to your doctor about what tests you need to maintain your health and how often you should have them.</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7</a:t>
            </a:fld>
            <a:endParaRPr lang="en-US"/>
          </a:p>
        </p:txBody>
      </p:sp>
    </p:spTree>
    <p:extLst>
      <p:ext uri="{BB962C8B-B14F-4D97-AF65-F5344CB8AC3E}">
        <p14:creationId xmlns:p14="http://schemas.microsoft.com/office/powerpoint/2010/main" val="305159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solidFill>
                  <a:srgbClr val="222222"/>
                </a:solidFill>
                <a:latin typeface="+mn-lt"/>
              </a:rPr>
              <a:t>To help you stay healthy, make sure you’re up to date with your immunisations. </a:t>
            </a:r>
          </a:p>
          <a:p>
            <a:pPr marL="361528" indent="-361528">
              <a:lnSpc>
                <a:spcPct val="107000"/>
              </a:lnSpc>
              <a:buFont typeface="Arial" panose="020B0604020202020204" pitchFamily="34" charset="0"/>
              <a:buChar char="•"/>
            </a:pPr>
            <a:r>
              <a:rPr lang="en-AU" sz="1200" dirty="0">
                <a:solidFill>
                  <a:srgbClr val="222222"/>
                </a:solidFill>
                <a:latin typeface="+mn-lt"/>
              </a:rPr>
              <a:t>Make sure that your childhood immunisations are up to date and check if you need any boosters, such as a tetanus booster.</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Before becoming sexually active, it’s recommended to have the vaccine for the human papillomavirus (HPV) to reduce the risk of cervical, genital, anal and throat cancers. The National HPV Vaccination Program offers free vaccines to girls and boys up to the age of 19 years.</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Stay up to date with your COVID-19 vaccines.</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Consider having a flu vaccine every flu season.</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Shingles vaccine is available if you’re over 65 years of age (or over 50 years of age if you’re a First Nations woman). </a:t>
            </a:r>
          </a:p>
          <a:p>
            <a:pPr marL="361528" indent="-361528" defTabSz="966612">
              <a:lnSpc>
                <a:spcPct val="107000"/>
              </a:lnSpc>
              <a:buFont typeface="Arial" panose="020B0604020202020204" pitchFamily="34" charset="0"/>
              <a:buChar char="•"/>
              <a:defRPr/>
            </a:pPr>
            <a:r>
              <a:rPr lang="en-AU" sz="1200" dirty="0">
                <a:latin typeface="+mn-lt"/>
                <a:ea typeface="Calibri" panose="020F0502020204030204" pitchFamily="34" charset="0"/>
                <a:cs typeface="Times New Roman" panose="02020603050405020304" pitchFamily="18" charset="0"/>
              </a:rPr>
              <a:t>Have a pneumococcal vaccine, which offers protection from some cases of pneumonia and meningitis, if you’re over 70 years of age (or over 50 years of age if you’re a First Nations woman).</a:t>
            </a:r>
          </a:p>
          <a:p>
            <a:pPr defTabSz="966612">
              <a:lnSpc>
                <a:spcPct val="107000"/>
              </a:lnSpc>
              <a:defRPr/>
            </a:pPr>
            <a:endParaRPr lang="en-AU" sz="1200" dirty="0">
              <a:latin typeface="+mn-lt"/>
              <a:ea typeface="Calibri" panose="020F0502020204030204" pitchFamily="34" charset="0"/>
              <a:cs typeface="Times New Roman" panose="02020603050405020304" pitchFamily="18" charset="0"/>
            </a:endParaRPr>
          </a:p>
          <a:p>
            <a:pPr defTabSz="966612">
              <a:lnSpc>
                <a:spcPct val="107000"/>
              </a:lnSpc>
              <a:defRPr/>
            </a:pPr>
            <a:r>
              <a:rPr lang="en-AU" sz="1200" dirty="0">
                <a:latin typeface="+mn-lt"/>
                <a:ea typeface="Calibri" panose="020F0502020204030204" pitchFamily="34" charset="0"/>
                <a:cs typeface="Times New Roman" panose="02020603050405020304" pitchFamily="18" charset="0"/>
              </a:rPr>
              <a:t>You might need other vaccines depending on your age, health and other factors in your life. Talk to your doctor to find out which ones you should get, and when.</a:t>
            </a:r>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8</a:t>
            </a:fld>
            <a:endParaRPr lang="en-US"/>
          </a:p>
        </p:txBody>
      </p:sp>
    </p:spTree>
    <p:extLst>
      <p:ext uri="{BB962C8B-B14F-4D97-AF65-F5344CB8AC3E}">
        <p14:creationId xmlns:p14="http://schemas.microsoft.com/office/powerpoint/2010/main" val="62713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alibri" panose="020F0502020204030204" pitchFamily="34" charset="0"/>
                <a:ea typeface="Calibri" panose="020F0502020204030204" pitchFamily="34" charset="0"/>
                <a:cs typeface="Times New Roman" panose="02020603050405020304" pitchFamily="18" charset="0"/>
              </a:rPr>
              <a:t>You will need different health checks depending on your age and your life stage.</a:t>
            </a:r>
            <a:endParaRPr lang="en-AU" sz="1200" dirty="0"/>
          </a:p>
          <a:p>
            <a:endParaRPr lang="en-US" dirty="0"/>
          </a:p>
        </p:txBody>
      </p:sp>
      <p:sp>
        <p:nvSpPr>
          <p:cNvPr id="4" name="Slide Number Placeholder 3"/>
          <p:cNvSpPr>
            <a:spLocks noGrp="1"/>
          </p:cNvSpPr>
          <p:nvPr>
            <p:ph type="sldNum" sz="quarter" idx="5"/>
          </p:nvPr>
        </p:nvSpPr>
        <p:spPr/>
        <p:txBody>
          <a:bodyPr/>
          <a:lstStyle/>
          <a:p>
            <a:fld id="{9B026767-F1A3-8143-A302-A0B4B25C5730}" type="slidenum">
              <a:rPr lang="en-US" smtClean="0"/>
              <a:t>9</a:t>
            </a:fld>
            <a:endParaRPr lang="en-US"/>
          </a:p>
        </p:txBody>
      </p:sp>
    </p:spTree>
    <p:extLst>
      <p:ext uri="{BB962C8B-B14F-4D97-AF65-F5344CB8AC3E}">
        <p14:creationId xmlns:p14="http://schemas.microsoft.com/office/powerpoint/2010/main" val="2777287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5" name="Picture 4">
            <a:extLst>
              <a:ext uri="{FF2B5EF4-FFF2-40B4-BE49-F238E27FC236}">
                <a16:creationId xmlns:a16="http://schemas.microsoft.com/office/drawing/2014/main" id="{A6B0730F-B770-44D0-B89E-ED3ACB213E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2513" y="620713"/>
            <a:ext cx="6804983" cy="5283308"/>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4" name="Picture 3">
            <a:extLst>
              <a:ext uri="{FF2B5EF4-FFF2-40B4-BE49-F238E27FC236}">
                <a16:creationId xmlns:a16="http://schemas.microsoft.com/office/drawing/2014/main" id="{D6C1CEB0-7FEC-4617-A350-D860E2F86A80}"/>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4" name="Picture 3">
            <a:extLst>
              <a:ext uri="{FF2B5EF4-FFF2-40B4-BE49-F238E27FC236}">
                <a16:creationId xmlns:a16="http://schemas.microsoft.com/office/drawing/2014/main" id="{196E9051-20B5-4557-A680-1A3F4D80C7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2513" y="620713"/>
            <a:ext cx="6804983" cy="5283308"/>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10" name="Picture 9">
            <a:extLst>
              <a:ext uri="{FF2B5EF4-FFF2-40B4-BE49-F238E27FC236}">
                <a16:creationId xmlns:a16="http://schemas.microsoft.com/office/drawing/2014/main" id="{FACD5F32-E334-41D8-B603-81B94EE7EE5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5" name="Picture 4">
            <a:extLst>
              <a:ext uri="{FF2B5EF4-FFF2-40B4-BE49-F238E27FC236}">
                <a16:creationId xmlns:a16="http://schemas.microsoft.com/office/drawing/2014/main" id="{F24BDBE0-B8D7-4B0F-AD41-A2152DF461D2}"/>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5" name="Picture 4">
            <a:extLst>
              <a:ext uri="{FF2B5EF4-FFF2-40B4-BE49-F238E27FC236}">
                <a16:creationId xmlns:a16="http://schemas.microsoft.com/office/drawing/2014/main" id="{9B252ADD-8D65-41F2-9353-E458B77F9CA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1040285"/>
          </a:xfrm>
          <a:prstGeom prst="rect">
            <a:avLst/>
          </a:prstGeom>
        </p:spPr>
        <p:txBody>
          <a:bodyPr vert="horz" lIns="0" tIns="45720" rIns="91440" bIns="45720" rtlCol="0">
            <a:no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3C850C2A-D941-49EB-91CF-376DC161548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4AD4E408-6735-4B17-8637-43B326A177C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5" name="Picture 4">
            <a:extLst>
              <a:ext uri="{FF2B5EF4-FFF2-40B4-BE49-F238E27FC236}">
                <a16:creationId xmlns:a16="http://schemas.microsoft.com/office/drawing/2014/main" id="{3686E753-FCEE-4662-B8B8-D672B115B7F7}"/>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AU" sz="4800" dirty="0"/>
              <a:t>Health checks</a:t>
            </a:r>
            <a:endParaRPr lang="en-AU" dirty="0"/>
          </a:p>
        </p:txBody>
      </p:sp>
      <p:sp>
        <p:nvSpPr>
          <p:cNvPr id="5" name="Subtitle 4">
            <a:extLst>
              <a:ext uri="{FF2B5EF4-FFF2-40B4-BE49-F238E27FC236}">
                <a16:creationId xmlns:a16="http://schemas.microsoft.com/office/drawing/2014/main" id="{48A089F6-5818-465B-A7BB-7283081253DC}"/>
              </a:ext>
            </a:extLst>
          </p:cNvPr>
          <p:cNvSpPr>
            <a:spLocks noGrp="1"/>
          </p:cNvSpPr>
          <p:nvPr>
            <p:ph type="subTitle" idx="1"/>
          </p:nvPr>
        </p:nvSpPr>
        <p:spPr/>
        <p:txBody>
          <a:bodyPr/>
          <a:lstStyle/>
          <a:p>
            <a:r>
              <a:rPr lang="en-AU" dirty="0"/>
              <a:t>How to stay healthy </a:t>
            </a:r>
            <a:br>
              <a:rPr lang="en-AU" dirty="0"/>
            </a:br>
            <a:r>
              <a:rPr lang="en-AU" dirty="0"/>
              <a:t>throughout your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0AC-80D1-63E4-2F6F-4D6E796E2AB6}"/>
              </a:ext>
            </a:extLst>
          </p:cNvPr>
          <p:cNvSpPr>
            <a:spLocks noGrp="1"/>
          </p:cNvSpPr>
          <p:nvPr>
            <p:ph type="title"/>
          </p:nvPr>
        </p:nvSpPr>
        <p:spPr/>
        <p:txBody>
          <a:bodyPr/>
          <a:lstStyle/>
          <a:p>
            <a:r>
              <a:rPr lang="en-AU" dirty="0"/>
              <a:t>Sexual health</a:t>
            </a:r>
            <a:endParaRPr lang="en-US" dirty="0"/>
          </a:p>
        </p:txBody>
      </p:sp>
      <p:sp>
        <p:nvSpPr>
          <p:cNvPr id="3" name="Content Placeholder 2">
            <a:extLst>
              <a:ext uri="{FF2B5EF4-FFF2-40B4-BE49-F238E27FC236}">
                <a16:creationId xmlns:a16="http://schemas.microsoft.com/office/drawing/2014/main" id="{C3486AE5-A79E-C0B1-4122-2C54E92A379B}"/>
              </a:ext>
            </a:extLst>
          </p:cNvPr>
          <p:cNvSpPr>
            <a:spLocks noGrp="1"/>
          </p:cNvSpPr>
          <p:nvPr>
            <p:ph sz="half" idx="10"/>
          </p:nvPr>
        </p:nvSpPr>
        <p:spPr>
          <a:xfrm>
            <a:off x="631080" y="1615649"/>
            <a:ext cx="7643787" cy="5147101"/>
          </a:xfrm>
        </p:spPr>
        <p:txBody>
          <a:bodyPr/>
          <a:lstStyle/>
          <a:p>
            <a:pPr marL="0" indent="0">
              <a:spcBef>
                <a:spcPts val="672"/>
              </a:spcBef>
              <a:buNone/>
            </a:pPr>
            <a:r>
              <a:rPr lang="en-AU" dirty="0"/>
              <a:t>Check for sexually transmitted </a:t>
            </a:r>
            <a:br>
              <a:rPr lang="en-AU" dirty="0"/>
            </a:br>
            <a:r>
              <a:rPr lang="en-AU" dirty="0"/>
              <a:t>infections (STIs):</a:t>
            </a:r>
          </a:p>
          <a:p>
            <a:pPr>
              <a:spcBef>
                <a:spcPts val="672"/>
              </a:spcBef>
              <a:buClr>
                <a:srgbClr val="000000"/>
              </a:buClr>
            </a:pPr>
            <a:r>
              <a:rPr lang="en-AU" dirty="0">
                <a:latin typeface="Arial" panose="020B0604020202020204" pitchFamily="34" charset="0"/>
                <a:cs typeface="Arial" panose="020B0604020202020204" pitchFamily="34" charset="0"/>
              </a:rPr>
              <a:t>once you become sexually active</a:t>
            </a:r>
          </a:p>
          <a:p>
            <a:pPr>
              <a:spcBef>
                <a:spcPts val="672"/>
              </a:spcBef>
              <a:buClr>
                <a:srgbClr val="000000"/>
              </a:buClr>
            </a:pPr>
            <a:r>
              <a:rPr lang="en-AU" dirty="0">
                <a:latin typeface="Arial" panose="020B0604020202020204" pitchFamily="34" charset="0"/>
                <a:cs typeface="Arial" panose="020B0604020202020204" pitchFamily="34" charset="0"/>
              </a:rPr>
              <a:t>every time you have a new sexual partner</a:t>
            </a:r>
          </a:p>
          <a:p>
            <a:pPr>
              <a:spcBef>
                <a:spcPts val="672"/>
              </a:spcBef>
              <a:buClr>
                <a:srgbClr val="000000"/>
              </a:buClr>
            </a:pPr>
            <a:r>
              <a:rPr lang="en-AU" dirty="0">
                <a:latin typeface="Arial" panose="020B0604020202020204" pitchFamily="34" charset="0"/>
                <a:cs typeface="Arial" panose="020B0604020202020204" pitchFamily="34" charset="0"/>
              </a:rPr>
              <a:t>regularly if you or your partner have sex with other people.</a:t>
            </a:r>
          </a:p>
        </p:txBody>
      </p:sp>
      <p:pic>
        <p:nvPicPr>
          <p:cNvPr id="10" name="Picture 9" descr="A couple of women lying on a bed&#10;&#10;">
            <a:extLst>
              <a:ext uri="{FF2B5EF4-FFF2-40B4-BE49-F238E27FC236}">
                <a16:creationId xmlns:a16="http://schemas.microsoft.com/office/drawing/2014/main" id="{B9B29D60-7879-F4C2-DE35-96C44F9300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289" y="-1"/>
            <a:ext cx="3287712" cy="6210000"/>
          </a:xfrm>
          <a:prstGeom prst="rect">
            <a:avLst/>
          </a:prstGeom>
        </p:spPr>
      </p:pic>
    </p:spTree>
    <p:extLst>
      <p:ext uri="{BB962C8B-B14F-4D97-AF65-F5344CB8AC3E}">
        <p14:creationId xmlns:p14="http://schemas.microsoft.com/office/powerpoint/2010/main" val="35646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0AC-80D1-63E4-2F6F-4D6E796E2AB6}"/>
              </a:ext>
            </a:extLst>
          </p:cNvPr>
          <p:cNvSpPr>
            <a:spLocks noGrp="1"/>
          </p:cNvSpPr>
          <p:nvPr>
            <p:ph type="title"/>
          </p:nvPr>
        </p:nvSpPr>
        <p:spPr/>
        <p:txBody>
          <a:bodyPr/>
          <a:lstStyle/>
          <a:p>
            <a:r>
              <a:rPr lang="en-AU" dirty="0"/>
              <a:t>Sexual health </a:t>
            </a:r>
            <a:endParaRPr lang="en-US" dirty="0"/>
          </a:p>
        </p:txBody>
      </p:sp>
      <p:sp>
        <p:nvSpPr>
          <p:cNvPr id="3" name="Content Placeholder 2">
            <a:extLst>
              <a:ext uri="{FF2B5EF4-FFF2-40B4-BE49-F238E27FC236}">
                <a16:creationId xmlns:a16="http://schemas.microsoft.com/office/drawing/2014/main" id="{C3486AE5-A79E-C0B1-4122-2C54E92A379B}"/>
              </a:ext>
            </a:extLst>
          </p:cNvPr>
          <p:cNvSpPr>
            <a:spLocks noGrp="1"/>
          </p:cNvSpPr>
          <p:nvPr>
            <p:ph sz="half" idx="10"/>
          </p:nvPr>
        </p:nvSpPr>
        <p:spPr>
          <a:xfrm>
            <a:off x="631080" y="1628349"/>
            <a:ext cx="7643787" cy="5147101"/>
          </a:xfrm>
        </p:spPr>
        <p:txBody>
          <a:bodyPr/>
          <a:lstStyle/>
          <a:p>
            <a:pPr>
              <a:spcBef>
                <a:spcPts val="672"/>
              </a:spcBef>
              <a:buFont typeface="Arial" panose="020B0604020202020204" pitchFamily="34" charset="0"/>
              <a:buChar char="•"/>
            </a:pPr>
            <a:r>
              <a:rPr lang="en-AU" dirty="0"/>
              <a:t>Protect yourself against STIs at every age.</a:t>
            </a:r>
          </a:p>
          <a:p>
            <a:pPr>
              <a:spcBef>
                <a:spcPts val="1200"/>
              </a:spcBef>
              <a:buFont typeface="Arial" panose="020B0604020202020204" pitchFamily="34" charset="0"/>
              <a:buChar char="•"/>
            </a:pPr>
            <a:r>
              <a:rPr lang="en-AU" dirty="0"/>
              <a:t>Talk to your doctor about your contraception needs and any sexual problems you may </a:t>
            </a:r>
            <a:br>
              <a:rPr lang="en-AU" dirty="0"/>
            </a:br>
            <a:r>
              <a:rPr lang="en-AU" dirty="0"/>
              <a:t>be having.</a:t>
            </a:r>
          </a:p>
        </p:txBody>
      </p:sp>
      <p:pic>
        <p:nvPicPr>
          <p:cNvPr id="10" name="Picture 9" descr="A person and person lying in bed&#10;&#10;">
            <a:extLst>
              <a:ext uri="{FF2B5EF4-FFF2-40B4-BE49-F238E27FC236}">
                <a16:creationId xmlns:a16="http://schemas.microsoft.com/office/drawing/2014/main" id="{B9B29D60-7879-F4C2-DE35-96C44F9300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289" y="-1"/>
            <a:ext cx="3287712" cy="6210000"/>
          </a:xfrm>
          <a:prstGeom prst="rect">
            <a:avLst/>
          </a:prstGeom>
        </p:spPr>
      </p:pic>
    </p:spTree>
    <p:extLst>
      <p:ext uri="{BB962C8B-B14F-4D97-AF65-F5344CB8AC3E}">
        <p14:creationId xmlns:p14="http://schemas.microsoft.com/office/powerpoint/2010/main" val="7212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920D-C186-BF7C-F334-06EDB115DF0E}"/>
              </a:ext>
            </a:extLst>
          </p:cNvPr>
          <p:cNvSpPr>
            <a:spLocks noGrp="1"/>
          </p:cNvSpPr>
          <p:nvPr>
            <p:ph type="title"/>
          </p:nvPr>
        </p:nvSpPr>
        <p:spPr>
          <a:xfrm>
            <a:off x="631080" y="473075"/>
            <a:ext cx="7643787" cy="976313"/>
          </a:xfrm>
        </p:spPr>
        <p:txBody>
          <a:bodyPr anchor="t">
            <a:normAutofit/>
          </a:bodyPr>
          <a:lstStyle/>
          <a:p>
            <a:r>
              <a:rPr lang="en-AU" dirty="0"/>
              <a:t>Reproductive health</a:t>
            </a:r>
            <a:endParaRPr lang="en-US" dirty="0"/>
          </a:p>
        </p:txBody>
      </p:sp>
      <p:sp>
        <p:nvSpPr>
          <p:cNvPr id="3" name="Content Placeholder 2">
            <a:extLst>
              <a:ext uri="{FF2B5EF4-FFF2-40B4-BE49-F238E27FC236}">
                <a16:creationId xmlns:a16="http://schemas.microsoft.com/office/drawing/2014/main" id="{64372A0C-2EF1-B601-D913-91218B73581E}"/>
              </a:ext>
            </a:extLst>
          </p:cNvPr>
          <p:cNvSpPr>
            <a:spLocks noGrp="1"/>
          </p:cNvSpPr>
          <p:nvPr>
            <p:ph sz="half" idx="10"/>
          </p:nvPr>
        </p:nvSpPr>
        <p:spPr>
          <a:xfrm>
            <a:off x="631080" y="1568095"/>
            <a:ext cx="7643787" cy="4253803"/>
          </a:xfrm>
        </p:spPr>
        <p:txBody>
          <a:bodyPr>
            <a:normAutofit/>
          </a:bodyPr>
          <a:lstStyle/>
          <a:p>
            <a:pPr>
              <a:spcBef>
                <a:spcPts val="672"/>
              </a:spcBef>
            </a:pPr>
            <a:r>
              <a:rPr lang="en-AU" dirty="0"/>
              <a:t>Have a pre-pregnancy health check six months before trying to get pregnant.</a:t>
            </a:r>
          </a:p>
          <a:p>
            <a:pPr>
              <a:spcBef>
                <a:spcPts val="672"/>
              </a:spcBef>
            </a:pPr>
            <a:r>
              <a:rPr lang="en-AU" dirty="0"/>
              <a:t>Before becoming pregnant, be as healthy </a:t>
            </a:r>
            <a:br>
              <a:rPr lang="en-AU" dirty="0"/>
            </a:br>
            <a:r>
              <a:rPr lang="en-AU" dirty="0"/>
              <a:t>as possible. </a:t>
            </a:r>
          </a:p>
          <a:p>
            <a:pPr>
              <a:spcBef>
                <a:spcPts val="672"/>
              </a:spcBef>
            </a:pPr>
            <a:r>
              <a:rPr lang="en-AU" dirty="0"/>
              <a:t>Once you become pregnant, have regular antenatal checks.</a:t>
            </a:r>
          </a:p>
        </p:txBody>
      </p:sp>
      <p:pic>
        <p:nvPicPr>
          <p:cNvPr id="6" name="Picture Placeholder 5" descr="A pregnant person holding her hands on her belly&#10;&#10;">
            <a:extLst>
              <a:ext uri="{FF2B5EF4-FFF2-40B4-BE49-F238E27FC236}">
                <a16:creationId xmlns:a16="http://schemas.microsoft.com/office/drawing/2014/main" id="{5B5948AD-E2F1-17AD-B979-084DFC57C1F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111722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5D4D-BAA0-49CC-B503-FFE7D9F16FA5}"/>
              </a:ext>
            </a:extLst>
          </p:cNvPr>
          <p:cNvSpPr>
            <a:spLocks noGrp="1"/>
          </p:cNvSpPr>
          <p:nvPr>
            <p:ph type="title"/>
          </p:nvPr>
        </p:nvSpPr>
        <p:spPr>
          <a:xfrm>
            <a:off x="631080" y="473075"/>
            <a:ext cx="7643787" cy="976313"/>
          </a:xfrm>
        </p:spPr>
        <p:txBody>
          <a:bodyPr anchor="t">
            <a:normAutofit/>
          </a:bodyPr>
          <a:lstStyle/>
          <a:p>
            <a:r>
              <a:rPr lang="en-AU" dirty="0"/>
              <a:t>Breast health – self-check</a:t>
            </a:r>
            <a:endParaRPr lang="en-US" dirty="0"/>
          </a:p>
        </p:txBody>
      </p:sp>
      <p:sp>
        <p:nvSpPr>
          <p:cNvPr id="3" name="Content Placeholder 2">
            <a:extLst>
              <a:ext uri="{FF2B5EF4-FFF2-40B4-BE49-F238E27FC236}">
                <a16:creationId xmlns:a16="http://schemas.microsoft.com/office/drawing/2014/main" id="{40EFB66F-634C-81C1-09A8-E09EF8BA5A3B}"/>
              </a:ext>
            </a:extLst>
          </p:cNvPr>
          <p:cNvSpPr>
            <a:spLocks noGrp="1"/>
          </p:cNvSpPr>
          <p:nvPr>
            <p:ph sz="half" idx="10"/>
          </p:nvPr>
        </p:nvSpPr>
        <p:spPr>
          <a:xfrm>
            <a:off x="631080" y="1568095"/>
            <a:ext cx="7643787" cy="4253803"/>
          </a:xfrm>
        </p:spPr>
        <p:txBody>
          <a:bodyPr>
            <a:normAutofit/>
          </a:bodyPr>
          <a:lstStyle/>
          <a:p>
            <a:pPr>
              <a:spcBef>
                <a:spcPts val="1200"/>
              </a:spcBef>
            </a:pPr>
            <a:r>
              <a:rPr lang="en-AU" dirty="0"/>
              <a:t>Get to know your breasts.</a:t>
            </a:r>
          </a:p>
          <a:p>
            <a:pPr>
              <a:spcBef>
                <a:spcPts val="1200"/>
              </a:spcBef>
            </a:pPr>
            <a:r>
              <a:rPr lang="en-AU" dirty="0"/>
              <a:t>From your 20s onwards, check your breasts once a month for any changes.</a:t>
            </a:r>
          </a:p>
          <a:p>
            <a:pPr>
              <a:spcBef>
                <a:spcPts val="1200"/>
              </a:spcBef>
            </a:pPr>
            <a:r>
              <a:rPr lang="en-AU" dirty="0"/>
              <a:t>See your doctor if you notice any changes.</a:t>
            </a:r>
          </a:p>
        </p:txBody>
      </p:sp>
      <p:pic>
        <p:nvPicPr>
          <p:cNvPr id="10" name="Picture Placeholder 9" descr="A person putting on her garment&#10;&#10;">
            <a:extLst>
              <a:ext uri="{FF2B5EF4-FFF2-40B4-BE49-F238E27FC236}">
                <a16:creationId xmlns:a16="http://schemas.microsoft.com/office/drawing/2014/main" id="{72D9D9B6-34E3-9771-4CA2-21AA3AE0018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1"/>
          <a:stretch/>
        </p:blipFill>
        <p:spPr>
          <a:xfrm>
            <a:off x="8904288" y="-1"/>
            <a:ext cx="3287712" cy="6210000"/>
          </a:xfrm>
          <a:noFill/>
        </p:spPr>
      </p:pic>
    </p:spTree>
    <p:extLst>
      <p:ext uri="{BB962C8B-B14F-4D97-AF65-F5344CB8AC3E}">
        <p14:creationId xmlns:p14="http://schemas.microsoft.com/office/powerpoint/2010/main" val="38409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0960-F19C-687D-374C-C96808D5C860}"/>
              </a:ext>
            </a:extLst>
          </p:cNvPr>
          <p:cNvSpPr>
            <a:spLocks noGrp="1"/>
          </p:cNvSpPr>
          <p:nvPr>
            <p:ph type="title"/>
          </p:nvPr>
        </p:nvSpPr>
        <p:spPr/>
        <p:txBody>
          <a:bodyPr>
            <a:normAutofit fontScale="90000"/>
          </a:bodyPr>
          <a:lstStyle/>
          <a:p>
            <a:r>
              <a:rPr lang="en-AU" dirty="0"/>
              <a:t>Breast health – breast cancer screening</a:t>
            </a:r>
            <a:endParaRPr lang="en-US" dirty="0"/>
          </a:p>
        </p:txBody>
      </p:sp>
      <p:sp>
        <p:nvSpPr>
          <p:cNvPr id="3" name="Content Placeholder 2">
            <a:extLst>
              <a:ext uri="{FF2B5EF4-FFF2-40B4-BE49-F238E27FC236}">
                <a16:creationId xmlns:a16="http://schemas.microsoft.com/office/drawing/2014/main" id="{C69AC834-627A-F66F-7573-AA29EE21208C}"/>
              </a:ext>
            </a:extLst>
          </p:cNvPr>
          <p:cNvSpPr>
            <a:spLocks noGrp="1"/>
          </p:cNvSpPr>
          <p:nvPr>
            <p:ph sz="half" idx="10"/>
          </p:nvPr>
        </p:nvSpPr>
        <p:spPr/>
        <p:txBody>
          <a:bodyPr/>
          <a:lstStyle/>
          <a:p>
            <a:pPr>
              <a:spcBef>
                <a:spcPts val="1200"/>
              </a:spcBef>
            </a:pPr>
            <a:r>
              <a:rPr lang="en-AU" dirty="0"/>
              <a:t>A mammogram is an X-ray of your breasts.</a:t>
            </a:r>
          </a:p>
          <a:p>
            <a:pPr>
              <a:spcBef>
                <a:spcPts val="1200"/>
              </a:spcBef>
            </a:pPr>
            <a:r>
              <a:rPr lang="en-AU" dirty="0"/>
              <a:t>It looks for cancer in your breast tissue.</a:t>
            </a:r>
          </a:p>
          <a:p>
            <a:pPr>
              <a:spcBef>
                <a:spcPts val="1200"/>
              </a:spcBef>
            </a:pPr>
            <a:r>
              <a:rPr lang="en-AU" dirty="0"/>
              <a:t>Once you turn 50, have a mammogram every two years until you’re 74.</a:t>
            </a:r>
          </a:p>
        </p:txBody>
      </p:sp>
      <p:pic>
        <p:nvPicPr>
          <p:cNvPr id="8" name="Picture 7" descr="A pink and white logo&#10;&#10;">
            <a:extLst>
              <a:ext uri="{FF2B5EF4-FFF2-40B4-BE49-F238E27FC236}">
                <a16:creationId xmlns:a16="http://schemas.microsoft.com/office/drawing/2014/main" id="{C544A4DB-D8D5-1642-8842-B175BC7CF9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2441" y="4024094"/>
            <a:ext cx="4029559" cy="1797804"/>
          </a:xfrm>
          <a:prstGeom prst="rect">
            <a:avLst/>
          </a:prstGeom>
        </p:spPr>
      </p:pic>
    </p:spTree>
    <p:extLst>
      <p:ext uri="{BB962C8B-B14F-4D97-AF65-F5344CB8AC3E}">
        <p14:creationId xmlns:p14="http://schemas.microsoft.com/office/powerpoint/2010/main" val="269013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0296-796F-4607-E20D-5A1FCDB57B97}"/>
              </a:ext>
            </a:extLst>
          </p:cNvPr>
          <p:cNvSpPr>
            <a:spLocks noGrp="1"/>
          </p:cNvSpPr>
          <p:nvPr>
            <p:ph type="title"/>
          </p:nvPr>
        </p:nvSpPr>
        <p:spPr/>
        <p:txBody>
          <a:bodyPr/>
          <a:lstStyle/>
          <a:p>
            <a:r>
              <a:rPr lang="en-AU" dirty="0"/>
              <a:t>Cervical screening </a:t>
            </a:r>
            <a:endParaRPr lang="en-US" dirty="0"/>
          </a:p>
        </p:txBody>
      </p:sp>
      <p:sp>
        <p:nvSpPr>
          <p:cNvPr id="3" name="Content Placeholder 2">
            <a:extLst>
              <a:ext uri="{FF2B5EF4-FFF2-40B4-BE49-F238E27FC236}">
                <a16:creationId xmlns:a16="http://schemas.microsoft.com/office/drawing/2014/main" id="{96A14BE9-91EA-C008-5127-11A576816F9D}"/>
              </a:ext>
            </a:extLst>
          </p:cNvPr>
          <p:cNvSpPr>
            <a:spLocks noGrp="1"/>
          </p:cNvSpPr>
          <p:nvPr>
            <p:ph sz="half" idx="10"/>
          </p:nvPr>
        </p:nvSpPr>
        <p:spPr/>
        <p:txBody>
          <a:bodyPr/>
          <a:lstStyle/>
          <a:p>
            <a:pPr>
              <a:spcBef>
                <a:spcPts val="672"/>
              </a:spcBef>
            </a:pPr>
            <a:r>
              <a:rPr lang="en-AU" dirty="0"/>
              <a:t>The cervical screening test has replaced the Pap test.</a:t>
            </a:r>
          </a:p>
          <a:p>
            <a:pPr>
              <a:spcBef>
                <a:spcPts val="672"/>
              </a:spcBef>
            </a:pPr>
            <a:r>
              <a:rPr lang="en-AU" dirty="0"/>
              <a:t>It checks for human papillomavirus (HPV) in the cells of your cervix.</a:t>
            </a:r>
          </a:p>
          <a:p>
            <a:pPr>
              <a:spcBef>
                <a:spcPts val="672"/>
              </a:spcBef>
            </a:pPr>
            <a:r>
              <a:rPr lang="en-AU" dirty="0"/>
              <a:t>HPV can cause changes in your cervix that can lead to cancer. </a:t>
            </a:r>
          </a:p>
          <a:p>
            <a:pPr>
              <a:spcBef>
                <a:spcPts val="672"/>
              </a:spcBef>
            </a:pPr>
            <a:r>
              <a:rPr lang="en-AU" dirty="0"/>
              <a:t>Have the test every five years once you turn 25 until you’re 74.</a:t>
            </a:r>
          </a:p>
        </p:txBody>
      </p:sp>
      <p:pic>
        <p:nvPicPr>
          <p:cNvPr id="7" name="Picture 6" descr="A logo for a national cervical screening program&#10;&#10;">
            <a:extLst>
              <a:ext uri="{FF2B5EF4-FFF2-40B4-BE49-F238E27FC236}">
                <a16:creationId xmlns:a16="http://schemas.microsoft.com/office/drawing/2014/main" id="{8BEF5C0E-B43D-F1E0-E447-DE8C9733F00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384583" y="3965824"/>
            <a:ext cx="3514918" cy="1716587"/>
          </a:xfrm>
          <a:prstGeom prst="rect">
            <a:avLst/>
          </a:prstGeom>
        </p:spPr>
      </p:pic>
    </p:spTree>
    <p:extLst>
      <p:ext uri="{BB962C8B-B14F-4D97-AF65-F5344CB8AC3E}">
        <p14:creationId xmlns:p14="http://schemas.microsoft.com/office/powerpoint/2010/main" val="109473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E017-3E1C-6755-D4DF-F6ACD26654FA}"/>
              </a:ext>
            </a:extLst>
          </p:cNvPr>
          <p:cNvSpPr>
            <a:spLocks noGrp="1"/>
          </p:cNvSpPr>
          <p:nvPr>
            <p:ph type="title"/>
          </p:nvPr>
        </p:nvSpPr>
        <p:spPr>
          <a:xfrm>
            <a:off x="631080" y="473075"/>
            <a:ext cx="7643787" cy="976313"/>
          </a:xfrm>
        </p:spPr>
        <p:txBody>
          <a:bodyPr anchor="t">
            <a:normAutofit/>
          </a:bodyPr>
          <a:lstStyle/>
          <a:p>
            <a:r>
              <a:rPr lang="en-AU" dirty="0"/>
              <a:t>Heart health</a:t>
            </a:r>
            <a:endParaRPr lang="en-US" dirty="0"/>
          </a:p>
        </p:txBody>
      </p:sp>
      <p:sp>
        <p:nvSpPr>
          <p:cNvPr id="3" name="Content Placeholder 2">
            <a:extLst>
              <a:ext uri="{FF2B5EF4-FFF2-40B4-BE49-F238E27FC236}">
                <a16:creationId xmlns:a16="http://schemas.microsoft.com/office/drawing/2014/main" id="{9288B087-CDF3-8570-80AE-4923415785EF}"/>
              </a:ext>
            </a:extLst>
          </p:cNvPr>
          <p:cNvSpPr>
            <a:spLocks noGrp="1"/>
          </p:cNvSpPr>
          <p:nvPr>
            <p:ph sz="half" idx="10"/>
          </p:nvPr>
        </p:nvSpPr>
        <p:spPr>
          <a:xfrm>
            <a:off x="631080" y="1568095"/>
            <a:ext cx="7643787" cy="4253803"/>
          </a:xfrm>
        </p:spPr>
        <p:txBody>
          <a:bodyPr>
            <a:normAutofit/>
          </a:bodyPr>
          <a:lstStyle/>
          <a:p>
            <a:pPr marL="457200" indent="-457200">
              <a:spcBef>
                <a:spcPts val="672"/>
              </a:spcBef>
              <a:buFont typeface="Arial" panose="020B0604020202020204" pitchFamily="34" charset="0"/>
              <a:buChar char="•"/>
            </a:pPr>
            <a:r>
              <a:rPr lang="en-AU" dirty="0"/>
              <a:t>Heart disease is a group of conditions that affect the heart.</a:t>
            </a:r>
          </a:p>
          <a:p>
            <a:pPr marL="457200" indent="-457200">
              <a:spcBef>
                <a:spcPts val="672"/>
              </a:spcBef>
              <a:buFont typeface="Arial" panose="020B0604020202020204" pitchFamily="34" charset="0"/>
              <a:buChar char="•"/>
            </a:pPr>
            <a:r>
              <a:rPr lang="en-AU" dirty="0"/>
              <a:t>See your doctor for a heart health check to assess your individual risk of heart disease.</a:t>
            </a:r>
          </a:p>
          <a:p>
            <a:pPr marL="457200" indent="-457200">
              <a:spcBef>
                <a:spcPts val="672"/>
              </a:spcBef>
              <a:buFont typeface="Arial" panose="020B0604020202020204" pitchFamily="34" charset="0"/>
              <a:buChar char="•"/>
            </a:pPr>
            <a:r>
              <a:rPr lang="en-AU" dirty="0"/>
              <a:t>Understanding your risk of heart disease can help you take steps to protect your heart.</a:t>
            </a:r>
          </a:p>
        </p:txBody>
      </p:sp>
      <p:pic>
        <p:nvPicPr>
          <p:cNvPr id="6" name="Picture Placeholder 5" descr="A heart and a stethoscope&#10;&#10;">
            <a:extLst>
              <a:ext uri="{FF2B5EF4-FFF2-40B4-BE49-F238E27FC236}">
                <a16:creationId xmlns:a16="http://schemas.microsoft.com/office/drawing/2014/main" id="{90CFE250-8858-8E7E-D5A7-9AAFB5366C0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83862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9315-6705-F3F2-F6B3-078F56735119}"/>
              </a:ext>
            </a:extLst>
          </p:cNvPr>
          <p:cNvSpPr>
            <a:spLocks noGrp="1"/>
          </p:cNvSpPr>
          <p:nvPr>
            <p:ph type="title"/>
          </p:nvPr>
        </p:nvSpPr>
        <p:spPr>
          <a:xfrm>
            <a:off x="634646" y="473075"/>
            <a:ext cx="11055364" cy="976313"/>
          </a:xfrm>
        </p:spPr>
        <p:txBody>
          <a:bodyPr/>
          <a:lstStyle/>
          <a:p>
            <a:r>
              <a:rPr lang="en-AU" dirty="0"/>
              <a:t>Heart health check – know your numbers</a:t>
            </a:r>
            <a:endParaRPr lang="en-US" dirty="0"/>
          </a:p>
        </p:txBody>
      </p:sp>
      <p:sp>
        <p:nvSpPr>
          <p:cNvPr id="27" name="Chevron 26">
            <a:extLst>
              <a:ext uri="{FF2B5EF4-FFF2-40B4-BE49-F238E27FC236}">
                <a16:creationId xmlns:a16="http://schemas.microsoft.com/office/drawing/2014/main" id="{3FE9BC1E-D370-313E-9317-F4773EB63473}"/>
              </a:ext>
              <a:ext uri="{C183D7F6-B498-43B3-948B-1728B52AA6E4}">
                <adec:decorative xmlns:adec="http://schemas.microsoft.com/office/drawing/2017/decorative" val="1"/>
              </a:ext>
            </a:extLst>
          </p:cNvPr>
          <p:cNvSpPr/>
          <p:nvPr/>
        </p:nvSpPr>
        <p:spPr>
          <a:xfrm>
            <a:off x="634647" y="1613515"/>
            <a:ext cx="4774261" cy="976313"/>
          </a:xfrm>
          <a:prstGeom prst="chevr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lstStyle/>
          <a:p>
            <a:endParaRPr lang="en-US"/>
          </a:p>
        </p:txBody>
      </p:sp>
      <p:sp>
        <p:nvSpPr>
          <p:cNvPr id="28" name="Chevron 4">
            <a:extLst>
              <a:ext uri="{FF2B5EF4-FFF2-40B4-BE49-F238E27FC236}">
                <a16:creationId xmlns:a16="http://schemas.microsoft.com/office/drawing/2014/main" id="{4BFF30EF-3549-D0DC-1969-DE2AF8CADC94}"/>
              </a:ext>
            </a:extLst>
          </p:cNvPr>
          <p:cNvSpPr txBox="1"/>
          <p:nvPr/>
        </p:nvSpPr>
        <p:spPr>
          <a:xfrm>
            <a:off x="1718133" y="1613513"/>
            <a:ext cx="3668534" cy="976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bg1"/>
                </a:solidFill>
              </a:rPr>
              <a:t>Blood pressure</a:t>
            </a:r>
          </a:p>
        </p:txBody>
      </p:sp>
      <p:sp>
        <p:nvSpPr>
          <p:cNvPr id="24" name="Chevron 23">
            <a:extLst>
              <a:ext uri="{FF2B5EF4-FFF2-40B4-BE49-F238E27FC236}">
                <a16:creationId xmlns:a16="http://schemas.microsoft.com/office/drawing/2014/main" id="{837ABEC0-7FDE-2F5F-17D1-A9D6E4D4BFA2}"/>
              </a:ext>
              <a:ext uri="{C183D7F6-B498-43B3-948B-1728B52AA6E4}">
                <adec:decorative xmlns:adec="http://schemas.microsoft.com/office/drawing/2017/decorative" val="1"/>
              </a:ext>
            </a:extLst>
          </p:cNvPr>
          <p:cNvSpPr/>
          <p:nvPr/>
        </p:nvSpPr>
        <p:spPr>
          <a:xfrm>
            <a:off x="5021452" y="1613514"/>
            <a:ext cx="6535902" cy="976313"/>
          </a:xfrm>
          <a:prstGeom prst="chevron">
            <a:avLst/>
          </a:prstGeom>
          <a:solidFill>
            <a:schemeClr val="accent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Chevron 4">
            <a:extLst>
              <a:ext uri="{FF2B5EF4-FFF2-40B4-BE49-F238E27FC236}">
                <a16:creationId xmlns:a16="http://schemas.microsoft.com/office/drawing/2014/main" id="{E3276A43-DDCB-BF7F-7503-33FD3566E308}"/>
              </a:ext>
            </a:extLst>
          </p:cNvPr>
          <p:cNvSpPr txBox="1"/>
          <p:nvPr/>
        </p:nvSpPr>
        <p:spPr>
          <a:xfrm>
            <a:off x="5778315" y="1613514"/>
            <a:ext cx="5022176"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tx1"/>
                </a:solidFill>
              </a:rPr>
              <a:t>Less than 130/80 mmHg</a:t>
            </a:r>
          </a:p>
        </p:txBody>
      </p:sp>
      <p:sp>
        <p:nvSpPr>
          <p:cNvPr id="9" name="Chevron 8">
            <a:extLst>
              <a:ext uri="{FF2B5EF4-FFF2-40B4-BE49-F238E27FC236}">
                <a16:creationId xmlns:a16="http://schemas.microsoft.com/office/drawing/2014/main" id="{525D0247-6D69-1FD6-0771-432543EEFE6E}"/>
              </a:ext>
              <a:ext uri="{C183D7F6-B498-43B3-948B-1728B52AA6E4}">
                <adec:decorative xmlns:adec="http://schemas.microsoft.com/office/drawing/2017/decorative" val="1"/>
              </a:ext>
            </a:extLst>
          </p:cNvPr>
          <p:cNvSpPr/>
          <p:nvPr/>
        </p:nvSpPr>
        <p:spPr>
          <a:xfrm>
            <a:off x="634647" y="2703885"/>
            <a:ext cx="4774261" cy="976313"/>
          </a:xfrm>
          <a:prstGeom prst="chevr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10" name="Chevron 4">
            <a:extLst>
              <a:ext uri="{FF2B5EF4-FFF2-40B4-BE49-F238E27FC236}">
                <a16:creationId xmlns:a16="http://schemas.microsoft.com/office/drawing/2014/main" id="{D18FBB04-9506-20FA-B25A-EE43E0C81B49}"/>
              </a:ext>
            </a:extLst>
          </p:cNvPr>
          <p:cNvSpPr txBox="1"/>
          <p:nvPr/>
        </p:nvSpPr>
        <p:spPr>
          <a:xfrm>
            <a:off x="1718133" y="2720998"/>
            <a:ext cx="3668534"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bg1"/>
                </a:solidFill>
              </a:rPr>
              <a:t>Cholesterol</a:t>
            </a:r>
          </a:p>
        </p:txBody>
      </p:sp>
      <p:sp>
        <p:nvSpPr>
          <p:cNvPr id="6" name="Chevron 5">
            <a:extLst>
              <a:ext uri="{FF2B5EF4-FFF2-40B4-BE49-F238E27FC236}">
                <a16:creationId xmlns:a16="http://schemas.microsoft.com/office/drawing/2014/main" id="{29F8CD94-21DD-57F7-23F3-CD527B82BAEC}"/>
              </a:ext>
              <a:ext uri="{C183D7F6-B498-43B3-948B-1728B52AA6E4}">
                <adec:decorative xmlns:adec="http://schemas.microsoft.com/office/drawing/2017/decorative" val="1"/>
              </a:ext>
            </a:extLst>
          </p:cNvPr>
          <p:cNvSpPr/>
          <p:nvPr/>
        </p:nvSpPr>
        <p:spPr>
          <a:xfrm>
            <a:off x="5021452" y="2703884"/>
            <a:ext cx="6535902" cy="976313"/>
          </a:xfrm>
          <a:prstGeom prst="chevron">
            <a:avLst/>
          </a:prstGeom>
          <a:solidFill>
            <a:schemeClr val="accent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Chevron 4">
            <a:extLst>
              <a:ext uri="{FF2B5EF4-FFF2-40B4-BE49-F238E27FC236}">
                <a16:creationId xmlns:a16="http://schemas.microsoft.com/office/drawing/2014/main" id="{415CEADF-AC96-0CB0-2DB0-FC33D6FDFAFB}"/>
              </a:ext>
            </a:extLst>
          </p:cNvPr>
          <p:cNvSpPr txBox="1"/>
          <p:nvPr/>
        </p:nvSpPr>
        <p:spPr>
          <a:xfrm>
            <a:off x="5778315" y="2703884"/>
            <a:ext cx="5022176"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tx1"/>
                </a:solidFill>
              </a:rPr>
              <a:t>Less than 5.5 mmol/l</a:t>
            </a:r>
          </a:p>
        </p:txBody>
      </p:sp>
      <p:sp>
        <p:nvSpPr>
          <p:cNvPr id="15" name="Chevron 14">
            <a:extLst>
              <a:ext uri="{FF2B5EF4-FFF2-40B4-BE49-F238E27FC236}">
                <a16:creationId xmlns:a16="http://schemas.microsoft.com/office/drawing/2014/main" id="{74EE1B9C-EE35-9DE8-3C80-6DABA31A06AF}"/>
              </a:ext>
              <a:ext uri="{C183D7F6-B498-43B3-948B-1728B52AA6E4}">
                <adec:decorative xmlns:adec="http://schemas.microsoft.com/office/drawing/2017/decorative" val="1"/>
              </a:ext>
            </a:extLst>
          </p:cNvPr>
          <p:cNvSpPr/>
          <p:nvPr/>
        </p:nvSpPr>
        <p:spPr>
          <a:xfrm>
            <a:off x="634647" y="3798228"/>
            <a:ext cx="4774261" cy="976313"/>
          </a:xfrm>
          <a:prstGeom prst="chevr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16" name="Chevron 4">
            <a:extLst>
              <a:ext uri="{FF2B5EF4-FFF2-40B4-BE49-F238E27FC236}">
                <a16:creationId xmlns:a16="http://schemas.microsoft.com/office/drawing/2014/main" id="{8529117B-E84E-2702-2C7A-921A7CEE6274}"/>
              </a:ext>
            </a:extLst>
          </p:cNvPr>
          <p:cNvSpPr txBox="1"/>
          <p:nvPr/>
        </p:nvSpPr>
        <p:spPr>
          <a:xfrm>
            <a:off x="1718133" y="3798227"/>
            <a:ext cx="3668534"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bg1"/>
                </a:solidFill>
              </a:rPr>
              <a:t>Blood sugar</a:t>
            </a:r>
          </a:p>
        </p:txBody>
      </p:sp>
      <p:sp>
        <p:nvSpPr>
          <p:cNvPr id="12" name="Chevron 11">
            <a:extLst>
              <a:ext uri="{FF2B5EF4-FFF2-40B4-BE49-F238E27FC236}">
                <a16:creationId xmlns:a16="http://schemas.microsoft.com/office/drawing/2014/main" id="{3372786D-69AE-451E-38A0-0034647692A8}"/>
              </a:ext>
              <a:ext uri="{C183D7F6-B498-43B3-948B-1728B52AA6E4}">
                <adec:decorative xmlns:adec="http://schemas.microsoft.com/office/drawing/2017/decorative" val="1"/>
              </a:ext>
            </a:extLst>
          </p:cNvPr>
          <p:cNvSpPr/>
          <p:nvPr/>
        </p:nvSpPr>
        <p:spPr>
          <a:xfrm>
            <a:off x="5021452" y="3798227"/>
            <a:ext cx="6535902" cy="976313"/>
          </a:xfrm>
          <a:prstGeom prst="chevron">
            <a:avLst/>
          </a:prstGeom>
          <a:solidFill>
            <a:schemeClr val="accent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Chevron 4">
            <a:extLst>
              <a:ext uri="{FF2B5EF4-FFF2-40B4-BE49-F238E27FC236}">
                <a16:creationId xmlns:a16="http://schemas.microsoft.com/office/drawing/2014/main" id="{F4CD89DC-9068-A4C3-1002-EC294F0B3579}"/>
              </a:ext>
            </a:extLst>
          </p:cNvPr>
          <p:cNvSpPr txBox="1"/>
          <p:nvPr/>
        </p:nvSpPr>
        <p:spPr>
          <a:xfrm>
            <a:off x="5778315" y="3798227"/>
            <a:ext cx="5022176"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tx1"/>
                </a:solidFill>
              </a:rPr>
              <a:t>Less than 5.5 mmol/l (fasting)</a:t>
            </a:r>
          </a:p>
        </p:txBody>
      </p:sp>
      <p:sp>
        <p:nvSpPr>
          <p:cNvPr id="21" name="Chevron 20">
            <a:extLst>
              <a:ext uri="{FF2B5EF4-FFF2-40B4-BE49-F238E27FC236}">
                <a16:creationId xmlns:a16="http://schemas.microsoft.com/office/drawing/2014/main" id="{A2109077-F03C-A24C-591C-8B32C2524681}"/>
              </a:ext>
              <a:ext uri="{C183D7F6-B498-43B3-948B-1728B52AA6E4}">
                <adec:decorative xmlns:adec="http://schemas.microsoft.com/office/drawing/2017/decorative" val="1"/>
              </a:ext>
            </a:extLst>
          </p:cNvPr>
          <p:cNvSpPr/>
          <p:nvPr/>
        </p:nvSpPr>
        <p:spPr>
          <a:xfrm>
            <a:off x="634647" y="4892570"/>
            <a:ext cx="4774261" cy="976313"/>
          </a:xfrm>
          <a:prstGeom prst="chevr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22" name="Chevron 4">
            <a:extLst>
              <a:ext uri="{FF2B5EF4-FFF2-40B4-BE49-F238E27FC236}">
                <a16:creationId xmlns:a16="http://schemas.microsoft.com/office/drawing/2014/main" id="{D588B40B-3F33-2AFF-F39E-69BA4EC44CED}"/>
              </a:ext>
            </a:extLst>
          </p:cNvPr>
          <p:cNvSpPr txBox="1"/>
          <p:nvPr/>
        </p:nvSpPr>
        <p:spPr>
          <a:xfrm>
            <a:off x="1718133" y="4892569"/>
            <a:ext cx="3668534"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bg1"/>
                </a:solidFill>
              </a:rPr>
              <a:t>Weight</a:t>
            </a:r>
          </a:p>
        </p:txBody>
      </p:sp>
      <p:sp>
        <p:nvSpPr>
          <p:cNvPr id="18" name="Chevron 17">
            <a:extLst>
              <a:ext uri="{FF2B5EF4-FFF2-40B4-BE49-F238E27FC236}">
                <a16:creationId xmlns:a16="http://schemas.microsoft.com/office/drawing/2014/main" id="{819F260D-64D7-8805-7759-5E06802B22D0}"/>
              </a:ext>
              <a:ext uri="{C183D7F6-B498-43B3-948B-1728B52AA6E4}">
                <adec:decorative xmlns:adec="http://schemas.microsoft.com/office/drawing/2017/decorative" val="1"/>
              </a:ext>
            </a:extLst>
          </p:cNvPr>
          <p:cNvSpPr/>
          <p:nvPr/>
        </p:nvSpPr>
        <p:spPr>
          <a:xfrm>
            <a:off x="5021452" y="4892569"/>
            <a:ext cx="6535902" cy="976313"/>
          </a:xfrm>
          <a:prstGeom prst="chevron">
            <a:avLst/>
          </a:prstGeom>
          <a:solidFill>
            <a:schemeClr val="accent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Chevron 4">
            <a:extLst>
              <a:ext uri="{FF2B5EF4-FFF2-40B4-BE49-F238E27FC236}">
                <a16:creationId xmlns:a16="http://schemas.microsoft.com/office/drawing/2014/main" id="{C8785043-72BC-AFAA-E7DD-B8A283BDD103}"/>
              </a:ext>
            </a:extLst>
          </p:cNvPr>
          <p:cNvSpPr txBox="1"/>
          <p:nvPr/>
        </p:nvSpPr>
        <p:spPr>
          <a:xfrm>
            <a:off x="5778315" y="4892569"/>
            <a:ext cx="5022176" cy="976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014" tIns="37338" rIns="37338" bIns="37338" numCol="1" spcCol="1270" anchor="ctr" anchorCtr="0">
            <a:noAutofit/>
          </a:bodyPr>
          <a:lstStyle/>
          <a:p>
            <a:pPr marL="0" lvl="0" indent="0" defTabSz="1244600">
              <a:lnSpc>
                <a:spcPct val="90000"/>
              </a:lnSpc>
              <a:spcBef>
                <a:spcPct val="0"/>
              </a:spcBef>
              <a:spcAft>
                <a:spcPct val="35000"/>
              </a:spcAft>
              <a:buNone/>
            </a:pPr>
            <a:r>
              <a:rPr lang="en-AU" sz="2800" kern="1200" dirty="0">
                <a:solidFill>
                  <a:schemeClr val="tx1"/>
                </a:solidFill>
              </a:rPr>
              <a:t>BMI: 18.5– 24.9 kg/m</a:t>
            </a:r>
            <a:r>
              <a:rPr lang="en-AU" sz="2800" kern="1200" baseline="30000" dirty="0">
                <a:solidFill>
                  <a:schemeClr val="tx1"/>
                </a:solidFill>
              </a:rPr>
              <a:t>2</a:t>
            </a:r>
            <a:br>
              <a:rPr lang="en-AU" sz="2800" kern="1200" baseline="30000" dirty="0">
                <a:solidFill>
                  <a:schemeClr val="tx1"/>
                </a:solidFill>
              </a:rPr>
            </a:br>
            <a:r>
              <a:rPr lang="en-AU" sz="2800" kern="1200" dirty="0">
                <a:solidFill>
                  <a:schemeClr val="tx1"/>
                </a:solidFill>
              </a:rPr>
              <a:t>Waist: less than 80 cm</a:t>
            </a:r>
            <a:endParaRPr lang="en-AU" sz="2800" kern="1200" baseline="30000" dirty="0">
              <a:solidFill>
                <a:schemeClr val="tx1"/>
              </a:solidFill>
            </a:endParaRPr>
          </a:p>
        </p:txBody>
      </p:sp>
    </p:spTree>
    <p:extLst>
      <p:ext uri="{BB962C8B-B14F-4D97-AF65-F5344CB8AC3E}">
        <p14:creationId xmlns:p14="http://schemas.microsoft.com/office/powerpoint/2010/main" val="363658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B6C-4E8F-8521-75DD-065DFAC41985}"/>
              </a:ext>
            </a:extLst>
          </p:cNvPr>
          <p:cNvSpPr>
            <a:spLocks noGrp="1"/>
          </p:cNvSpPr>
          <p:nvPr>
            <p:ph type="title"/>
          </p:nvPr>
        </p:nvSpPr>
        <p:spPr>
          <a:xfrm>
            <a:off x="631080" y="473075"/>
            <a:ext cx="7643787" cy="976313"/>
          </a:xfrm>
        </p:spPr>
        <p:txBody>
          <a:bodyPr anchor="t">
            <a:normAutofit/>
          </a:bodyPr>
          <a:lstStyle/>
          <a:p>
            <a:r>
              <a:rPr lang="en-AU" dirty="0"/>
              <a:t>Type 2 diabetes</a:t>
            </a:r>
            <a:endParaRPr lang="en-US" dirty="0"/>
          </a:p>
        </p:txBody>
      </p:sp>
      <p:sp>
        <p:nvSpPr>
          <p:cNvPr id="3" name="Content Placeholder 2">
            <a:extLst>
              <a:ext uri="{FF2B5EF4-FFF2-40B4-BE49-F238E27FC236}">
                <a16:creationId xmlns:a16="http://schemas.microsoft.com/office/drawing/2014/main" id="{3DD09ADA-2FD2-36E7-9693-7548352C7366}"/>
              </a:ext>
            </a:extLst>
          </p:cNvPr>
          <p:cNvSpPr>
            <a:spLocks noGrp="1"/>
          </p:cNvSpPr>
          <p:nvPr>
            <p:ph sz="half" idx="10"/>
          </p:nvPr>
        </p:nvSpPr>
        <p:spPr>
          <a:xfrm>
            <a:off x="631080" y="1568095"/>
            <a:ext cx="7643787" cy="4253803"/>
          </a:xfrm>
        </p:spPr>
        <p:txBody>
          <a:bodyPr>
            <a:normAutofit/>
          </a:bodyPr>
          <a:lstStyle/>
          <a:p>
            <a:pPr>
              <a:spcBef>
                <a:spcPts val="672"/>
              </a:spcBef>
            </a:pPr>
            <a:r>
              <a:rPr lang="en-AU" dirty="0"/>
              <a:t>High sugar (glucose) levels in your blood </a:t>
            </a:r>
            <a:r>
              <a:rPr lang="en-AU" b="0" i="0" dirty="0">
                <a:effectLst/>
              </a:rPr>
              <a:t>can cause health problems over time.</a:t>
            </a:r>
            <a:endParaRPr lang="en-AU" dirty="0"/>
          </a:p>
          <a:p>
            <a:pPr>
              <a:spcBef>
                <a:spcPts val="672"/>
              </a:spcBef>
            </a:pPr>
            <a:r>
              <a:rPr lang="en-AU" dirty="0"/>
              <a:t>You’re at risk of type 2 diabetes if you:</a:t>
            </a:r>
          </a:p>
          <a:p>
            <a:pPr lvl="1">
              <a:spcBef>
                <a:spcPts val="672"/>
              </a:spcBef>
              <a:buClr>
                <a:srgbClr val="000000"/>
              </a:buClr>
            </a:pPr>
            <a:r>
              <a:rPr lang="en-AU" dirty="0"/>
              <a:t>have family history of diabetes</a:t>
            </a:r>
          </a:p>
          <a:p>
            <a:pPr lvl="1">
              <a:spcBef>
                <a:spcPts val="672"/>
              </a:spcBef>
              <a:buClr>
                <a:srgbClr val="000000"/>
              </a:buClr>
            </a:pPr>
            <a:r>
              <a:rPr lang="en-AU" dirty="0"/>
              <a:t>are overweight or obese.</a:t>
            </a:r>
          </a:p>
          <a:p>
            <a:pPr>
              <a:spcBef>
                <a:spcPts val="672"/>
              </a:spcBef>
            </a:pPr>
            <a:r>
              <a:rPr lang="en-AU" dirty="0"/>
              <a:t>If you’re at risk of type 2 diabetes,                                       have a blood sugar (glucose) test.</a:t>
            </a:r>
          </a:p>
        </p:txBody>
      </p:sp>
      <p:pic>
        <p:nvPicPr>
          <p:cNvPr id="6" name="Picture Placeholder 5" descr="A close-up of blood test tubes&#10;&#10;">
            <a:extLst>
              <a:ext uri="{FF2B5EF4-FFF2-40B4-BE49-F238E27FC236}">
                <a16:creationId xmlns:a16="http://schemas.microsoft.com/office/drawing/2014/main" id="{30CE5484-5761-47A2-070D-F1D52C4B380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293522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58DC-629F-8B17-5BF8-C6B85A4EB2EF}"/>
              </a:ext>
            </a:extLst>
          </p:cNvPr>
          <p:cNvSpPr>
            <a:spLocks noGrp="1"/>
          </p:cNvSpPr>
          <p:nvPr>
            <p:ph type="title"/>
          </p:nvPr>
        </p:nvSpPr>
        <p:spPr/>
        <p:txBody>
          <a:bodyPr/>
          <a:lstStyle/>
          <a:p>
            <a:r>
              <a:rPr lang="en-AU" dirty="0"/>
              <a:t>Bowel cancer screening</a:t>
            </a:r>
            <a:endParaRPr lang="en-US" dirty="0"/>
          </a:p>
        </p:txBody>
      </p:sp>
      <p:sp>
        <p:nvSpPr>
          <p:cNvPr id="3" name="Content Placeholder 2">
            <a:extLst>
              <a:ext uri="{FF2B5EF4-FFF2-40B4-BE49-F238E27FC236}">
                <a16:creationId xmlns:a16="http://schemas.microsoft.com/office/drawing/2014/main" id="{B9D13F7F-2A35-31C6-9D63-20329EEB3F36}"/>
              </a:ext>
            </a:extLst>
          </p:cNvPr>
          <p:cNvSpPr>
            <a:spLocks noGrp="1"/>
          </p:cNvSpPr>
          <p:nvPr>
            <p:ph sz="half" idx="10"/>
          </p:nvPr>
        </p:nvSpPr>
        <p:spPr/>
        <p:txBody>
          <a:bodyPr/>
          <a:lstStyle/>
          <a:p>
            <a:pPr>
              <a:spcBef>
                <a:spcPts val="672"/>
              </a:spcBef>
            </a:pPr>
            <a:r>
              <a:rPr lang="en-AU" dirty="0"/>
              <a:t>The bowel cancer screening test checks for blood in your poo.</a:t>
            </a:r>
          </a:p>
          <a:p>
            <a:pPr>
              <a:spcBef>
                <a:spcPts val="672"/>
              </a:spcBef>
            </a:pPr>
            <a:r>
              <a:rPr lang="en-AU" dirty="0"/>
              <a:t>It is sent to your home. </a:t>
            </a:r>
          </a:p>
          <a:p>
            <a:pPr>
              <a:spcBef>
                <a:spcPts val="672"/>
              </a:spcBef>
            </a:pPr>
            <a:r>
              <a:rPr lang="en-AU" dirty="0"/>
              <a:t>You can do it at home.</a:t>
            </a:r>
          </a:p>
          <a:p>
            <a:pPr>
              <a:spcBef>
                <a:spcPts val="672"/>
              </a:spcBef>
            </a:pPr>
            <a:r>
              <a:rPr lang="en-AU" dirty="0"/>
              <a:t>Once you turn 50, have the test every two years until you’re 74.</a:t>
            </a:r>
          </a:p>
          <a:p>
            <a:endParaRPr lang="en-US" dirty="0"/>
          </a:p>
        </p:txBody>
      </p:sp>
      <p:pic>
        <p:nvPicPr>
          <p:cNvPr id="8" name="Picture 7" descr="A poster for a health care screening program&#10;&#10;">
            <a:extLst>
              <a:ext uri="{FF2B5EF4-FFF2-40B4-BE49-F238E27FC236}">
                <a16:creationId xmlns:a16="http://schemas.microsoft.com/office/drawing/2014/main" id="{E62AC5D5-7EB7-82C2-A07F-6301134D9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115" y="1449388"/>
            <a:ext cx="3283097" cy="2433235"/>
          </a:xfrm>
          <a:prstGeom prst="rect">
            <a:avLst/>
          </a:prstGeom>
          <a:ln w="12700">
            <a:solidFill>
              <a:srgbClr val="000000">
                <a:alpha val="24706"/>
              </a:srgbClr>
            </a:solidFill>
          </a:ln>
        </p:spPr>
      </p:pic>
      <p:pic>
        <p:nvPicPr>
          <p:cNvPr id="13" name="Picture 12" descr="A logo for a cancer screening program&#10;&#10;">
            <a:extLst>
              <a:ext uri="{FF2B5EF4-FFF2-40B4-BE49-F238E27FC236}">
                <a16:creationId xmlns:a16="http://schemas.microsoft.com/office/drawing/2014/main" id="{337DFDC7-6D31-7D04-0B98-14021105D8DD}"/>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8428007" y="3968918"/>
            <a:ext cx="3472371" cy="1882220"/>
          </a:xfrm>
          <a:prstGeom prst="rect">
            <a:avLst/>
          </a:prstGeom>
        </p:spPr>
      </p:pic>
    </p:spTree>
    <p:extLst>
      <p:ext uri="{BB962C8B-B14F-4D97-AF65-F5344CB8AC3E}">
        <p14:creationId xmlns:p14="http://schemas.microsoft.com/office/powerpoint/2010/main" val="164059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a:xfrm>
            <a:off x="634646" y="1568096"/>
            <a:ext cx="11055364" cy="2889604"/>
          </a:xfrm>
        </p:spPr>
        <p:txBody>
          <a:bodyPr/>
          <a:lstStyle/>
          <a:p>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BE14-8AF1-8462-401C-680CC33F3C32}"/>
              </a:ext>
            </a:extLst>
          </p:cNvPr>
          <p:cNvSpPr>
            <a:spLocks noGrp="1"/>
          </p:cNvSpPr>
          <p:nvPr>
            <p:ph type="title"/>
          </p:nvPr>
        </p:nvSpPr>
        <p:spPr>
          <a:xfrm>
            <a:off x="631080" y="473075"/>
            <a:ext cx="7643787" cy="976313"/>
          </a:xfrm>
        </p:spPr>
        <p:txBody>
          <a:bodyPr anchor="t">
            <a:normAutofit/>
          </a:bodyPr>
          <a:lstStyle/>
          <a:p>
            <a:r>
              <a:rPr lang="en-AU" dirty="0"/>
              <a:t>Bone health</a:t>
            </a:r>
            <a:endParaRPr lang="en-US" dirty="0"/>
          </a:p>
        </p:txBody>
      </p:sp>
      <p:sp>
        <p:nvSpPr>
          <p:cNvPr id="3" name="Content Placeholder 2">
            <a:extLst>
              <a:ext uri="{FF2B5EF4-FFF2-40B4-BE49-F238E27FC236}">
                <a16:creationId xmlns:a16="http://schemas.microsoft.com/office/drawing/2014/main" id="{5FF1E3BF-FE0E-3D60-E60E-D57D3F7C5722}"/>
              </a:ext>
            </a:extLst>
          </p:cNvPr>
          <p:cNvSpPr>
            <a:spLocks noGrp="1"/>
          </p:cNvSpPr>
          <p:nvPr>
            <p:ph sz="half" idx="10"/>
          </p:nvPr>
        </p:nvSpPr>
        <p:spPr>
          <a:xfrm>
            <a:off x="631080" y="1568095"/>
            <a:ext cx="7643787" cy="4253803"/>
          </a:xfrm>
        </p:spPr>
        <p:txBody>
          <a:bodyPr>
            <a:normAutofit/>
          </a:bodyPr>
          <a:lstStyle/>
          <a:p>
            <a:pPr>
              <a:spcBef>
                <a:spcPts val="672"/>
              </a:spcBef>
            </a:pPr>
            <a:r>
              <a:rPr lang="en-AU" dirty="0"/>
              <a:t>Bones lose density and strength as we age.</a:t>
            </a:r>
          </a:p>
          <a:p>
            <a:pPr>
              <a:spcBef>
                <a:spcPts val="672"/>
              </a:spcBef>
            </a:pPr>
            <a:r>
              <a:rPr lang="en-AU" dirty="0"/>
              <a:t>After menopause, women have a higher risk of osteoporosis.</a:t>
            </a:r>
          </a:p>
          <a:p>
            <a:pPr>
              <a:spcBef>
                <a:spcPts val="672"/>
              </a:spcBef>
            </a:pPr>
            <a:r>
              <a:rPr lang="en-AU" dirty="0"/>
              <a:t>Discuss an assessment with your doctor.</a:t>
            </a:r>
          </a:p>
          <a:p>
            <a:pPr>
              <a:spcBef>
                <a:spcPts val="672"/>
              </a:spcBef>
            </a:pPr>
            <a:r>
              <a:rPr lang="en-AU" dirty="0"/>
              <a:t>A bone density scan is available for women at risk of osteoporosis.</a:t>
            </a:r>
          </a:p>
          <a:p>
            <a:pPr marL="0" indent="0">
              <a:buNone/>
            </a:pPr>
            <a:endParaRPr lang="en-US" dirty="0"/>
          </a:p>
        </p:txBody>
      </p:sp>
      <p:pic>
        <p:nvPicPr>
          <p:cNvPr id="14" name="Picture Placeholder 13" descr="A person sitting on a couch holding a cup&#10;&#10;">
            <a:extLst>
              <a:ext uri="{FF2B5EF4-FFF2-40B4-BE49-F238E27FC236}">
                <a16:creationId xmlns:a16="http://schemas.microsoft.com/office/drawing/2014/main" id="{CF4A2D61-C132-7908-93FB-310784CC085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247527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9FF7-68A8-1D6B-78A9-0815576A95C4}"/>
              </a:ext>
            </a:extLst>
          </p:cNvPr>
          <p:cNvSpPr>
            <a:spLocks noGrp="1"/>
          </p:cNvSpPr>
          <p:nvPr>
            <p:ph type="title"/>
          </p:nvPr>
        </p:nvSpPr>
        <p:spPr/>
        <p:txBody>
          <a:bodyPr/>
          <a:lstStyle/>
          <a:p>
            <a:r>
              <a:rPr lang="en-AU" dirty="0"/>
              <a:t>Summary</a:t>
            </a:r>
            <a:endParaRPr lang="en-US" dirty="0"/>
          </a:p>
        </p:txBody>
      </p:sp>
    </p:spTree>
    <p:extLst>
      <p:ext uri="{BB962C8B-B14F-4D97-AF65-F5344CB8AC3E}">
        <p14:creationId xmlns:p14="http://schemas.microsoft.com/office/powerpoint/2010/main" val="202956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F9A3-FFB5-F160-DC3A-B807EC950CBD}"/>
              </a:ext>
            </a:extLst>
          </p:cNvPr>
          <p:cNvSpPr>
            <a:spLocks noGrp="1"/>
          </p:cNvSpPr>
          <p:nvPr>
            <p:ph type="title"/>
          </p:nvPr>
        </p:nvSpPr>
        <p:spPr>
          <a:xfrm>
            <a:off x="631080" y="473075"/>
            <a:ext cx="7643787" cy="976313"/>
          </a:xfrm>
        </p:spPr>
        <p:txBody>
          <a:bodyPr anchor="t">
            <a:normAutofit/>
          </a:bodyPr>
          <a:lstStyle/>
          <a:p>
            <a:r>
              <a:rPr lang="en-AU" dirty="0"/>
              <a:t>Throughout your life</a:t>
            </a:r>
            <a:endParaRPr lang="en-US" dirty="0"/>
          </a:p>
        </p:txBody>
      </p:sp>
      <p:sp>
        <p:nvSpPr>
          <p:cNvPr id="3" name="Content Placeholder 2">
            <a:extLst>
              <a:ext uri="{FF2B5EF4-FFF2-40B4-BE49-F238E27FC236}">
                <a16:creationId xmlns:a16="http://schemas.microsoft.com/office/drawing/2014/main" id="{2B310953-C03A-20E8-DDDF-BC35391CCA4E}"/>
              </a:ext>
            </a:extLst>
          </p:cNvPr>
          <p:cNvSpPr>
            <a:spLocks noGrp="1"/>
          </p:cNvSpPr>
          <p:nvPr>
            <p:ph sz="half" idx="10"/>
          </p:nvPr>
        </p:nvSpPr>
        <p:spPr>
          <a:xfrm>
            <a:off x="631080" y="1319780"/>
            <a:ext cx="7831131" cy="4679183"/>
          </a:xfrm>
        </p:spPr>
        <p:txBody>
          <a:bodyPr>
            <a:noAutofit/>
          </a:bodyPr>
          <a:lstStyle/>
          <a:p>
            <a:pPr>
              <a:spcBef>
                <a:spcPts val="672"/>
              </a:spcBef>
              <a:buFont typeface="Arial" panose="020B0604020202020204" pitchFamily="34" charset="0"/>
              <a:buChar char="•"/>
            </a:pPr>
            <a:r>
              <a:rPr lang="en-AU" dirty="0"/>
              <a:t>Maintain a healthy lifestyle and healthy weight.</a:t>
            </a:r>
          </a:p>
          <a:p>
            <a:pPr>
              <a:spcBef>
                <a:spcPts val="672"/>
              </a:spcBef>
              <a:buFont typeface="Arial" panose="020B0604020202020204" pitchFamily="34" charset="0"/>
              <a:buChar char="•"/>
            </a:pPr>
            <a:r>
              <a:rPr lang="en-AU" dirty="0"/>
              <a:t>Stay socially connected.</a:t>
            </a:r>
          </a:p>
          <a:p>
            <a:pPr>
              <a:spcBef>
                <a:spcPts val="672"/>
              </a:spcBef>
              <a:buFont typeface="Arial" panose="020B0604020202020204" pitchFamily="34" charset="0"/>
              <a:buChar char="•"/>
            </a:pPr>
            <a:r>
              <a:rPr lang="en-AU" dirty="0"/>
              <a:t>Check your mental and emotional health.</a:t>
            </a:r>
          </a:p>
          <a:p>
            <a:pPr>
              <a:spcBef>
                <a:spcPts val="672"/>
              </a:spcBef>
              <a:buFont typeface="Arial" panose="020B0604020202020204" pitchFamily="34" charset="0"/>
              <a:buChar char="•"/>
            </a:pPr>
            <a:r>
              <a:rPr lang="en-AU" dirty="0"/>
              <a:t>Monitor your skin.</a:t>
            </a:r>
          </a:p>
          <a:p>
            <a:pPr>
              <a:spcBef>
                <a:spcPts val="672"/>
              </a:spcBef>
              <a:buFont typeface="Arial" panose="020B0604020202020204" pitchFamily="34" charset="0"/>
              <a:buChar char="•"/>
            </a:pPr>
            <a:r>
              <a:rPr lang="en-AU" dirty="0"/>
              <a:t>Check your eyesight.</a:t>
            </a:r>
          </a:p>
          <a:p>
            <a:pPr>
              <a:spcBef>
                <a:spcPts val="672"/>
              </a:spcBef>
              <a:buFont typeface="Arial" panose="020B0604020202020204" pitchFamily="34" charset="0"/>
              <a:buChar char="•"/>
            </a:pPr>
            <a:r>
              <a:rPr lang="en-AU" dirty="0"/>
              <a:t>Take care of your teeth.</a:t>
            </a:r>
          </a:p>
          <a:p>
            <a:pPr>
              <a:spcBef>
                <a:spcPts val="672"/>
              </a:spcBef>
              <a:buFont typeface="Arial" panose="020B0604020202020204" pitchFamily="34" charset="0"/>
              <a:buChar char="•"/>
            </a:pPr>
            <a:r>
              <a:rPr lang="en-AU" dirty="0"/>
              <a:t>Have regular health checks.</a:t>
            </a:r>
          </a:p>
          <a:p>
            <a:pPr>
              <a:spcBef>
                <a:spcPts val="672"/>
              </a:spcBef>
              <a:buFont typeface="Arial" panose="020B0604020202020204" pitchFamily="34" charset="0"/>
              <a:buChar char="•"/>
            </a:pPr>
            <a:r>
              <a:rPr lang="en-AU" dirty="0"/>
              <a:t>Stay up to date with your immunisations.</a:t>
            </a:r>
          </a:p>
        </p:txBody>
      </p:sp>
      <p:pic>
        <p:nvPicPr>
          <p:cNvPr id="6" name="Picture Placeholder 5" descr="A group of women and a child jumping on a trampoline&#10;&#10;">
            <a:extLst>
              <a:ext uri="{FF2B5EF4-FFF2-40B4-BE49-F238E27FC236}">
                <a16:creationId xmlns:a16="http://schemas.microsoft.com/office/drawing/2014/main" id="{32CC4508-3162-2171-DDA4-062463AF5E6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51679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1465-D42F-06BC-A5D2-CEF769203980}"/>
              </a:ext>
            </a:extLst>
          </p:cNvPr>
          <p:cNvSpPr>
            <a:spLocks noGrp="1"/>
          </p:cNvSpPr>
          <p:nvPr>
            <p:ph type="title"/>
          </p:nvPr>
        </p:nvSpPr>
        <p:spPr>
          <a:xfrm>
            <a:off x="631080" y="473075"/>
            <a:ext cx="7643787" cy="976313"/>
          </a:xfrm>
        </p:spPr>
        <p:txBody>
          <a:bodyPr anchor="t">
            <a:normAutofit/>
          </a:bodyPr>
          <a:lstStyle/>
          <a:p>
            <a:r>
              <a:rPr lang="en-AU" dirty="0"/>
              <a:t>Health checks for adolescents</a:t>
            </a:r>
            <a:endParaRPr lang="en-US" dirty="0"/>
          </a:p>
        </p:txBody>
      </p:sp>
      <p:sp>
        <p:nvSpPr>
          <p:cNvPr id="3" name="Content Placeholder 2">
            <a:extLst>
              <a:ext uri="{FF2B5EF4-FFF2-40B4-BE49-F238E27FC236}">
                <a16:creationId xmlns:a16="http://schemas.microsoft.com/office/drawing/2014/main" id="{905B0380-F00F-2CBC-8833-479050ACB959}"/>
              </a:ext>
            </a:extLst>
          </p:cNvPr>
          <p:cNvSpPr>
            <a:spLocks noGrp="1"/>
          </p:cNvSpPr>
          <p:nvPr>
            <p:ph sz="half" idx="10"/>
          </p:nvPr>
        </p:nvSpPr>
        <p:spPr>
          <a:xfrm>
            <a:off x="631080" y="1568095"/>
            <a:ext cx="7643787" cy="4253803"/>
          </a:xfrm>
        </p:spPr>
        <p:txBody>
          <a:bodyPr>
            <a:normAutofit/>
          </a:bodyPr>
          <a:lstStyle/>
          <a:p>
            <a:pPr>
              <a:spcBef>
                <a:spcPts val="1200"/>
              </a:spcBef>
              <a:buFont typeface="Arial" panose="020B0604020202020204" pitchFamily="34" charset="0"/>
              <a:buChar char="•"/>
            </a:pPr>
            <a:r>
              <a:rPr lang="en-AU" dirty="0"/>
              <a:t>HPV vaccine</a:t>
            </a:r>
          </a:p>
          <a:p>
            <a:pPr>
              <a:spcBef>
                <a:spcPts val="1200"/>
              </a:spcBef>
              <a:buFont typeface="Arial" panose="020B0604020202020204" pitchFamily="34" charset="0"/>
              <a:buChar char="•"/>
            </a:pPr>
            <a:r>
              <a:rPr lang="en-AU" dirty="0"/>
              <a:t>Sexual health and STI check</a:t>
            </a:r>
          </a:p>
          <a:p>
            <a:pPr>
              <a:spcBef>
                <a:spcPts val="1200"/>
              </a:spcBef>
              <a:buFont typeface="Arial" panose="020B0604020202020204" pitchFamily="34" charset="0"/>
              <a:buChar char="•"/>
            </a:pPr>
            <a:r>
              <a:rPr lang="en-AU" dirty="0"/>
              <a:t>Blood pressure and weight check</a:t>
            </a:r>
          </a:p>
          <a:p>
            <a:endParaRPr lang="en-US" dirty="0"/>
          </a:p>
        </p:txBody>
      </p:sp>
      <p:pic>
        <p:nvPicPr>
          <p:cNvPr id="6" name="Picture Placeholder 5" descr="A person smiling at the camera&#10;&#10;">
            <a:extLst>
              <a:ext uri="{FF2B5EF4-FFF2-40B4-BE49-F238E27FC236}">
                <a16:creationId xmlns:a16="http://schemas.microsoft.com/office/drawing/2014/main" id="{A805BC58-83CC-7BA1-868C-EEDF955DFEB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18025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379C-0EC0-934E-99A0-47C42C392358}"/>
              </a:ext>
            </a:extLst>
          </p:cNvPr>
          <p:cNvSpPr>
            <a:spLocks noGrp="1"/>
          </p:cNvSpPr>
          <p:nvPr>
            <p:ph type="title"/>
          </p:nvPr>
        </p:nvSpPr>
        <p:spPr>
          <a:xfrm>
            <a:off x="631080" y="473075"/>
            <a:ext cx="7643787" cy="976313"/>
          </a:xfrm>
        </p:spPr>
        <p:txBody>
          <a:bodyPr anchor="t">
            <a:normAutofit/>
          </a:bodyPr>
          <a:lstStyle/>
          <a:p>
            <a:r>
              <a:rPr lang="en-AU" dirty="0"/>
              <a:t>Health checks in your 20s and 30s</a:t>
            </a:r>
            <a:endParaRPr lang="en-US" dirty="0"/>
          </a:p>
        </p:txBody>
      </p:sp>
      <p:sp>
        <p:nvSpPr>
          <p:cNvPr id="3" name="Content Placeholder 2">
            <a:extLst>
              <a:ext uri="{FF2B5EF4-FFF2-40B4-BE49-F238E27FC236}">
                <a16:creationId xmlns:a16="http://schemas.microsoft.com/office/drawing/2014/main" id="{28E4F3AC-F119-91C9-D79C-39110FD4775B}"/>
              </a:ext>
            </a:extLst>
          </p:cNvPr>
          <p:cNvSpPr>
            <a:spLocks noGrp="1"/>
          </p:cNvSpPr>
          <p:nvPr>
            <p:ph sz="half" idx="10"/>
          </p:nvPr>
        </p:nvSpPr>
        <p:spPr>
          <a:xfrm>
            <a:off x="631080" y="1568095"/>
            <a:ext cx="7643787" cy="4253803"/>
          </a:xfrm>
        </p:spPr>
        <p:txBody>
          <a:bodyPr>
            <a:normAutofit/>
          </a:bodyPr>
          <a:lstStyle/>
          <a:p>
            <a:pPr>
              <a:spcBef>
                <a:spcPts val="672"/>
              </a:spcBef>
              <a:buFont typeface="Arial" panose="020B0604020202020204" pitchFamily="34" charset="0"/>
              <a:buChar char="•"/>
            </a:pPr>
            <a:r>
              <a:rPr lang="en-AU" dirty="0"/>
              <a:t>Sexual health and STI check</a:t>
            </a:r>
          </a:p>
          <a:p>
            <a:pPr>
              <a:spcBef>
                <a:spcPts val="672"/>
              </a:spcBef>
              <a:buFont typeface="Arial" panose="020B0604020202020204" pitchFamily="34" charset="0"/>
              <a:buChar char="•"/>
            </a:pPr>
            <a:r>
              <a:rPr lang="en-AU" dirty="0"/>
              <a:t>Breast self-check</a:t>
            </a:r>
          </a:p>
          <a:p>
            <a:pPr>
              <a:spcBef>
                <a:spcPts val="672"/>
              </a:spcBef>
              <a:buFont typeface="Arial" panose="020B0604020202020204" pitchFamily="34" charset="0"/>
              <a:buChar char="•"/>
            </a:pPr>
            <a:r>
              <a:rPr lang="en-AU" dirty="0"/>
              <a:t>Cervical screening test</a:t>
            </a:r>
          </a:p>
          <a:p>
            <a:pPr>
              <a:spcBef>
                <a:spcPts val="672"/>
              </a:spcBef>
              <a:buFont typeface="Arial" panose="020B0604020202020204" pitchFamily="34" charset="0"/>
              <a:buChar char="•"/>
            </a:pPr>
            <a:r>
              <a:rPr lang="en-AU" dirty="0"/>
              <a:t>Blood pressure and weight check</a:t>
            </a:r>
          </a:p>
          <a:p>
            <a:pPr>
              <a:spcBef>
                <a:spcPts val="672"/>
              </a:spcBef>
              <a:buFont typeface="Arial" panose="020B0604020202020204" pitchFamily="34" charset="0"/>
              <a:buChar char="•"/>
            </a:pPr>
            <a:r>
              <a:rPr lang="en-AU" dirty="0"/>
              <a:t>Pre-pregnancy health check</a:t>
            </a:r>
          </a:p>
          <a:p>
            <a:endParaRPr lang="en-US" dirty="0"/>
          </a:p>
        </p:txBody>
      </p:sp>
      <p:pic>
        <p:nvPicPr>
          <p:cNvPr id="6" name="Picture Placeholder 5" descr="A person in a hat&#10;&#10;">
            <a:extLst>
              <a:ext uri="{FF2B5EF4-FFF2-40B4-BE49-F238E27FC236}">
                <a16:creationId xmlns:a16="http://schemas.microsoft.com/office/drawing/2014/main" id="{B11A9EEC-5F84-5E6A-8580-B961989EAE7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165847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CDFE-6A90-AA3C-D611-545AB948226B}"/>
              </a:ext>
            </a:extLst>
          </p:cNvPr>
          <p:cNvSpPr>
            <a:spLocks noGrp="1"/>
          </p:cNvSpPr>
          <p:nvPr>
            <p:ph type="title"/>
          </p:nvPr>
        </p:nvSpPr>
        <p:spPr>
          <a:xfrm>
            <a:off x="631080" y="473075"/>
            <a:ext cx="7643787" cy="976313"/>
          </a:xfrm>
        </p:spPr>
        <p:txBody>
          <a:bodyPr anchor="t">
            <a:normAutofit/>
          </a:bodyPr>
          <a:lstStyle/>
          <a:p>
            <a:r>
              <a:rPr lang="en-AU" dirty="0"/>
              <a:t>Health checks in your 40s</a:t>
            </a:r>
            <a:endParaRPr lang="en-US" dirty="0"/>
          </a:p>
        </p:txBody>
      </p:sp>
      <p:sp>
        <p:nvSpPr>
          <p:cNvPr id="3" name="Content Placeholder 2">
            <a:extLst>
              <a:ext uri="{FF2B5EF4-FFF2-40B4-BE49-F238E27FC236}">
                <a16:creationId xmlns:a16="http://schemas.microsoft.com/office/drawing/2014/main" id="{C410C9E1-794E-D60C-DAC7-0C6FF1B415D2}"/>
              </a:ext>
            </a:extLst>
          </p:cNvPr>
          <p:cNvSpPr>
            <a:spLocks noGrp="1"/>
          </p:cNvSpPr>
          <p:nvPr>
            <p:ph sz="half" idx="10"/>
          </p:nvPr>
        </p:nvSpPr>
        <p:spPr>
          <a:xfrm>
            <a:off x="631080" y="1568095"/>
            <a:ext cx="7643787" cy="4253803"/>
          </a:xfrm>
        </p:spPr>
        <p:txBody>
          <a:bodyPr>
            <a:normAutofit/>
          </a:bodyPr>
          <a:lstStyle/>
          <a:p>
            <a:pPr>
              <a:spcBef>
                <a:spcPts val="672"/>
              </a:spcBef>
              <a:buFont typeface="Arial" panose="020B0604020202020204" pitchFamily="34" charset="0"/>
              <a:buChar char="•"/>
            </a:pPr>
            <a:r>
              <a:rPr lang="en-AU" dirty="0"/>
              <a:t>Sexual health and STI check</a:t>
            </a:r>
          </a:p>
          <a:p>
            <a:pPr>
              <a:spcBef>
                <a:spcPts val="672"/>
              </a:spcBef>
              <a:buFont typeface="Arial" panose="020B0604020202020204" pitchFamily="34" charset="0"/>
              <a:buChar char="•"/>
            </a:pPr>
            <a:r>
              <a:rPr lang="en-AU" dirty="0"/>
              <a:t>Breast self-check</a:t>
            </a:r>
          </a:p>
          <a:p>
            <a:pPr>
              <a:spcBef>
                <a:spcPts val="672"/>
              </a:spcBef>
              <a:buFont typeface="Arial" panose="020B0604020202020204" pitchFamily="34" charset="0"/>
              <a:buChar char="•"/>
            </a:pPr>
            <a:r>
              <a:rPr lang="en-AU" dirty="0"/>
              <a:t>Cervical screening test</a:t>
            </a:r>
          </a:p>
          <a:p>
            <a:pPr>
              <a:spcBef>
                <a:spcPts val="672"/>
              </a:spcBef>
              <a:buFont typeface="Arial" panose="020B0604020202020204" pitchFamily="34" charset="0"/>
              <a:buChar char="•"/>
            </a:pPr>
            <a:r>
              <a:rPr lang="en-AU" dirty="0"/>
              <a:t>Heart health check</a:t>
            </a:r>
          </a:p>
          <a:p>
            <a:pPr>
              <a:spcBef>
                <a:spcPts val="672"/>
              </a:spcBef>
              <a:buFont typeface="Arial" panose="020B0604020202020204" pitchFamily="34" charset="0"/>
              <a:buChar char="•"/>
            </a:pPr>
            <a:r>
              <a:rPr lang="en-AU" dirty="0"/>
              <a:t>Type 2 diabetes check </a:t>
            </a:r>
          </a:p>
          <a:p>
            <a:pPr>
              <a:spcBef>
                <a:spcPts val="672"/>
              </a:spcBef>
              <a:buFont typeface="Arial" panose="020B0604020202020204" pitchFamily="34" charset="0"/>
              <a:buChar char="•"/>
            </a:pPr>
            <a:r>
              <a:rPr lang="en-AU" dirty="0"/>
              <a:t>Pre-pregnancy health check</a:t>
            </a:r>
          </a:p>
          <a:p>
            <a:endParaRPr lang="en-US" dirty="0"/>
          </a:p>
        </p:txBody>
      </p:sp>
      <p:pic>
        <p:nvPicPr>
          <p:cNvPr id="6" name="Picture Placeholder 5" descr="A person in an orange sweater and scarf&#10;&#10;">
            <a:extLst>
              <a:ext uri="{FF2B5EF4-FFF2-40B4-BE49-F238E27FC236}">
                <a16:creationId xmlns:a16="http://schemas.microsoft.com/office/drawing/2014/main" id="{380F3D5F-154D-97E7-952E-3A75BBF6A53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97272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B424-CB08-E7EB-9082-327469B23B8D}"/>
              </a:ext>
            </a:extLst>
          </p:cNvPr>
          <p:cNvSpPr>
            <a:spLocks noGrp="1"/>
          </p:cNvSpPr>
          <p:nvPr>
            <p:ph type="title"/>
          </p:nvPr>
        </p:nvSpPr>
        <p:spPr>
          <a:xfrm>
            <a:off x="631080" y="473075"/>
            <a:ext cx="7643787" cy="976313"/>
          </a:xfrm>
        </p:spPr>
        <p:txBody>
          <a:bodyPr anchor="t">
            <a:normAutofit/>
          </a:bodyPr>
          <a:lstStyle/>
          <a:p>
            <a:r>
              <a:rPr lang="en-AU" dirty="0"/>
              <a:t>Health checks in your 50s</a:t>
            </a:r>
            <a:endParaRPr lang="en-US" dirty="0"/>
          </a:p>
        </p:txBody>
      </p:sp>
      <p:sp>
        <p:nvSpPr>
          <p:cNvPr id="3" name="Content Placeholder 2">
            <a:extLst>
              <a:ext uri="{FF2B5EF4-FFF2-40B4-BE49-F238E27FC236}">
                <a16:creationId xmlns:a16="http://schemas.microsoft.com/office/drawing/2014/main" id="{E7BFD7AC-AFD2-3CEF-E10B-34159606BC45}"/>
              </a:ext>
            </a:extLst>
          </p:cNvPr>
          <p:cNvSpPr>
            <a:spLocks noGrp="1"/>
          </p:cNvSpPr>
          <p:nvPr>
            <p:ph sz="half" idx="10"/>
          </p:nvPr>
        </p:nvSpPr>
        <p:spPr>
          <a:xfrm>
            <a:off x="631080" y="1568095"/>
            <a:ext cx="7643787" cy="4253803"/>
          </a:xfrm>
        </p:spPr>
        <p:txBody>
          <a:bodyPr>
            <a:normAutofit/>
          </a:bodyPr>
          <a:lstStyle/>
          <a:p>
            <a:pPr>
              <a:spcBef>
                <a:spcPts val="672"/>
              </a:spcBef>
              <a:buFont typeface="Arial" panose="020B0604020202020204" pitchFamily="34" charset="0"/>
              <a:buChar char="•"/>
            </a:pPr>
            <a:r>
              <a:rPr lang="en-AU" dirty="0"/>
              <a:t>Sexual health and STI check</a:t>
            </a:r>
          </a:p>
          <a:p>
            <a:pPr>
              <a:spcBef>
                <a:spcPts val="672"/>
              </a:spcBef>
              <a:buFont typeface="Arial" panose="020B0604020202020204" pitchFamily="34" charset="0"/>
              <a:buChar char="•"/>
            </a:pPr>
            <a:r>
              <a:rPr lang="en-AU" dirty="0"/>
              <a:t>Breast self-check</a:t>
            </a:r>
          </a:p>
          <a:p>
            <a:pPr>
              <a:spcBef>
                <a:spcPts val="672"/>
              </a:spcBef>
              <a:buFont typeface="Arial" panose="020B0604020202020204" pitchFamily="34" charset="0"/>
              <a:buChar char="•"/>
            </a:pPr>
            <a:r>
              <a:rPr lang="en-AU" dirty="0"/>
              <a:t>Breast cancer screening (mammogram)  </a:t>
            </a:r>
          </a:p>
          <a:p>
            <a:pPr>
              <a:spcBef>
                <a:spcPts val="672"/>
              </a:spcBef>
              <a:buFont typeface="Arial" panose="020B0604020202020204" pitchFamily="34" charset="0"/>
              <a:buChar char="•"/>
            </a:pPr>
            <a:r>
              <a:rPr lang="en-AU" dirty="0"/>
              <a:t>Cervical screening test</a:t>
            </a:r>
          </a:p>
          <a:p>
            <a:pPr>
              <a:spcBef>
                <a:spcPts val="672"/>
              </a:spcBef>
              <a:buFont typeface="Arial" panose="020B0604020202020204" pitchFamily="34" charset="0"/>
              <a:buChar char="•"/>
            </a:pPr>
            <a:r>
              <a:rPr lang="en-AU" dirty="0"/>
              <a:t>Heart health check</a:t>
            </a:r>
          </a:p>
          <a:p>
            <a:pPr>
              <a:spcBef>
                <a:spcPts val="672"/>
              </a:spcBef>
              <a:buFont typeface="Arial" panose="020B0604020202020204" pitchFamily="34" charset="0"/>
              <a:buChar char="•"/>
            </a:pPr>
            <a:r>
              <a:rPr lang="en-AU" dirty="0"/>
              <a:t>Type 2 diabetes check </a:t>
            </a:r>
          </a:p>
          <a:p>
            <a:pPr>
              <a:spcBef>
                <a:spcPts val="672"/>
              </a:spcBef>
              <a:buFont typeface="Arial" panose="020B0604020202020204" pitchFamily="34" charset="0"/>
              <a:buChar char="•"/>
            </a:pPr>
            <a:r>
              <a:rPr lang="en-AU" dirty="0"/>
              <a:t>Bowel cancer screening test</a:t>
            </a:r>
          </a:p>
          <a:p>
            <a:pPr>
              <a:spcBef>
                <a:spcPts val="672"/>
              </a:spcBef>
              <a:buFont typeface="Arial" panose="020B0604020202020204" pitchFamily="34" charset="0"/>
              <a:buChar char="•"/>
            </a:pPr>
            <a:r>
              <a:rPr lang="en-AU" dirty="0"/>
              <a:t>Bone health assessment</a:t>
            </a:r>
          </a:p>
          <a:p>
            <a:pPr marL="0" indent="0">
              <a:lnSpc>
                <a:spcPct val="90000"/>
              </a:lnSpc>
              <a:buNone/>
            </a:pPr>
            <a:endParaRPr lang="en-US" dirty="0"/>
          </a:p>
        </p:txBody>
      </p:sp>
      <p:pic>
        <p:nvPicPr>
          <p:cNvPr id="6" name="Picture Placeholder 5" descr="A person wearing a head scarf&#10;&#10;">
            <a:extLst>
              <a:ext uri="{FF2B5EF4-FFF2-40B4-BE49-F238E27FC236}">
                <a16:creationId xmlns:a16="http://schemas.microsoft.com/office/drawing/2014/main" id="{50CF66BE-A2E4-AB63-4E28-C40270F1E5A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102485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455F-EF50-5857-6405-9FF64237BE09}"/>
              </a:ext>
            </a:extLst>
          </p:cNvPr>
          <p:cNvSpPr>
            <a:spLocks noGrp="1"/>
          </p:cNvSpPr>
          <p:nvPr>
            <p:ph type="title"/>
          </p:nvPr>
        </p:nvSpPr>
        <p:spPr>
          <a:xfrm>
            <a:off x="631080" y="473075"/>
            <a:ext cx="7643787" cy="976313"/>
          </a:xfrm>
        </p:spPr>
        <p:txBody>
          <a:bodyPr anchor="t">
            <a:normAutofit/>
          </a:bodyPr>
          <a:lstStyle/>
          <a:p>
            <a:r>
              <a:rPr lang="en-AU" dirty="0"/>
              <a:t>Health checks from your 60s</a:t>
            </a:r>
            <a:endParaRPr lang="en-US" dirty="0"/>
          </a:p>
        </p:txBody>
      </p:sp>
      <p:sp>
        <p:nvSpPr>
          <p:cNvPr id="3" name="Content Placeholder 2">
            <a:extLst>
              <a:ext uri="{FF2B5EF4-FFF2-40B4-BE49-F238E27FC236}">
                <a16:creationId xmlns:a16="http://schemas.microsoft.com/office/drawing/2014/main" id="{4B98D70D-F689-9DBA-792E-FB8AC897FC4A}"/>
              </a:ext>
            </a:extLst>
          </p:cNvPr>
          <p:cNvSpPr>
            <a:spLocks noGrp="1"/>
          </p:cNvSpPr>
          <p:nvPr>
            <p:ph sz="half" idx="10"/>
          </p:nvPr>
        </p:nvSpPr>
        <p:spPr>
          <a:xfrm>
            <a:off x="631080" y="1568095"/>
            <a:ext cx="7643787" cy="4253803"/>
          </a:xfrm>
        </p:spPr>
        <p:txBody>
          <a:bodyPr>
            <a:noAutofit/>
          </a:bodyPr>
          <a:lstStyle/>
          <a:p>
            <a:pPr>
              <a:spcBef>
                <a:spcPts val="672"/>
              </a:spcBef>
              <a:buFont typeface="Arial" panose="020B0604020202020204" pitchFamily="34" charset="0"/>
              <a:buChar char="•"/>
            </a:pPr>
            <a:r>
              <a:rPr lang="en-AU" dirty="0"/>
              <a:t>Sexual health and STI check</a:t>
            </a:r>
          </a:p>
          <a:p>
            <a:pPr>
              <a:spcBef>
                <a:spcPts val="672"/>
              </a:spcBef>
              <a:buFont typeface="Arial" panose="020B0604020202020204" pitchFamily="34" charset="0"/>
              <a:buChar char="•"/>
            </a:pPr>
            <a:r>
              <a:rPr lang="en-AU" dirty="0"/>
              <a:t>Breast self-check</a:t>
            </a:r>
          </a:p>
          <a:p>
            <a:pPr>
              <a:spcBef>
                <a:spcPts val="672"/>
              </a:spcBef>
              <a:buFont typeface="Arial" panose="020B0604020202020204" pitchFamily="34" charset="0"/>
              <a:buChar char="•"/>
            </a:pPr>
            <a:r>
              <a:rPr lang="en-AU" dirty="0"/>
              <a:t>Breast cancer screening (mammogram) </a:t>
            </a:r>
          </a:p>
          <a:p>
            <a:pPr>
              <a:spcBef>
                <a:spcPts val="672"/>
              </a:spcBef>
              <a:buFont typeface="Arial" panose="020B0604020202020204" pitchFamily="34" charset="0"/>
              <a:buChar char="•"/>
            </a:pPr>
            <a:r>
              <a:rPr lang="en-AU" dirty="0"/>
              <a:t>Cervical screening test</a:t>
            </a:r>
          </a:p>
          <a:p>
            <a:pPr>
              <a:spcBef>
                <a:spcPts val="672"/>
              </a:spcBef>
              <a:buFont typeface="Arial" panose="020B0604020202020204" pitchFamily="34" charset="0"/>
              <a:buChar char="•"/>
            </a:pPr>
            <a:r>
              <a:rPr lang="en-AU" dirty="0"/>
              <a:t>Heart health check </a:t>
            </a:r>
          </a:p>
          <a:p>
            <a:pPr>
              <a:spcBef>
                <a:spcPts val="672"/>
              </a:spcBef>
              <a:buFont typeface="Arial" panose="020B0604020202020204" pitchFamily="34" charset="0"/>
              <a:buChar char="•"/>
            </a:pPr>
            <a:r>
              <a:rPr lang="en-AU" dirty="0"/>
              <a:t>Type 2 diabetes check</a:t>
            </a:r>
          </a:p>
          <a:p>
            <a:pPr>
              <a:spcBef>
                <a:spcPts val="672"/>
              </a:spcBef>
              <a:buFont typeface="Arial" panose="020B0604020202020204" pitchFamily="34" charset="0"/>
              <a:buChar char="•"/>
            </a:pPr>
            <a:r>
              <a:rPr lang="en-AU" dirty="0"/>
              <a:t>Bowel cancer screening test</a:t>
            </a:r>
          </a:p>
          <a:p>
            <a:pPr>
              <a:spcBef>
                <a:spcPts val="672"/>
              </a:spcBef>
              <a:buFont typeface="Arial" panose="020B0604020202020204" pitchFamily="34" charset="0"/>
              <a:buChar char="•"/>
            </a:pPr>
            <a:r>
              <a:rPr lang="en-AU" dirty="0"/>
              <a:t>Bone health assessment</a:t>
            </a:r>
          </a:p>
          <a:p>
            <a:pPr marL="0" indent="0">
              <a:lnSpc>
                <a:spcPct val="90000"/>
              </a:lnSpc>
              <a:buNone/>
            </a:pPr>
            <a:endParaRPr lang="en-US" dirty="0"/>
          </a:p>
        </p:txBody>
      </p:sp>
      <p:pic>
        <p:nvPicPr>
          <p:cNvPr id="6" name="Picture Placeholder 5" descr="A person with white hair&#10;&#10;">
            <a:extLst>
              <a:ext uri="{FF2B5EF4-FFF2-40B4-BE49-F238E27FC236}">
                <a16:creationId xmlns:a16="http://schemas.microsoft.com/office/drawing/2014/main" id="{F1BDA1D5-5088-B7B6-AE74-5EB5A5590E5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364668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63B3-942A-4D2E-6D18-9E2F773DB4CC}"/>
              </a:ext>
            </a:extLst>
          </p:cNvPr>
          <p:cNvSpPr>
            <a:spLocks noGrp="1"/>
          </p:cNvSpPr>
          <p:nvPr>
            <p:ph type="title"/>
          </p:nvPr>
        </p:nvSpPr>
        <p:spPr/>
        <p:txBody>
          <a:bodyPr/>
          <a:lstStyle/>
          <a:p>
            <a:r>
              <a:rPr lang="en-AU" dirty="0"/>
              <a:t>See a doctor…</a:t>
            </a:r>
            <a:endParaRPr lang="en-US" dirty="0"/>
          </a:p>
        </p:txBody>
      </p:sp>
      <p:sp>
        <p:nvSpPr>
          <p:cNvPr id="3" name="Content Placeholder 2">
            <a:extLst>
              <a:ext uri="{FF2B5EF4-FFF2-40B4-BE49-F238E27FC236}">
                <a16:creationId xmlns:a16="http://schemas.microsoft.com/office/drawing/2014/main" id="{5D4AB86A-2337-CF38-0DCA-B40EFA711DAA}"/>
              </a:ext>
            </a:extLst>
          </p:cNvPr>
          <p:cNvSpPr>
            <a:spLocks noGrp="1"/>
          </p:cNvSpPr>
          <p:nvPr>
            <p:ph sz="half" idx="10"/>
          </p:nvPr>
        </p:nvSpPr>
        <p:spPr>
          <a:xfrm>
            <a:off x="631081" y="1568095"/>
            <a:ext cx="7349138" cy="4253803"/>
          </a:xfrm>
        </p:spPr>
        <p:txBody>
          <a:bodyPr/>
          <a:lstStyle/>
          <a:p>
            <a:pPr>
              <a:spcBef>
                <a:spcPts val="1200"/>
              </a:spcBef>
            </a:pPr>
            <a:r>
              <a:rPr lang="en-AU" dirty="0"/>
              <a:t>if you have specific medical conditions or risk factors for any illness</a:t>
            </a:r>
          </a:p>
          <a:p>
            <a:pPr>
              <a:spcBef>
                <a:spcPts val="1200"/>
              </a:spcBef>
            </a:pPr>
            <a:r>
              <a:rPr lang="en-AU" dirty="0"/>
              <a:t>if you notice any change in your body that is not normal for you.</a:t>
            </a:r>
          </a:p>
          <a:p>
            <a:pPr marL="0" indent="0">
              <a:buNone/>
            </a:pPr>
            <a:endParaRPr lang="en-US" dirty="0"/>
          </a:p>
        </p:txBody>
      </p:sp>
      <p:pic>
        <p:nvPicPr>
          <p:cNvPr id="6" name="Picture Placeholder 5" descr="A doctor talking to a pregnant person&#10;&#10;">
            <a:extLst>
              <a:ext uri="{FF2B5EF4-FFF2-40B4-BE49-F238E27FC236}">
                <a16:creationId xmlns:a16="http://schemas.microsoft.com/office/drawing/2014/main" id="{F9F19400-4F8A-ADFD-68D0-D95215D3D0E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892431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D4D5-3979-D702-904B-08D1A72F9959}"/>
              </a:ext>
            </a:extLst>
          </p:cNvPr>
          <p:cNvSpPr>
            <a:spLocks noGrp="1"/>
          </p:cNvSpPr>
          <p:nvPr>
            <p:ph type="title"/>
          </p:nvPr>
        </p:nvSpPr>
        <p:spPr/>
        <p:txBody>
          <a:bodyPr/>
          <a:lstStyle/>
          <a:p>
            <a:r>
              <a:rPr lang="en-US" dirty="0"/>
              <a:t>More information on health checks</a:t>
            </a:r>
          </a:p>
        </p:txBody>
      </p:sp>
      <p:sp>
        <p:nvSpPr>
          <p:cNvPr id="3" name="Content Placeholder 2">
            <a:extLst>
              <a:ext uri="{FF2B5EF4-FFF2-40B4-BE49-F238E27FC236}">
                <a16:creationId xmlns:a16="http://schemas.microsoft.com/office/drawing/2014/main" id="{49FF26DE-0076-10D3-EBD9-2407BB493349}"/>
              </a:ext>
            </a:extLst>
          </p:cNvPr>
          <p:cNvSpPr>
            <a:spLocks noGrp="1"/>
          </p:cNvSpPr>
          <p:nvPr>
            <p:ph idx="1"/>
          </p:nvPr>
        </p:nvSpPr>
        <p:spPr/>
        <p:txBody>
          <a:bodyPr/>
          <a:lstStyle/>
          <a:p>
            <a:pPr>
              <a:spcBef>
                <a:spcPts val="1200"/>
              </a:spcBef>
            </a:pPr>
            <a:r>
              <a:rPr lang="en-US" dirty="0">
                <a:latin typeface="Arial" panose="020B0604020202020204" pitchFamily="34" charset="0"/>
                <a:cs typeface="Arial" panose="020B0604020202020204" pitchFamily="34" charset="0"/>
              </a:rPr>
              <a:t>Jean Hailes for Women’s Health</a:t>
            </a:r>
            <a:br>
              <a:rPr lang="en-US" dirty="0">
                <a:latin typeface="Arial" panose="020B0604020202020204" pitchFamily="34" charset="0"/>
                <a:cs typeface="Arial" panose="020B0604020202020204" pitchFamily="34" charset="0"/>
              </a:rPr>
            </a:br>
            <a:r>
              <a:rPr lang="en-US" sz="2600" u="sng" dirty="0">
                <a:solidFill>
                  <a:schemeClr val="tx1"/>
                </a:solidFill>
                <a:latin typeface="Arial" panose="020B0604020202020204" pitchFamily="34" charset="0"/>
                <a:cs typeface="Arial" panose="020B0604020202020204" pitchFamily="34" charset="0"/>
              </a:rPr>
              <a:t>jeanhailes.org.au/health-a-z/health-checks</a:t>
            </a:r>
          </a:p>
          <a:p>
            <a:pPr>
              <a:spcBef>
                <a:spcPts val="1200"/>
              </a:spcBef>
            </a:pPr>
            <a:r>
              <a:rPr lang="en-US" dirty="0">
                <a:latin typeface="Arial" panose="020B0604020202020204" pitchFamily="34" charset="0"/>
                <a:cs typeface="Arial" panose="020B0604020202020204" pitchFamily="34" charset="0"/>
              </a:rPr>
              <a:t>Health Direct</a:t>
            </a:r>
            <a:br>
              <a:rPr lang="en-US" dirty="0">
                <a:latin typeface="Arial" panose="020B0604020202020204" pitchFamily="34" charset="0"/>
                <a:cs typeface="Arial" panose="020B0604020202020204" pitchFamily="34" charset="0"/>
              </a:rPr>
            </a:br>
            <a:r>
              <a:rPr lang="en-AU" sz="2600" u="sng" dirty="0">
                <a:solidFill>
                  <a:schemeClr val="tx1"/>
                </a:solidFill>
                <a:latin typeface="Arial" panose="020B0604020202020204" pitchFamily="34" charset="0"/>
                <a:cs typeface="Arial" panose="020B0604020202020204" pitchFamily="34" charset="0"/>
              </a:rPr>
              <a:t>healthdirect.gov.au/health-checks-for-women</a:t>
            </a:r>
          </a:p>
          <a:p>
            <a:pPr>
              <a:spcBef>
                <a:spcPts val="1200"/>
              </a:spcBef>
            </a:pPr>
            <a:r>
              <a:rPr lang="en-US" dirty="0">
                <a:latin typeface="Arial" panose="020B0604020202020204" pitchFamily="34" charset="0"/>
                <a:cs typeface="Arial" panose="020B0604020202020204" pitchFamily="34" charset="0"/>
              </a:rPr>
              <a:t>Better Health Channel</a:t>
            </a:r>
            <a:br>
              <a:rPr lang="en-US" dirty="0">
                <a:latin typeface="Arial" panose="020B0604020202020204" pitchFamily="34" charset="0"/>
                <a:cs typeface="Arial" panose="020B0604020202020204" pitchFamily="34" charset="0"/>
              </a:rPr>
            </a:br>
            <a:r>
              <a:rPr lang="en-US" sz="2600" u="sng" dirty="0">
                <a:solidFill>
                  <a:schemeClr val="tx1"/>
                </a:solidFill>
                <a:latin typeface="Arial" panose="020B0604020202020204" pitchFamily="34" charset="0"/>
                <a:cs typeface="Arial" panose="020B0604020202020204" pitchFamily="34" charset="0"/>
              </a:rPr>
              <a:t>betterhealth.vic.gov.au/health/healthyliving/health-checks-for-women</a:t>
            </a:r>
          </a:p>
          <a:p>
            <a:endParaRPr lang="en-US" dirty="0"/>
          </a:p>
        </p:txBody>
      </p:sp>
    </p:spTree>
    <p:extLst>
      <p:ext uri="{BB962C8B-B14F-4D97-AF65-F5344CB8AC3E}">
        <p14:creationId xmlns:p14="http://schemas.microsoft.com/office/powerpoint/2010/main" val="13447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US" dirty="0"/>
              <a:t>Presentation aims</a:t>
            </a:r>
            <a:endParaRPr lang="en-AU" dirty="0"/>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a:xfrm>
            <a:off x="634646" y="1568096"/>
            <a:ext cx="11055364" cy="2699104"/>
          </a:xfrm>
        </p:spPr>
        <p:txBody>
          <a:bodyPr/>
          <a:lstStyle/>
          <a:p>
            <a:pPr marL="0" indent="0">
              <a:spcBef>
                <a:spcPts val="672"/>
              </a:spcBef>
              <a:buNone/>
            </a:pPr>
            <a:r>
              <a:rPr lang="en-AU" dirty="0"/>
              <a:t>By the end of this presentation, we hope you will:</a:t>
            </a:r>
          </a:p>
          <a:p>
            <a:pPr>
              <a:spcBef>
                <a:spcPts val="672"/>
              </a:spcBef>
            </a:pPr>
            <a:r>
              <a:rPr lang="en-AU" sz="2800" dirty="0"/>
              <a:t>be aware of the importance of regular health checks</a:t>
            </a:r>
          </a:p>
          <a:p>
            <a:pPr>
              <a:spcBef>
                <a:spcPts val="672"/>
              </a:spcBef>
            </a:pPr>
            <a:r>
              <a:rPr lang="en-AU" sz="2800" dirty="0"/>
              <a:t>know which health checks are recommended for your age</a:t>
            </a:r>
          </a:p>
          <a:p>
            <a:pPr>
              <a:spcBef>
                <a:spcPts val="672"/>
              </a:spcBef>
            </a:pPr>
            <a:r>
              <a:rPr lang="en-AU" sz="2800" dirty="0"/>
              <a:t>know when you need to see a doctor.</a:t>
            </a:r>
            <a:endParaRPr lang="en-AU" dirty="0"/>
          </a:p>
          <a:p>
            <a:pPr marL="0" indent="0">
              <a:buNone/>
            </a:pPr>
            <a:endParaRPr lang="en-AU" dirty="0"/>
          </a:p>
        </p:txBody>
      </p:sp>
    </p:spTree>
    <p:extLst>
      <p:ext uri="{BB962C8B-B14F-4D97-AF65-F5344CB8AC3E}">
        <p14:creationId xmlns:p14="http://schemas.microsoft.com/office/powerpoint/2010/main" val="5700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1079C3-6650-48C8-A231-20CE45AA84D7}"/>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3" name="Subtitle 4">
            <a:extLst>
              <a:ext uri="{FF2B5EF4-FFF2-40B4-BE49-F238E27FC236}">
                <a16:creationId xmlns:a16="http://schemas.microsoft.com/office/drawing/2014/main" id="{9D85F7A3-99B5-36AA-BC6C-9AD98118F2C1}"/>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err="1">
                <a:solidFill>
                  <a:schemeClr val="bg1"/>
                </a:solidFill>
                <a:latin typeface="Arial" panose="020B0604020202020204" pitchFamily="34" charset="0"/>
                <a:cs typeface="Arial" panose="020B0604020202020204" pitchFamily="34" charset="0"/>
              </a:rPr>
              <a:t>jeanhailes.org.au</a:t>
            </a:r>
            <a:r>
              <a:rPr lang="en-AU" sz="3200" b="1" dirty="0">
                <a:solidFill>
                  <a:schemeClr val="bg1"/>
                </a:solidFill>
                <a:latin typeface="Arial" panose="020B0604020202020204" pitchFamily="34" charset="0"/>
                <a:cs typeface="Arial" panose="020B0604020202020204" pitchFamily="34" charset="0"/>
              </a:rPr>
              <a:t>/subscribe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6" name="Picture 5" descr="A black and white circle with a black and white logo&#10;&#10;">
            <a:extLst>
              <a:ext uri="{FF2B5EF4-FFF2-40B4-BE49-F238E27FC236}">
                <a16:creationId xmlns:a16="http://schemas.microsoft.com/office/drawing/2014/main" id="{D0D48A83-F6D7-42AA-BFE0-786D84315E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309193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AC78-411B-C603-6E39-10CA2523EBB7}"/>
              </a:ext>
            </a:extLst>
          </p:cNvPr>
          <p:cNvSpPr>
            <a:spLocks noGrp="1"/>
          </p:cNvSpPr>
          <p:nvPr>
            <p:ph type="title"/>
          </p:nvPr>
        </p:nvSpPr>
        <p:spPr>
          <a:xfrm>
            <a:off x="623887" y="-2396332"/>
            <a:ext cx="10944225" cy="2396332"/>
          </a:xfrm>
        </p:spPr>
        <p:txBody>
          <a:bodyPr lIns="0" anchor="b"/>
          <a:lstStyle/>
          <a:p>
            <a:r>
              <a:rPr lang="en-AU" dirty="0"/>
              <a:t>For further information</a:t>
            </a:r>
          </a:p>
        </p:txBody>
      </p:sp>
      <p:sp>
        <p:nvSpPr>
          <p:cNvPr id="3" name="TextBox 2">
            <a:extLst>
              <a:ext uri="{FF2B5EF4-FFF2-40B4-BE49-F238E27FC236}">
                <a16:creationId xmlns:a16="http://schemas.microsoft.com/office/drawing/2014/main" id="{F42BF715-5703-4330-A304-440B4B3CD640}"/>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72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7E19-B3D5-4CCF-5A25-FC870DDF2A5B}"/>
              </a:ext>
            </a:extLst>
          </p:cNvPr>
          <p:cNvSpPr>
            <a:spLocks noGrp="1"/>
          </p:cNvSpPr>
          <p:nvPr>
            <p:ph type="title"/>
          </p:nvPr>
        </p:nvSpPr>
        <p:spPr/>
        <p:txBody>
          <a:bodyPr/>
          <a:lstStyle/>
          <a:p>
            <a:r>
              <a:rPr lang="en-AU" dirty="0">
                <a:effectLst/>
                <a:latin typeface="Arial" panose="020B0604020202020204" pitchFamily="34" charset="0"/>
                <a:ea typeface="Calibri" panose="020F0502020204030204" pitchFamily="34" charset="0"/>
                <a:cs typeface="Arial" panose="020B0604020202020204" pitchFamily="34" charset="0"/>
              </a:rPr>
              <a:t>Maintain your health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rather than fix </a:t>
            </a:r>
            <a:r>
              <a:rPr lang="en-AU" dirty="0">
                <a:ea typeface="Calibri" panose="020F0502020204030204" pitchFamily="34" charset="0"/>
              </a:rPr>
              <a:t>health problems</a:t>
            </a:r>
            <a:endParaRPr lang="en-US" dirty="0"/>
          </a:p>
        </p:txBody>
      </p:sp>
    </p:spTree>
    <p:extLst>
      <p:ext uri="{BB962C8B-B14F-4D97-AF65-F5344CB8AC3E}">
        <p14:creationId xmlns:p14="http://schemas.microsoft.com/office/powerpoint/2010/main" val="157296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lstStyle/>
          <a:p>
            <a:r>
              <a:rPr lang="en-AU" dirty="0"/>
              <a:t>Things you can do to stay healthy</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p:txBody>
          <a:bodyPr/>
          <a:lstStyle/>
          <a:p>
            <a:pPr>
              <a:spcBef>
                <a:spcPts val="672"/>
              </a:spcBef>
            </a:pPr>
            <a:r>
              <a:rPr lang="en-AU" dirty="0">
                <a:latin typeface="Arial" panose="020B0604020202020204" pitchFamily="34" charset="0"/>
                <a:cs typeface="Arial" panose="020B0604020202020204" pitchFamily="34" charset="0"/>
              </a:rPr>
              <a:t>Make healthy lifestyle choices</a:t>
            </a:r>
          </a:p>
          <a:p>
            <a:pPr marL="803275" lvl="1" indent="-355600">
              <a:spcBef>
                <a:spcPts val="672"/>
              </a:spcBef>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eat a nutritious diet</a:t>
            </a:r>
          </a:p>
          <a:p>
            <a:pPr marL="803275" lvl="1" indent="-355600">
              <a:spcBef>
                <a:spcPts val="672"/>
              </a:spcBef>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exercise regularly</a:t>
            </a:r>
          </a:p>
          <a:p>
            <a:pPr marL="803275" lvl="1" indent="-355600">
              <a:spcBef>
                <a:spcPts val="672"/>
              </a:spcBef>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get enough sleep</a:t>
            </a:r>
          </a:p>
          <a:p>
            <a:pPr marL="803275" lvl="1" indent="-355600">
              <a:spcBef>
                <a:spcPts val="672"/>
              </a:spcBef>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limit alcohol</a:t>
            </a:r>
          </a:p>
          <a:p>
            <a:pPr marL="803275" lvl="1" indent="-355600">
              <a:spcBef>
                <a:spcPts val="672"/>
              </a:spcBef>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don’t smoke.</a:t>
            </a:r>
          </a:p>
          <a:p>
            <a:pPr>
              <a:spcBef>
                <a:spcPts val="672"/>
              </a:spcBef>
            </a:pPr>
            <a:r>
              <a:rPr lang="en-AU" dirty="0">
                <a:latin typeface="Arial" panose="020B0604020202020204" pitchFamily="34" charset="0"/>
                <a:cs typeface="Arial" panose="020B0604020202020204" pitchFamily="34" charset="0"/>
              </a:rPr>
              <a:t>Maintain a healthy weight.</a:t>
            </a:r>
          </a:p>
          <a:p>
            <a:pPr>
              <a:spcBef>
                <a:spcPts val="0"/>
              </a:spcBef>
              <a:spcAft>
                <a:spcPts val="400"/>
              </a:spcAft>
            </a:pPr>
            <a:endParaRPr lang="en-AU" dirty="0">
              <a:latin typeface="Arial" panose="020B0604020202020204" pitchFamily="34" charset="0"/>
              <a:cs typeface="Arial" panose="020B0604020202020204" pitchFamily="34" charset="0"/>
            </a:endParaRPr>
          </a:p>
          <a:p>
            <a:pPr marL="0" indent="0">
              <a:buNone/>
            </a:pPr>
            <a:endParaRPr lang="en-AU" dirty="0"/>
          </a:p>
        </p:txBody>
      </p:sp>
      <p:pic>
        <p:nvPicPr>
          <p:cNvPr id="10" name="Picture Placeholder 9" descr="A group of women standing together&#10;&#10;">
            <a:extLst>
              <a:ext uri="{FF2B5EF4-FFF2-40B4-BE49-F238E27FC236}">
                <a16:creationId xmlns:a16="http://schemas.microsoft.com/office/drawing/2014/main" id="{6F5DFFD8-420E-05E3-A927-C7405D0828B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932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normAutofit/>
          </a:bodyPr>
          <a:lstStyle/>
          <a:p>
            <a:r>
              <a:rPr lang="en-AU" dirty="0"/>
              <a:t>Things you can do to stay healthy </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p:txBody>
          <a:bodyPr/>
          <a:lstStyle/>
          <a:p>
            <a:pPr>
              <a:spcBef>
                <a:spcPts val="672"/>
              </a:spcBef>
            </a:pPr>
            <a:r>
              <a:rPr lang="en-AU" dirty="0">
                <a:latin typeface="Arial" panose="020B0604020202020204" pitchFamily="34" charset="0"/>
                <a:cs typeface="Arial" panose="020B0604020202020204" pitchFamily="34" charset="0"/>
              </a:rPr>
              <a:t>Stay socially connected.</a:t>
            </a:r>
          </a:p>
          <a:p>
            <a:pPr>
              <a:spcBef>
                <a:spcPts val="672"/>
              </a:spcBef>
            </a:pPr>
            <a:r>
              <a:rPr lang="en-AU" dirty="0">
                <a:latin typeface="Arial" panose="020B0604020202020204" pitchFamily="34" charset="0"/>
                <a:cs typeface="Arial" panose="020B0604020202020204" pitchFamily="34" charset="0"/>
              </a:rPr>
              <a:t>Check your mental and emotional health.</a:t>
            </a:r>
          </a:p>
          <a:p>
            <a:pPr>
              <a:spcBef>
                <a:spcPts val="672"/>
              </a:spcBef>
            </a:pPr>
            <a:r>
              <a:rPr lang="en-AU" dirty="0">
                <a:latin typeface="Arial" panose="020B0604020202020204" pitchFamily="34" charset="0"/>
                <a:cs typeface="Arial" panose="020B0604020202020204" pitchFamily="34" charset="0"/>
              </a:rPr>
              <a:t>Monitor your skin.</a:t>
            </a:r>
          </a:p>
          <a:p>
            <a:pPr>
              <a:spcBef>
                <a:spcPts val="672"/>
              </a:spcBef>
            </a:pPr>
            <a:r>
              <a:rPr lang="en-AU" dirty="0">
                <a:latin typeface="Arial" panose="020B0604020202020204" pitchFamily="34" charset="0"/>
                <a:cs typeface="Arial" panose="020B0604020202020204" pitchFamily="34" charset="0"/>
              </a:rPr>
              <a:t>Check your eyesight.</a:t>
            </a:r>
          </a:p>
          <a:p>
            <a:pPr>
              <a:spcBef>
                <a:spcPts val="672"/>
              </a:spcBef>
            </a:pPr>
            <a:r>
              <a:rPr lang="en-AU" dirty="0">
                <a:latin typeface="Arial" panose="020B0604020202020204" pitchFamily="34" charset="0"/>
                <a:cs typeface="Arial" panose="020B0604020202020204" pitchFamily="34" charset="0"/>
              </a:rPr>
              <a:t>Take care of your teeth.</a:t>
            </a:r>
          </a:p>
          <a:p>
            <a:pPr>
              <a:spcBef>
                <a:spcPts val="672"/>
              </a:spcBef>
            </a:pPr>
            <a:r>
              <a:rPr lang="en-AU" dirty="0">
                <a:latin typeface="Arial" panose="020B0604020202020204" pitchFamily="34" charset="0"/>
                <a:cs typeface="Arial" panose="020B0604020202020204" pitchFamily="34" charset="0"/>
              </a:rPr>
              <a:t>Have regular health checks and stay up to date with your immunisations.</a:t>
            </a:r>
          </a:p>
          <a:p>
            <a:pPr>
              <a:spcBef>
                <a:spcPts val="0"/>
              </a:spcBef>
              <a:spcAft>
                <a:spcPts val="400"/>
              </a:spcAft>
            </a:pPr>
            <a:endParaRPr lang="en-AU" dirty="0">
              <a:latin typeface="Arial" panose="020B0604020202020204" pitchFamily="34" charset="0"/>
              <a:cs typeface="Arial" panose="020B0604020202020204" pitchFamily="34" charset="0"/>
            </a:endParaRPr>
          </a:p>
          <a:p>
            <a:pPr marL="0" indent="0">
              <a:buNone/>
            </a:pPr>
            <a:endParaRPr lang="en-AU" dirty="0"/>
          </a:p>
        </p:txBody>
      </p:sp>
      <p:pic>
        <p:nvPicPr>
          <p:cNvPr id="10" name="Picture Placeholder 9" descr="A group of women standing together&#10;&#10;">
            <a:extLst>
              <a:ext uri="{FF2B5EF4-FFF2-40B4-BE49-F238E27FC236}">
                <a16:creationId xmlns:a16="http://schemas.microsoft.com/office/drawing/2014/main" id="{6F5DFFD8-420E-05E3-A927-C7405D0828B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85932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lstStyle/>
          <a:p>
            <a:r>
              <a:rPr lang="en-AU" dirty="0"/>
              <a:t>Regular general health checks</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1568095"/>
            <a:ext cx="10789589" cy="4253803"/>
          </a:xfrm>
        </p:spPr>
        <p:txBody>
          <a:bodyPr/>
          <a:lstStyle/>
          <a:p>
            <a:pPr>
              <a:spcBef>
                <a:spcPts val="672"/>
              </a:spcBef>
            </a:pPr>
            <a:r>
              <a:rPr lang="en-AU" dirty="0">
                <a:latin typeface="Arial" panose="020B0604020202020204" pitchFamily="34" charset="0"/>
                <a:cs typeface="Arial" panose="020B0604020202020204" pitchFamily="34" charset="0"/>
              </a:rPr>
              <a:t>A health check is a medical examination by a health professional.</a:t>
            </a:r>
          </a:p>
          <a:p>
            <a:pPr>
              <a:spcBef>
                <a:spcPts val="672"/>
              </a:spcBef>
            </a:pPr>
            <a:r>
              <a:rPr lang="en-AU" dirty="0">
                <a:latin typeface="Arial" panose="020B0604020202020204" pitchFamily="34" charset="0"/>
                <a:cs typeface="Arial" panose="020B0604020202020204" pitchFamily="34" charset="0"/>
              </a:rPr>
              <a:t>Have regular general health checks with your doctor to:</a:t>
            </a:r>
          </a:p>
          <a:p>
            <a:pPr marL="803275" lvl="1" indent="-355600">
              <a:spcBef>
                <a:spcPts val="672"/>
              </a:spcBef>
              <a:buClr>
                <a:srgbClr val="000000"/>
              </a:buClr>
              <a:buFont typeface="Arial" panose="020B0604020202020204" pitchFamily="34" charset="0"/>
              <a:buChar char="̶"/>
            </a:pPr>
            <a:r>
              <a:rPr lang="en-AU" sz="2800" dirty="0">
                <a:latin typeface="Arial" panose="020B0604020202020204" pitchFamily="34" charset="0"/>
                <a:cs typeface="Arial" panose="020B0604020202020204" pitchFamily="34" charset="0"/>
              </a:rPr>
              <a:t>check on your current health </a:t>
            </a:r>
          </a:p>
          <a:p>
            <a:pPr marL="803275" lvl="1" indent="-355600">
              <a:spcBef>
                <a:spcPts val="672"/>
              </a:spcBef>
              <a:buClr>
                <a:srgbClr val="000000"/>
              </a:buClr>
              <a:buFont typeface="Arial" panose="020B0604020202020204" pitchFamily="34" charset="0"/>
              <a:buChar char="̶"/>
            </a:pPr>
            <a:r>
              <a:rPr lang="en-AU" sz="2800" dirty="0">
                <a:latin typeface="Arial" panose="020B0604020202020204" pitchFamily="34" charset="0"/>
                <a:cs typeface="Arial" panose="020B0604020202020204" pitchFamily="34" charset="0"/>
              </a:rPr>
              <a:t>find health issues early</a:t>
            </a:r>
          </a:p>
          <a:p>
            <a:pPr marL="803275" lvl="1" indent="-355600">
              <a:spcBef>
                <a:spcPts val="672"/>
              </a:spcBef>
              <a:buClr>
                <a:srgbClr val="000000"/>
              </a:buClr>
              <a:buFont typeface="Arial" panose="020B0604020202020204" pitchFamily="34" charset="0"/>
              <a:buChar char="̶"/>
            </a:pPr>
            <a:r>
              <a:rPr lang="en-AU" sz="2800" dirty="0">
                <a:latin typeface="Arial" panose="020B0604020202020204" pitchFamily="34" charset="0"/>
                <a:cs typeface="Arial" panose="020B0604020202020204" pitchFamily="34" charset="0"/>
              </a:rPr>
              <a:t>have age-specific screening tests</a:t>
            </a:r>
          </a:p>
          <a:p>
            <a:pPr marL="803275" lvl="1" indent="-355600">
              <a:spcBef>
                <a:spcPts val="672"/>
              </a:spcBef>
              <a:buClr>
                <a:srgbClr val="000000"/>
              </a:buClr>
              <a:buFont typeface="Arial" panose="020B0604020202020204" pitchFamily="34" charset="0"/>
              <a:buChar char="̶"/>
            </a:pPr>
            <a:r>
              <a:rPr lang="en-AU" sz="2800" dirty="0">
                <a:latin typeface="Arial" panose="020B0604020202020204" pitchFamily="34" charset="0"/>
                <a:cs typeface="Arial" panose="020B0604020202020204" pitchFamily="34" charset="0"/>
              </a:rPr>
              <a:t>gain information.</a:t>
            </a:r>
          </a:p>
          <a:p>
            <a:pPr>
              <a:spcBef>
                <a:spcPts val="672"/>
              </a:spcBef>
            </a:pPr>
            <a:r>
              <a:rPr lang="en-AU" dirty="0"/>
              <a:t>Ask your doctor if you need other tests and how often you should have them. </a:t>
            </a:r>
          </a:p>
        </p:txBody>
      </p:sp>
      <p:pic>
        <p:nvPicPr>
          <p:cNvPr id="7" name="Picture 6" descr="A green leaves on a black background&#10;&#10;">
            <a:extLst>
              <a:ext uri="{FF2B5EF4-FFF2-40B4-BE49-F238E27FC236}">
                <a16:creationId xmlns:a16="http://schemas.microsoft.com/office/drawing/2014/main" id="{166E1CB3-A6BE-AB4A-BA2C-CDA94404E559}"/>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9314916" y="-680725"/>
            <a:ext cx="3280106" cy="2546636"/>
          </a:xfrm>
          <a:prstGeom prst="rect">
            <a:avLst/>
          </a:prstGeom>
        </p:spPr>
      </p:pic>
    </p:spTree>
    <p:extLst>
      <p:ext uri="{BB962C8B-B14F-4D97-AF65-F5344CB8AC3E}">
        <p14:creationId xmlns:p14="http://schemas.microsoft.com/office/powerpoint/2010/main" val="179700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12F5-0C5E-A41F-4943-9D5FB7F0E35D}"/>
              </a:ext>
            </a:extLst>
          </p:cNvPr>
          <p:cNvSpPr>
            <a:spLocks noGrp="1"/>
          </p:cNvSpPr>
          <p:nvPr>
            <p:ph type="title"/>
          </p:nvPr>
        </p:nvSpPr>
        <p:spPr/>
        <p:txBody>
          <a:bodyPr/>
          <a:lstStyle/>
          <a:p>
            <a:r>
              <a:rPr lang="en-AU" dirty="0"/>
              <a:t>Immunisation</a:t>
            </a:r>
            <a:endParaRPr lang="en-US" dirty="0"/>
          </a:p>
        </p:txBody>
      </p:sp>
      <p:sp>
        <p:nvSpPr>
          <p:cNvPr id="3" name="Content Placeholder 2">
            <a:extLst>
              <a:ext uri="{FF2B5EF4-FFF2-40B4-BE49-F238E27FC236}">
                <a16:creationId xmlns:a16="http://schemas.microsoft.com/office/drawing/2014/main" id="{1DB6B647-E732-3BED-FB4D-0D7827719D1D}"/>
              </a:ext>
            </a:extLst>
          </p:cNvPr>
          <p:cNvSpPr>
            <a:spLocks noGrp="1"/>
          </p:cNvSpPr>
          <p:nvPr>
            <p:ph sz="half" idx="10"/>
          </p:nvPr>
        </p:nvSpPr>
        <p:spPr/>
        <p:txBody>
          <a:bodyPr/>
          <a:lstStyle/>
          <a:p>
            <a:pPr marL="0" indent="0">
              <a:buNone/>
            </a:pPr>
            <a:r>
              <a:rPr lang="en-AU" dirty="0"/>
              <a:t>To help you stay healthy, make sure you’re up to date with your immunisations, including:</a:t>
            </a:r>
          </a:p>
          <a:p>
            <a:pPr>
              <a:spcBef>
                <a:spcPts val="1200"/>
              </a:spcBef>
            </a:pPr>
            <a:r>
              <a:rPr lang="en-AU" sz="2800" dirty="0"/>
              <a:t>childhood immunisations</a:t>
            </a:r>
          </a:p>
          <a:p>
            <a:r>
              <a:rPr lang="en-AU" sz="2800" dirty="0"/>
              <a:t>HPV vaccine</a:t>
            </a:r>
          </a:p>
          <a:p>
            <a:r>
              <a:rPr lang="en-AU" sz="2800" dirty="0"/>
              <a:t>COVID-19 vaccine</a:t>
            </a:r>
          </a:p>
          <a:p>
            <a:r>
              <a:rPr lang="en-AU" sz="2800" dirty="0"/>
              <a:t>flu vaccine</a:t>
            </a:r>
          </a:p>
          <a:p>
            <a:r>
              <a:rPr lang="en-AU" sz="2800" dirty="0"/>
              <a:t>shingles vaccine</a:t>
            </a:r>
          </a:p>
          <a:p>
            <a:r>
              <a:rPr lang="en-AU" sz="2800" dirty="0"/>
              <a:t>pneumococcal vaccine.</a:t>
            </a:r>
          </a:p>
        </p:txBody>
      </p:sp>
      <p:pic>
        <p:nvPicPr>
          <p:cNvPr id="6" name="Picture Placeholder 5" descr="A person getting an injection&#10;&#10;">
            <a:extLst>
              <a:ext uri="{FF2B5EF4-FFF2-40B4-BE49-F238E27FC236}">
                <a16:creationId xmlns:a16="http://schemas.microsoft.com/office/drawing/2014/main" id="{A544A3F8-0419-47E9-98C6-6B8F94D01B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749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0D63-7A37-063A-C51E-CA40290FA817}"/>
              </a:ext>
            </a:extLst>
          </p:cNvPr>
          <p:cNvSpPr>
            <a:spLocks noGrp="1"/>
          </p:cNvSpPr>
          <p:nvPr>
            <p:ph type="title"/>
          </p:nvPr>
        </p:nvSpPr>
        <p:spPr/>
        <p:txBody>
          <a:bodyPr/>
          <a:lstStyle/>
          <a:p>
            <a:r>
              <a:rPr lang="en-AU" dirty="0"/>
              <a:t>Health checks for different ages </a:t>
            </a:r>
            <a:br>
              <a:rPr lang="en-AU" dirty="0"/>
            </a:br>
            <a:r>
              <a:rPr lang="en-AU" dirty="0"/>
              <a:t>and life stages</a:t>
            </a:r>
            <a:endParaRPr lang="en-US" dirty="0"/>
          </a:p>
        </p:txBody>
      </p:sp>
    </p:spTree>
    <p:extLst>
      <p:ext uri="{BB962C8B-B14F-4D97-AF65-F5344CB8AC3E}">
        <p14:creationId xmlns:p14="http://schemas.microsoft.com/office/powerpoint/2010/main" val="907792460"/>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493</TotalTime>
  <Words>4108</Words>
  <Application>Microsoft Office PowerPoint</Application>
  <PresentationFormat>Widescreen</PresentationFormat>
  <Paragraphs>347</Paragraphs>
  <Slides>31</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Avenir</vt:lpstr>
      <vt:lpstr>Courier New</vt:lpstr>
      <vt:lpstr>Arial</vt:lpstr>
      <vt:lpstr>Times New Roman</vt:lpstr>
      <vt:lpstr>Calibri</vt:lpstr>
      <vt:lpstr>Jean Hailes title</vt:lpstr>
      <vt:lpstr>1_Jean Hailes title</vt:lpstr>
      <vt:lpstr>2_Jean Hailes title</vt:lpstr>
      <vt:lpstr>3_Jean Hailes title</vt:lpstr>
      <vt:lpstr>Health checks</vt:lpstr>
      <vt:lpstr>Language</vt:lpstr>
      <vt:lpstr>Presentation aims</vt:lpstr>
      <vt:lpstr>Maintain your health  rather than fix health problems</vt:lpstr>
      <vt:lpstr>Things you can do to stay healthy</vt:lpstr>
      <vt:lpstr>Things you can do to stay healthy </vt:lpstr>
      <vt:lpstr>Regular general health checks</vt:lpstr>
      <vt:lpstr>Immunisation</vt:lpstr>
      <vt:lpstr>Health checks for different ages  and life stages</vt:lpstr>
      <vt:lpstr>Sexual health</vt:lpstr>
      <vt:lpstr>Sexual health </vt:lpstr>
      <vt:lpstr>Reproductive health</vt:lpstr>
      <vt:lpstr>Breast health – self-check</vt:lpstr>
      <vt:lpstr>Breast health – breast cancer screening</vt:lpstr>
      <vt:lpstr>Cervical screening </vt:lpstr>
      <vt:lpstr>Heart health</vt:lpstr>
      <vt:lpstr>Heart health check – know your numbers</vt:lpstr>
      <vt:lpstr>Type 2 diabetes</vt:lpstr>
      <vt:lpstr>Bowel cancer screening</vt:lpstr>
      <vt:lpstr>Bone health</vt:lpstr>
      <vt:lpstr>Summary</vt:lpstr>
      <vt:lpstr>Throughout your life</vt:lpstr>
      <vt:lpstr>Health checks for adolescents</vt:lpstr>
      <vt:lpstr>Health checks in your 20s and 30s</vt:lpstr>
      <vt:lpstr>Health checks in your 40s</vt:lpstr>
      <vt:lpstr>Health checks in your 50s</vt:lpstr>
      <vt:lpstr>Health checks from your 60s</vt:lpstr>
      <vt:lpstr>See a doctor…</vt:lpstr>
      <vt:lpstr>More information on health checks</vt:lpstr>
      <vt:lpstr>Thank you</vt:lpstr>
      <vt:lpstr>For further information</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checks</dc:title>
  <dc:creator>Jean Hailes Foundation</dc:creator>
  <cp:lastModifiedBy>Andrew Vagg</cp:lastModifiedBy>
  <cp:revision>37</cp:revision>
  <dcterms:created xsi:type="dcterms:W3CDTF">2023-09-25T04:00:56Z</dcterms:created>
  <dcterms:modified xsi:type="dcterms:W3CDTF">2024-03-06T22:54:36Z</dcterms:modified>
</cp:coreProperties>
</file>