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 id="2147483761" r:id="rId2"/>
    <p:sldMasterId id="2147483769" r:id="rId3"/>
    <p:sldMasterId id="2147483772" r:id="rId4"/>
  </p:sldMasterIdLst>
  <p:notesMasterIdLst>
    <p:notesMasterId r:id="rId28"/>
  </p:notesMasterIdLst>
  <p:handoutMasterIdLst>
    <p:handoutMasterId r:id="rId29"/>
  </p:handoutMasterIdLst>
  <p:sldIdLst>
    <p:sldId id="256" r:id="rId5"/>
    <p:sldId id="277" r:id="rId6"/>
    <p:sldId id="278" r:id="rId7"/>
    <p:sldId id="303" r:id="rId8"/>
    <p:sldId id="307" r:id="rId9"/>
    <p:sldId id="284" r:id="rId10"/>
    <p:sldId id="285" r:id="rId11"/>
    <p:sldId id="286" r:id="rId12"/>
    <p:sldId id="287" r:id="rId13"/>
    <p:sldId id="288" r:id="rId14"/>
    <p:sldId id="289" r:id="rId15"/>
    <p:sldId id="290" r:id="rId16"/>
    <p:sldId id="291" r:id="rId17"/>
    <p:sldId id="305" r:id="rId18"/>
    <p:sldId id="293" r:id="rId19"/>
    <p:sldId id="294" r:id="rId20"/>
    <p:sldId id="295" r:id="rId21"/>
    <p:sldId id="297" r:id="rId22"/>
    <p:sldId id="298" r:id="rId23"/>
    <p:sldId id="296" r:id="rId24"/>
    <p:sldId id="306" r:id="rId25"/>
    <p:sldId id="302" r:id="rId26"/>
    <p:sldId id="308" r:id="rId2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977F9F-426B-11BB-D672-7F471A72C331}" name="Ewa Sosidko" initials="ES" userId="S::ewa.sosidko@jeanhailes.org.au::213b21a9-6022-43a8-b32a-7c038291b46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4FA"/>
    <a:srgbClr val="E0C9F6"/>
    <a:srgbClr val="E6D4F8"/>
    <a:srgbClr val="000000"/>
    <a:srgbClr val="EC008C"/>
    <a:srgbClr val="F3F4F6"/>
    <a:srgbClr val="662D91"/>
    <a:srgbClr val="481986"/>
    <a:srgbClr val="5B01AC"/>
    <a:srgbClr val="370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41" autoAdjust="0"/>
  </p:normalViewPr>
  <p:slideViewPr>
    <p:cSldViewPr snapToGrid="0" snapToObjects="1">
      <p:cViewPr varScale="1">
        <p:scale>
          <a:sx n="140" d="100"/>
          <a:sy n="140" d="100"/>
        </p:scale>
        <p:origin x="594" y="144"/>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E6B714-E9AF-4A73-B7F6-C0D5A88AB93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AU"/>
          </a:p>
        </p:txBody>
      </p:sp>
      <p:sp>
        <p:nvSpPr>
          <p:cNvPr id="3" name="Date Placeholder 2">
            <a:extLst>
              <a:ext uri="{FF2B5EF4-FFF2-40B4-BE49-F238E27FC236}">
                <a16:creationId xmlns:a16="http://schemas.microsoft.com/office/drawing/2014/main" id="{5EA9D8C5-B0BC-4ADC-9448-7F5EC1A0E93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0D0F631-FC30-4674-836A-3AEC3ACEB264}" type="datetimeFigureOut">
              <a:rPr lang="en-AU" smtClean="0"/>
              <a:t>7/03/2024</a:t>
            </a:fld>
            <a:endParaRPr lang="en-AU"/>
          </a:p>
        </p:txBody>
      </p:sp>
      <p:sp>
        <p:nvSpPr>
          <p:cNvPr id="4" name="Footer Placeholder 3">
            <a:extLst>
              <a:ext uri="{FF2B5EF4-FFF2-40B4-BE49-F238E27FC236}">
                <a16:creationId xmlns:a16="http://schemas.microsoft.com/office/drawing/2014/main" id="{C8DE735A-96EC-49F4-B591-B8E21CC6D0B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AU"/>
          </a:p>
        </p:txBody>
      </p:sp>
    </p:spTree>
    <p:extLst>
      <p:ext uri="{BB962C8B-B14F-4D97-AF65-F5344CB8AC3E}">
        <p14:creationId xmlns:p14="http://schemas.microsoft.com/office/powerpoint/2010/main" val="169231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8869270-308E-1044-84FB-33380777BCD6}" type="datetimeFigureOut">
              <a:rPr lang="en-US" smtClean="0"/>
              <a:t>3/7/2024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66C0527-2277-B948-820E-0AA0368AA414}" type="slidenum">
              <a:rPr lang="en-US" smtClean="0"/>
              <a:t>‹#›</a:t>
            </a:fld>
            <a:endParaRPr lang="en-US"/>
          </a:p>
        </p:txBody>
      </p:sp>
    </p:spTree>
    <p:extLst>
      <p:ext uri="{BB962C8B-B14F-4D97-AF65-F5344CB8AC3E}">
        <p14:creationId xmlns:p14="http://schemas.microsoft.com/office/powerpoint/2010/main" val="545183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AU" b="0" i="0" dirty="0">
                <a:effectLst/>
                <a:latin typeface="Calibri" panose="020F0502020204030204" pitchFamily="34" charset="0"/>
              </a:rPr>
              <a:t>Add presenter name and position title.</a:t>
            </a:r>
          </a:p>
          <a:p>
            <a:endParaRPr lang="en-US" dirty="0"/>
          </a:p>
        </p:txBody>
      </p:sp>
      <p:sp>
        <p:nvSpPr>
          <p:cNvPr id="4" name="Slide Number Placeholder 3"/>
          <p:cNvSpPr>
            <a:spLocks noGrp="1"/>
          </p:cNvSpPr>
          <p:nvPr>
            <p:ph type="sldNum" sz="quarter" idx="5"/>
          </p:nvPr>
        </p:nvSpPr>
        <p:spPr/>
        <p:txBody>
          <a:bodyPr/>
          <a:lstStyle/>
          <a:p>
            <a:fld id="{666C0527-2277-B948-820E-0AA0368AA414}" type="slidenum">
              <a:rPr lang="en-US" smtClean="0"/>
              <a:t>1</a:t>
            </a:fld>
            <a:endParaRPr lang="en-US"/>
          </a:p>
        </p:txBody>
      </p:sp>
    </p:spTree>
    <p:extLst>
      <p:ext uri="{BB962C8B-B14F-4D97-AF65-F5344CB8AC3E}">
        <p14:creationId xmlns:p14="http://schemas.microsoft.com/office/powerpoint/2010/main" val="4186394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dirty="0"/>
              <a:t>If you experience anxiety from time to time, you might be able to use self-help strategies to manage your anxiety. Here are some examples you can try: </a:t>
            </a:r>
          </a:p>
          <a:p>
            <a:pPr defTabSz="966612">
              <a:lnSpc>
                <a:spcPct val="107000"/>
              </a:lnSpc>
            </a:pPr>
            <a:r>
              <a:rPr lang="en-US" sz="1300" dirty="0">
                <a:cs typeface="Times New Roman" panose="02020603050405020304" pitchFamily="18" charset="0"/>
              </a:rPr>
              <a:t>Positive self-talk</a:t>
            </a:r>
          </a:p>
          <a:p>
            <a:pPr marL="361528" indent="-361528" defTabSz="966612">
              <a:lnSpc>
                <a:spcPct val="107000"/>
              </a:lnSpc>
              <a:buFont typeface="Arial" panose="020B0604020202020204" pitchFamily="34" charset="0"/>
              <a:buChar char="•"/>
            </a:pPr>
            <a:r>
              <a:rPr lang="en-US" sz="1300" dirty="0">
                <a:cs typeface="Times New Roman" panose="02020603050405020304" pitchFamily="18" charset="0"/>
              </a:rPr>
              <a:t>It is helpful to think of different words when you are anxious. </a:t>
            </a:r>
          </a:p>
          <a:p>
            <a:pPr marL="361528" indent="-361528" defTabSz="966612">
              <a:lnSpc>
                <a:spcPct val="107000"/>
              </a:lnSpc>
              <a:buFont typeface="Arial" panose="020B0604020202020204" pitchFamily="34" charset="0"/>
              <a:buChar char="•"/>
            </a:pPr>
            <a:r>
              <a:rPr lang="en-US" sz="1300" dirty="0">
                <a:cs typeface="Times New Roman" panose="02020603050405020304" pitchFamily="18" charset="0"/>
              </a:rPr>
              <a:t>Positive self-talk involves repeating words to yourself that you want to happen, such as saying ‘I am okay’, ‘I can do this’, ‘I am strong’, or ‘I am letting go of what I can’t control’.</a:t>
            </a:r>
          </a:p>
          <a:p>
            <a:pPr defTabSz="966612">
              <a:lnSpc>
                <a:spcPct val="107000"/>
              </a:lnSpc>
            </a:pPr>
            <a:r>
              <a:rPr lang="en-US" sz="1300" dirty="0">
                <a:cs typeface="Times New Roman" panose="02020603050405020304" pitchFamily="18" charset="0"/>
              </a:rPr>
              <a:t>Meditation</a:t>
            </a:r>
          </a:p>
          <a:p>
            <a:pPr marL="361528" indent="-361528" defTabSz="966612">
              <a:lnSpc>
                <a:spcPct val="107000"/>
              </a:lnSpc>
              <a:buFont typeface="Arial" panose="020B0604020202020204" pitchFamily="34" charset="0"/>
              <a:buChar char="•"/>
            </a:pPr>
            <a:r>
              <a:rPr lang="en-US" sz="1300" dirty="0">
                <a:cs typeface="Times New Roman" panose="02020603050405020304" pitchFamily="18" charset="0"/>
              </a:rPr>
              <a:t>Meditation involves concentrating your mind on one thing, such as breathing, your body or sounds. </a:t>
            </a:r>
          </a:p>
          <a:p>
            <a:pPr marL="361528" indent="-361528" defTabSz="966612">
              <a:lnSpc>
                <a:spcPct val="107000"/>
              </a:lnSpc>
              <a:buFont typeface="Arial" panose="020B0604020202020204" pitchFamily="34" charset="0"/>
              <a:buChar char="•"/>
            </a:pPr>
            <a:r>
              <a:rPr lang="en-US" sz="1300" dirty="0">
                <a:cs typeface="Times New Roman" panose="02020603050405020304" pitchFamily="18" charset="0"/>
              </a:rPr>
              <a:t>It can help you stay calm and focused on the present moment rather than worrying about something that may or may not happen in the future. </a:t>
            </a:r>
          </a:p>
          <a:p>
            <a:pPr marL="361528" indent="-361528" defTabSz="966612">
              <a:lnSpc>
                <a:spcPct val="107000"/>
              </a:lnSpc>
              <a:buFont typeface="Arial" panose="020B0604020202020204" pitchFamily="34" charset="0"/>
              <a:buChar char="•"/>
            </a:pPr>
            <a:r>
              <a:rPr lang="en-US" sz="1300" dirty="0">
                <a:cs typeface="Times New Roman" panose="02020603050405020304" pitchFamily="18" charset="0"/>
              </a:rPr>
              <a:t>You can use meditation apps, such as Smiling Mind or Headspace, or find videos on YouTube.</a:t>
            </a:r>
          </a:p>
          <a:p>
            <a:pPr defTabSz="966612">
              <a:lnSpc>
                <a:spcPct val="107000"/>
              </a:lnSpc>
            </a:pPr>
            <a:r>
              <a:rPr lang="en-US" sz="1300" dirty="0">
                <a:cs typeface="Times New Roman" panose="02020603050405020304" pitchFamily="18" charset="0"/>
              </a:rPr>
              <a:t>Progressive muscle relaxation</a:t>
            </a:r>
          </a:p>
          <a:p>
            <a:pPr marL="361528" indent="-361528" defTabSz="966612">
              <a:lnSpc>
                <a:spcPct val="107000"/>
              </a:lnSpc>
              <a:buFont typeface="Arial" panose="020B0604020202020204" pitchFamily="34" charset="0"/>
              <a:buChar char="•"/>
            </a:pPr>
            <a:r>
              <a:rPr lang="en-US" sz="1300" dirty="0">
                <a:cs typeface="Times New Roman" panose="02020603050405020304" pitchFamily="18" charset="0"/>
              </a:rPr>
              <a:t>Progressive muscle relaxation involves noticing where in your body you feel tense and then trying to release the tension.</a:t>
            </a:r>
          </a:p>
          <a:p>
            <a:pPr defTabSz="966612">
              <a:lnSpc>
                <a:spcPct val="107000"/>
              </a:lnSpc>
            </a:pPr>
            <a:r>
              <a:rPr lang="en-US" sz="1300" dirty="0">
                <a:cs typeface="Times New Roman" panose="02020603050405020304" pitchFamily="18" charset="0"/>
              </a:rPr>
              <a:t>Mindfulness</a:t>
            </a:r>
          </a:p>
          <a:p>
            <a:pPr marL="361528" indent="-361528" defTabSz="966612">
              <a:lnSpc>
                <a:spcPct val="107000"/>
              </a:lnSpc>
              <a:buFont typeface="Arial" panose="020B0604020202020204" pitchFamily="34" charset="0"/>
              <a:buChar char="•"/>
            </a:pPr>
            <a:r>
              <a:rPr lang="en-US" sz="1300" dirty="0">
                <a:cs typeface="Times New Roman" panose="02020603050405020304" pitchFamily="18" charset="0"/>
              </a:rPr>
              <a:t>Practicing mindfulness helps by focusing on the present moment and bringing awareness to what is around you. </a:t>
            </a:r>
          </a:p>
          <a:p>
            <a:pPr marL="361528" indent="-361528" defTabSz="966612">
              <a:lnSpc>
                <a:spcPct val="107000"/>
              </a:lnSpc>
              <a:buFont typeface="Arial" panose="020B0604020202020204" pitchFamily="34" charset="0"/>
              <a:buChar char="•"/>
            </a:pPr>
            <a:r>
              <a:rPr lang="en-US" sz="1300" dirty="0">
                <a:cs typeface="Times New Roman" panose="02020603050405020304" pitchFamily="18" charset="0"/>
              </a:rPr>
              <a:t>Concentrate on what you can hear, what you can I see,  what you can touch.</a:t>
            </a:r>
          </a:p>
          <a:p>
            <a:pPr marL="361528" indent="-361528" defTabSz="966612">
              <a:lnSpc>
                <a:spcPct val="107000"/>
              </a:lnSpc>
              <a:buFont typeface="Arial" panose="020B0604020202020204" pitchFamily="34" charset="0"/>
              <a:buChar char="•"/>
            </a:pPr>
            <a:r>
              <a:rPr lang="en-US" sz="1300" dirty="0">
                <a:cs typeface="Times New Roman" panose="02020603050405020304" pitchFamily="18" charset="0"/>
              </a:rPr>
              <a:t>Doing this helps reduce anxious thoughts and notice what is happening around your body. </a:t>
            </a:r>
          </a:p>
          <a:p>
            <a:pPr defTabSz="966612">
              <a:lnSpc>
                <a:spcPct val="107000"/>
              </a:lnSpc>
            </a:pPr>
            <a:r>
              <a:rPr lang="en-US" sz="1300" dirty="0">
                <a:cs typeface="Times New Roman" panose="02020603050405020304" pitchFamily="18" charset="0"/>
              </a:rPr>
              <a:t>Deep breathing</a:t>
            </a:r>
          </a:p>
          <a:p>
            <a:pPr marL="361528" indent="-361528" defTabSz="966612">
              <a:lnSpc>
                <a:spcPct val="107000"/>
              </a:lnSpc>
              <a:buFont typeface="Arial" panose="020B0604020202020204" pitchFamily="34" charset="0"/>
              <a:buChar char="•"/>
            </a:pPr>
            <a:r>
              <a:rPr lang="en-US" sz="1300" dirty="0">
                <a:cs typeface="Times New Roman" panose="02020603050405020304" pitchFamily="18" charset="0"/>
              </a:rPr>
              <a:t>Taking slow, deep breaths can help manage anxiety in the moment. </a:t>
            </a:r>
          </a:p>
          <a:p>
            <a:pPr marL="361528" indent="-361528" defTabSz="966612">
              <a:lnSpc>
                <a:spcPct val="107000"/>
              </a:lnSpc>
              <a:buFont typeface="Arial" panose="020B0604020202020204" pitchFamily="34" charset="0"/>
              <a:buChar char="•"/>
            </a:pPr>
            <a:r>
              <a:rPr lang="en-US" sz="1300" dirty="0">
                <a:cs typeface="Times New Roman" panose="02020603050405020304" pitchFamily="18" charset="0"/>
              </a:rPr>
              <a:t>There are many techniques you can try to slow down your breathing. For example, the 4-7-8 technique is breathing in for 4 seconds, holding your breath for 7 and releasing for 8.</a:t>
            </a:r>
          </a:p>
          <a:p>
            <a:pPr defTabSz="966612">
              <a:lnSpc>
                <a:spcPct val="107000"/>
              </a:lnSpc>
            </a:pPr>
            <a:r>
              <a:rPr lang="en-US" sz="1300" dirty="0">
                <a:cs typeface="Times New Roman" panose="02020603050405020304" pitchFamily="18" charset="0"/>
              </a:rPr>
              <a:t>Talking to someone</a:t>
            </a:r>
          </a:p>
          <a:p>
            <a:pPr marL="361528" indent="-361528" defTabSz="966612">
              <a:lnSpc>
                <a:spcPct val="107000"/>
              </a:lnSpc>
              <a:buFont typeface="Arial" panose="020B0604020202020204" pitchFamily="34" charset="0"/>
              <a:buChar char="•"/>
            </a:pPr>
            <a:r>
              <a:rPr lang="en-US" sz="1300" dirty="0">
                <a:cs typeface="Times New Roman" panose="02020603050405020304" pitchFamily="18" charset="0"/>
              </a:rPr>
              <a:t>When you have anxiety, you can feel isolated, so talking to a friend, family member, or partner you trust can make you feel less alone and more supported.</a:t>
            </a:r>
            <a:endParaRPr lang="en-AU" sz="13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66C0527-2277-B948-820E-0AA0368AA414}" type="slidenum">
              <a:rPr lang="en-US" smtClean="0"/>
              <a:t>10</a:t>
            </a:fld>
            <a:endParaRPr lang="en-US"/>
          </a:p>
        </p:txBody>
      </p:sp>
    </p:spTree>
    <p:extLst>
      <p:ext uri="{BB962C8B-B14F-4D97-AF65-F5344CB8AC3E}">
        <p14:creationId xmlns:p14="http://schemas.microsoft.com/office/powerpoint/2010/main" val="3536239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Triggers are things that lead to anxiety.</a:t>
            </a:r>
          </a:p>
          <a:p>
            <a:pPr marL="361528" indent="-361528"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They are different for everyone.</a:t>
            </a:r>
          </a:p>
          <a:p>
            <a:pPr marL="361528" indent="-361528"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You can’t avoid everything that triggers you, but you can learn to recognise triggers and develop strategies to help minimise their effects. </a:t>
            </a:r>
          </a:p>
          <a:p>
            <a:pPr marL="361528" indent="-361528"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Common triggers are caffeine, alcohol, tobacco, stressful or loud environments, socialising or phobias.</a:t>
            </a:r>
          </a:p>
          <a:p>
            <a:pPr marL="361528" indent="-361528"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If you find it hard to identify what triggers your anxiety, a mental health professional such as a psychologist or registered counsellor may be able to help you. </a:t>
            </a:r>
          </a:p>
          <a:p>
            <a:endParaRPr lang="en-US" dirty="0"/>
          </a:p>
        </p:txBody>
      </p:sp>
      <p:sp>
        <p:nvSpPr>
          <p:cNvPr id="4" name="Slide Number Placeholder 3"/>
          <p:cNvSpPr>
            <a:spLocks noGrp="1"/>
          </p:cNvSpPr>
          <p:nvPr>
            <p:ph type="sldNum" sz="quarter" idx="5"/>
          </p:nvPr>
        </p:nvSpPr>
        <p:spPr/>
        <p:txBody>
          <a:bodyPr/>
          <a:lstStyle/>
          <a:p>
            <a:fld id="{666C0527-2277-B948-820E-0AA0368AA414}" type="slidenum">
              <a:rPr lang="en-US" smtClean="0"/>
              <a:t>11</a:t>
            </a:fld>
            <a:endParaRPr lang="en-US"/>
          </a:p>
        </p:txBody>
      </p:sp>
    </p:spTree>
    <p:extLst>
      <p:ext uri="{BB962C8B-B14F-4D97-AF65-F5344CB8AC3E}">
        <p14:creationId xmlns:p14="http://schemas.microsoft.com/office/powerpoint/2010/main" val="2655999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300" dirty="0"/>
              <a:t>Looking after yourself and living a healthy lifestyle can help keep anxiety under control. </a:t>
            </a:r>
          </a:p>
          <a:p>
            <a:pPr>
              <a:lnSpc>
                <a:spcPct val="107000"/>
              </a:lnSpc>
            </a:pPr>
            <a:r>
              <a:rPr lang="en-AU" sz="1300" dirty="0"/>
              <a:t>Looking after yourself includes:</a:t>
            </a:r>
          </a:p>
          <a:p>
            <a:pPr marL="361528" indent="-361528" defTabSz="966612">
              <a:lnSpc>
                <a:spcPct val="107000"/>
              </a:lnSpc>
              <a:buFont typeface="Arial" panose="020B0604020202020204" pitchFamily="34" charset="0"/>
              <a:buChar char="•"/>
            </a:pPr>
            <a:r>
              <a:rPr lang="en-AU" sz="1300" dirty="0">
                <a:cs typeface="Times New Roman" panose="02020603050405020304" pitchFamily="18" charset="0"/>
              </a:rPr>
              <a:t>eating a healthy diet</a:t>
            </a:r>
          </a:p>
          <a:p>
            <a:pPr marL="361528" indent="-361528" defTabSz="966612">
              <a:lnSpc>
                <a:spcPct val="107000"/>
              </a:lnSpc>
              <a:buFont typeface="Arial" panose="020B0604020202020204" pitchFamily="34" charset="0"/>
              <a:buChar char="•"/>
            </a:pPr>
            <a:r>
              <a:rPr lang="en-AU" sz="1300" dirty="0">
                <a:cs typeface="Times New Roman" panose="02020603050405020304" pitchFamily="18" charset="0"/>
              </a:rPr>
              <a:t>being active and moving your body</a:t>
            </a:r>
          </a:p>
          <a:p>
            <a:pPr marL="361528" indent="-361528" defTabSz="966612">
              <a:lnSpc>
                <a:spcPct val="107000"/>
              </a:lnSpc>
              <a:buFont typeface="Arial" panose="020B0604020202020204" pitchFamily="34" charset="0"/>
              <a:buChar char="•"/>
            </a:pPr>
            <a:r>
              <a:rPr lang="en-AU" sz="1300" dirty="0">
                <a:cs typeface="Times New Roman" panose="02020603050405020304" pitchFamily="18" charset="0"/>
              </a:rPr>
              <a:t>getting enough sleep</a:t>
            </a:r>
          </a:p>
          <a:p>
            <a:pPr marL="361528" indent="-361528" defTabSz="966612">
              <a:lnSpc>
                <a:spcPct val="107000"/>
              </a:lnSpc>
              <a:buFont typeface="Arial" panose="020B0604020202020204" pitchFamily="34" charset="0"/>
              <a:buChar char="•"/>
            </a:pPr>
            <a:r>
              <a:rPr lang="en-AU" sz="1300" dirty="0">
                <a:cs typeface="Times New Roman" panose="02020603050405020304" pitchFamily="18" charset="0"/>
              </a:rPr>
              <a:t>cutting down on alcohol and other drugs. </a:t>
            </a:r>
            <a:endParaRPr lang="en-US" dirty="0">
              <a:latin typeface="+mn-lt"/>
            </a:endParaRPr>
          </a:p>
        </p:txBody>
      </p:sp>
      <p:sp>
        <p:nvSpPr>
          <p:cNvPr id="4" name="Slide Number Placeholder 3"/>
          <p:cNvSpPr>
            <a:spLocks noGrp="1"/>
          </p:cNvSpPr>
          <p:nvPr>
            <p:ph type="sldNum" sz="quarter" idx="5"/>
          </p:nvPr>
        </p:nvSpPr>
        <p:spPr/>
        <p:txBody>
          <a:bodyPr/>
          <a:lstStyle/>
          <a:p>
            <a:fld id="{666C0527-2277-B948-820E-0AA0368AA414}" type="slidenum">
              <a:rPr lang="en-US" smtClean="0"/>
              <a:t>12</a:t>
            </a:fld>
            <a:endParaRPr lang="en-US"/>
          </a:p>
        </p:txBody>
      </p:sp>
    </p:spTree>
    <p:extLst>
      <p:ext uri="{BB962C8B-B14F-4D97-AF65-F5344CB8AC3E}">
        <p14:creationId xmlns:p14="http://schemas.microsoft.com/office/powerpoint/2010/main" val="2904858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dirty="0">
                <a:solidFill>
                  <a:srgbClr val="000000"/>
                </a:solidFill>
                <a:ea typeface="Times New Roman" panose="02020603050405020304" pitchFamily="18" charset="0"/>
                <a:cs typeface="Times New Roman" panose="02020603050405020304" pitchFamily="18" charset="0"/>
              </a:rPr>
              <a:t>A healthy, balanced diet helps your body get all the necessary vitamins and nutrients. Research shows that healthy foods may help reduce anxiety, whereas sugar, coffee and alcohol can increase anxiety.</a:t>
            </a:r>
          </a:p>
          <a:p>
            <a:pPr marL="361528" indent="-361528" defTabSz="966612">
              <a:lnSpc>
                <a:spcPct val="107000"/>
              </a:lnSpc>
              <a:buFont typeface="Arial" panose="020B0604020202020204" pitchFamily="34" charset="0"/>
              <a:buChar char="•"/>
              <a:defRPr/>
            </a:pPr>
            <a:r>
              <a:rPr lang="en-US" sz="1300" dirty="0">
                <a:cs typeface="Times New Roman" panose="02020603050405020304" pitchFamily="18" charset="0"/>
              </a:rPr>
              <a:t>Eat a variety of food from the five food groups every day to ensure you’re getting all the nutrients and minerals your body needs to stay healthy. This includes:</a:t>
            </a:r>
          </a:p>
          <a:p>
            <a:pPr marL="844834" lvl="1" indent="-361528" defTabSz="966612">
              <a:lnSpc>
                <a:spcPct val="107000"/>
              </a:lnSpc>
              <a:buFont typeface="Calibri" panose="020F0502020204030204" pitchFamily="34" charset="0"/>
              <a:buChar char="-"/>
            </a:pPr>
            <a:r>
              <a:rPr lang="en-US" sz="1300" dirty="0">
                <a:cs typeface="Times New Roman" panose="02020603050405020304" pitchFamily="18" charset="0"/>
              </a:rPr>
              <a:t>fruit</a:t>
            </a:r>
          </a:p>
          <a:p>
            <a:pPr marL="844834" lvl="1" indent="-361528" defTabSz="966612">
              <a:lnSpc>
                <a:spcPct val="107000"/>
              </a:lnSpc>
              <a:buFont typeface="Calibri" panose="020F0502020204030204" pitchFamily="34" charset="0"/>
              <a:buChar char="-"/>
            </a:pPr>
            <a:r>
              <a:rPr lang="en-US" sz="1300" dirty="0">
                <a:cs typeface="Times New Roman" panose="02020603050405020304" pitchFamily="18" charset="0"/>
              </a:rPr>
              <a:t>vegetables, including legumes and beans</a:t>
            </a:r>
          </a:p>
          <a:p>
            <a:pPr marL="844834" lvl="1" indent="-361528" defTabSz="966612">
              <a:lnSpc>
                <a:spcPct val="107000"/>
              </a:lnSpc>
              <a:buFont typeface="Calibri" panose="020F0502020204030204" pitchFamily="34" charset="0"/>
              <a:buChar char="-"/>
            </a:pPr>
            <a:r>
              <a:rPr lang="en-US" sz="1300" dirty="0">
                <a:cs typeface="Times New Roman" panose="02020603050405020304" pitchFamily="18" charset="0"/>
              </a:rPr>
              <a:t>wholegrain bread and cereals</a:t>
            </a:r>
          </a:p>
          <a:p>
            <a:pPr marL="844834" lvl="1" indent="-361528" defTabSz="966612">
              <a:lnSpc>
                <a:spcPct val="107000"/>
              </a:lnSpc>
              <a:buFont typeface="Calibri" panose="020F0502020204030204" pitchFamily="34" charset="0"/>
              <a:buChar char="-"/>
            </a:pPr>
            <a:r>
              <a:rPr lang="en-US" sz="1300" dirty="0">
                <a:cs typeface="Times New Roman" panose="02020603050405020304" pitchFamily="18" charset="0"/>
              </a:rPr>
              <a:t>lean meats, chicken, eggs, fish, tofu, nuts, and seeds</a:t>
            </a:r>
          </a:p>
          <a:p>
            <a:pPr marL="844834" lvl="1" indent="-361528" defTabSz="966612">
              <a:lnSpc>
                <a:spcPct val="107000"/>
              </a:lnSpc>
              <a:buFont typeface="Calibri" panose="020F0502020204030204" pitchFamily="34" charset="0"/>
              <a:buChar char="-"/>
            </a:pPr>
            <a:r>
              <a:rPr lang="en-US" sz="1300" dirty="0">
                <a:cs typeface="Times New Roman" panose="02020603050405020304" pitchFamily="18" charset="0"/>
              </a:rPr>
              <a:t>dairy foods like milk, cheese, and yoghurt.</a:t>
            </a:r>
          </a:p>
          <a:p>
            <a:pPr marL="361528" indent="-361528" defTabSz="966612">
              <a:lnSpc>
                <a:spcPct val="107000"/>
              </a:lnSpc>
              <a:buFont typeface="Arial" panose="020B0604020202020204" pitchFamily="34" charset="0"/>
              <a:buChar char="•"/>
              <a:defRPr/>
            </a:pPr>
            <a:r>
              <a:rPr lang="en-AU" sz="1300" dirty="0">
                <a:cs typeface="Times New Roman" panose="02020603050405020304" pitchFamily="18" charset="0"/>
              </a:rPr>
              <a:t>Include lean protein, fruit and vegetables, healthy fats like fish and walnuts, and complex carbohydrates like brown rice and lentils in your daily diet. Research suggests that these foods may improve general mental health. </a:t>
            </a:r>
          </a:p>
          <a:p>
            <a:pPr marL="361528" indent="-361528" defTabSz="966612">
              <a:lnSpc>
                <a:spcPct val="107000"/>
              </a:lnSpc>
              <a:buFont typeface="Arial" panose="020B0604020202020204" pitchFamily="34" charset="0"/>
              <a:buChar char="•"/>
              <a:defRPr/>
            </a:pPr>
            <a:r>
              <a:rPr lang="en-AU" sz="1300" dirty="0">
                <a:cs typeface="Times New Roman" panose="02020603050405020304" pitchFamily="18" charset="0"/>
              </a:rPr>
              <a:t>Cut back on sugary foods and drinks, like lollies and soft drinks, which can affect your mood. </a:t>
            </a:r>
          </a:p>
          <a:p>
            <a:endParaRPr lang="en-US" dirty="0"/>
          </a:p>
        </p:txBody>
      </p:sp>
      <p:sp>
        <p:nvSpPr>
          <p:cNvPr id="4" name="Slide Number Placeholder 3"/>
          <p:cNvSpPr>
            <a:spLocks noGrp="1"/>
          </p:cNvSpPr>
          <p:nvPr>
            <p:ph type="sldNum" sz="quarter" idx="5"/>
          </p:nvPr>
        </p:nvSpPr>
        <p:spPr/>
        <p:txBody>
          <a:bodyPr/>
          <a:lstStyle/>
          <a:p>
            <a:fld id="{666C0527-2277-B948-820E-0AA0368AA414}" type="slidenum">
              <a:rPr lang="en-US" smtClean="0"/>
              <a:t>13</a:t>
            </a:fld>
            <a:endParaRPr lang="en-US"/>
          </a:p>
        </p:txBody>
      </p:sp>
    </p:spTree>
    <p:extLst>
      <p:ext uri="{BB962C8B-B14F-4D97-AF65-F5344CB8AC3E}">
        <p14:creationId xmlns:p14="http://schemas.microsoft.com/office/powerpoint/2010/main" val="3555371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defRPr/>
            </a:pPr>
            <a:r>
              <a:rPr lang="en-US" sz="1300" dirty="0">
                <a:latin typeface="Calibri" panose="020F0502020204030204" pitchFamily="34" charset="0"/>
                <a:cs typeface="Times New Roman" panose="02020603050405020304" pitchFamily="18" charset="0"/>
              </a:rPr>
              <a:t>Research suggests that people who exercise regularly have better physical and mental health. </a:t>
            </a:r>
          </a:p>
          <a:p>
            <a:pPr marL="361528" indent="-361528" defTabSz="966612">
              <a:lnSpc>
                <a:spcPct val="107000"/>
              </a:lnSpc>
              <a:buFont typeface="Arial" panose="020B0604020202020204" pitchFamily="34" charset="0"/>
              <a:buChar char="•"/>
              <a:defRPr/>
            </a:pPr>
            <a:r>
              <a:rPr lang="en-US" sz="1300" dirty="0">
                <a:latin typeface="Calibri" panose="020F0502020204030204" pitchFamily="34" charset="0"/>
                <a:cs typeface="Times New Roman" panose="02020603050405020304" pitchFamily="18" charset="0"/>
              </a:rPr>
              <a:t>Exercise releases feel-good hormones called endorphins and serotonin, which help improve your mood.</a:t>
            </a:r>
          </a:p>
          <a:p>
            <a:pPr marL="361528" indent="-361528" defTabSz="966612">
              <a:lnSpc>
                <a:spcPct val="107000"/>
              </a:lnSpc>
              <a:buFont typeface="Arial" panose="020B0604020202020204" pitchFamily="34" charset="0"/>
              <a:buChar char="•"/>
              <a:defRPr/>
            </a:pPr>
            <a:r>
              <a:rPr lang="en-US" sz="1300" dirty="0">
                <a:latin typeface="Calibri" panose="020F0502020204030204" pitchFamily="34" charset="0"/>
                <a:cs typeface="Times New Roman" panose="02020603050405020304" pitchFamily="18" charset="0"/>
              </a:rPr>
              <a:t>It is recommended that adults do 30 minutes of moderate to intense exercise on most days of the week to feel the benefits. </a:t>
            </a:r>
          </a:p>
          <a:p>
            <a:pPr marL="361528" indent="-361528" defTabSz="966612">
              <a:lnSpc>
                <a:spcPct val="107000"/>
              </a:lnSpc>
              <a:buFont typeface="Arial" panose="020B0604020202020204" pitchFamily="34" charset="0"/>
              <a:buChar char="•"/>
              <a:defRPr/>
            </a:pPr>
            <a:r>
              <a:rPr lang="en-US" sz="1300" dirty="0">
                <a:latin typeface="Calibri" panose="020F0502020204030204" pitchFamily="34" charset="0"/>
                <a:cs typeface="Times New Roman" panose="02020603050405020304" pitchFamily="18" charset="0"/>
              </a:rPr>
              <a:t>Some good examples are walking, doing yoga, swimming, gardening or even home workouts that you could do by yourself or with your friends and family. </a:t>
            </a:r>
          </a:p>
          <a:p>
            <a:pPr marL="361528" indent="-361528" defTabSz="966612">
              <a:lnSpc>
                <a:spcPct val="107000"/>
              </a:lnSpc>
              <a:buFont typeface="Arial" panose="020B0604020202020204" pitchFamily="34" charset="0"/>
              <a:buChar char="•"/>
              <a:defRPr/>
            </a:pPr>
            <a:r>
              <a:rPr lang="en-US" sz="1300" dirty="0">
                <a:latin typeface="Calibri" panose="020F0502020204030204" pitchFamily="34" charset="0"/>
                <a:cs typeface="Times New Roman" panose="02020603050405020304" pitchFamily="18" charset="0"/>
              </a:rPr>
              <a:t>It doesn’t matter what activity you choose, just find one you enjoy so you’ll do it regularly.</a:t>
            </a:r>
            <a:endParaRPr lang="en-AU" sz="1300"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66C0527-2277-B948-820E-0AA0368AA414}" type="slidenum">
              <a:rPr lang="en-US" smtClean="0"/>
              <a:t>14</a:t>
            </a:fld>
            <a:endParaRPr lang="en-US"/>
          </a:p>
        </p:txBody>
      </p:sp>
    </p:spTree>
    <p:extLst>
      <p:ext uri="{BB962C8B-B14F-4D97-AF65-F5344CB8AC3E}">
        <p14:creationId xmlns:p14="http://schemas.microsoft.com/office/powerpoint/2010/main" val="2111953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defRPr/>
            </a:pPr>
            <a:r>
              <a:rPr lang="en-AU" sz="1300" dirty="0">
                <a:latin typeface="Calibri" panose="020F0502020204030204" pitchFamily="34" charset="0"/>
                <a:cs typeface="Times New Roman" panose="02020603050405020304" pitchFamily="18" charset="0"/>
              </a:rPr>
              <a:t>A good night’s sleep is as important as healthy eating and exercise for good mental health. You should aim for 7 to 8 hours of sleep every night. </a:t>
            </a:r>
          </a:p>
          <a:p>
            <a:pPr marL="361528" indent="-361528" defTabSz="966612">
              <a:lnSpc>
                <a:spcPct val="107000"/>
              </a:lnSpc>
              <a:buFont typeface="Arial" panose="020B0604020202020204" pitchFamily="34" charset="0"/>
              <a:buChar char="•"/>
              <a:defRPr/>
            </a:pPr>
            <a:r>
              <a:rPr lang="en-AU" sz="1300" dirty="0">
                <a:latin typeface="Calibri" panose="020F0502020204030204" pitchFamily="34" charset="0"/>
                <a:cs typeface="Times New Roman" panose="02020603050405020304" pitchFamily="18" charset="0"/>
              </a:rPr>
              <a:t>Good sleep hygiene is important for getting a good night’s sleep. Strategies include:</a:t>
            </a:r>
          </a:p>
          <a:p>
            <a:pPr marL="844834" lvl="1" indent="-361528" defTabSz="966612">
              <a:lnSpc>
                <a:spcPct val="107000"/>
              </a:lnSpc>
              <a:buFont typeface="Calibri" panose="020F0502020204030204" pitchFamily="34" charset="0"/>
              <a:buChar char="-"/>
              <a:defRPr/>
            </a:pPr>
            <a:r>
              <a:rPr lang="en-AU" sz="1300" dirty="0">
                <a:latin typeface="Calibri" panose="020F0502020204030204" pitchFamily="34" charset="0"/>
                <a:cs typeface="Times New Roman" panose="02020603050405020304" pitchFamily="18" charset="0"/>
              </a:rPr>
              <a:t>going to bed at the same time every night, and getting up at the same time every morning</a:t>
            </a:r>
          </a:p>
          <a:p>
            <a:pPr marL="844834" lvl="1" indent="-361528" defTabSz="966612">
              <a:lnSpc>
                <a:spcPct val="107000"/>
              </a:lnSpc>
              <a:buFont typeface="Calibri" panose="020F0502020204030204" pitchFamily="34" charset="0"/>
              <a:buChar char="-"/>
              <a:defRPr/>
            </a:pPr>
            <a:r>
              <a:rPr lang="en-AU" sz="1300" dirty="0">
                <a:latin typeface="Calibri" panose="020F0502020204030204" pitchFamily="34" charset="0"/>
                <a:cs typeface="Times New Roman" panose="02020603050405020304" pitchFamily="18" charset="0"/>
              </a:rPr>
              <a:t>having no screens 30 minutes before bedtime</a:t>
            </a:r>
          </a:p>
          <a:p>
            <a:pPr marL="844834" lvl="1" indent="-361528" defTabSz="966612">
              <a:lnSpc>
                <a:spcPct val="107000"/>
              </a:lnSpc>
              <a:buFont typeface="Calibri" panose="020F0502020204030204" pitchFamily="34" charset="0"/>
              <a:buChar char="-"/>
              <a:defRPr/>
            </a:pPr>
            <a:r>
              <a:rPr lang="en-AU" sz="1300" dirty="0">
                <a:latin typeface="Calibri" panose="020F0502020204030204" pitchFamily="34" charset="0"/>
                <a:cs typeface="Times New Roman" panose="02020603050405020304" pitchFamily="18" charset="0"/>
              </a:rPr>
              <a:t>keeping your mobile phone out of your bedroom</a:t>
            </a:r>
          </a:p>
          <a:p>
            <a:pPr marL="844834" lvl="1" indent="-361528" defTabSz="966612">
              <a:lnSpc>
                <a:spcPct val="107000"/>
              </a:lnSpc>
              <a:buFont typeface="Calibri" panose="020F0502020204030204" pitchFamily="34" charset="0"/>
              <a:buChar char="-"/>
              <a:defRPr/>
            </a:pPr>
            <a:r>
              <a:rPr lang="en-AU" sz="1300" dirty="0">
                <a:latin typeface="Calibri" panose="020F0502020204030204" pitchFamily="34" charset="0"/>
                <a:cs typeface="Times New Roman" panose="02020603050405020304" pitchFamily="18" charset="0"/>
              </a:rPr>
              <a:t>avoiding caffeinated drinks like coffee after lunchtime.</a:t>
            </a:r>
          </a:p>
          <a:p>
            <a:endParaRPr lang="en-US" dirty="0"/>
          </a:p>
        </p:txBody>
      </p:sp>
      <p:sp>
        <p:nvSpPr>
          <p:cNvPr id="4" name="Slide Number Placeholder 3"/>
          <p:cNvSpPr>
            <a:spLocks noGrp="1"/>
          </p:cNvSpPr>
          <p:nvPr>
            <p:ph type="sldNum" sz="quarter" idx="5"/>
          </p:nvPr>
        </p:nvSpPr>
        <p:spPr/>
        <p:txBody>
          <a:bodyPr/>
          <a:lstStyle/>
          <a:p>
            <a:fld id="{666C0527-2277-B948-820E-0AA0368AA414}" type="slidenum">
              <a:rPr lang="en-US" smtClean="0"/>
              <a:t>15</a:t>
            </a:fld>
            <a:endParaRPr lang="en-US"/>
          </a:p>
        </p:txBody>
      </p:sp>
    </p:spTree>
    <p:extLst>
      <p:ext uri="{BB962C8B-B14F-4D97-AF65-F5344CB8AC3E}">
        <p14:creationId xmlns:p14="http://schemas.microsoft.com/office/powerpoint/2010/main" val="754565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defRPr/>
            </a:pPr>
            <a:r>
              <a:rPr lang="en-US" sz="1300" dirty="0">
                <a:latin typeface="Calibri" panose="020F0502020204030204" pitchFamily="34" charset="0"/>
                <a:cs typeface="Times New Roman" panose="02020603050405020304" pitchFamily="18" charset="0"/>
              </a:rPr>
              <a:t>Many people use alcohol and drugs to help them relax and reduce their anxiety.</a:t>
            </a:r>
          </a:p>
          <a:p>
            <a:pPr marL="361528" indent="-361528" defTabSz="966612">
              <a:lnSpc>
                <a:spcPct val="107000"/>
              </a:lnSpc>
              <a:buFont typeface="Arial" panose="020B0604020202020204" pitchFamily="34" charset="0"/>
              <a:buChar char="•"/>
              <a:defRPr/>
            </a:pPr>
            <a:r>
              <a:rPr lang="en-US" sz="1300" dirty="0">
                <a:latin typeface="Calibri" panose="020F0502020204030204" pitchFamily="34" charset="0"/>
                <a:cs typeface="Times New Roman" panose="02020603050405020304" pitchFamily="18" charset="0"/>
              </a:rPr>
              <a:t>Using drugs and alcohol to manage your anxiety can make you rely on them. In the long term, it may increase your anxiety, especially when you don’t have access to them.</a:t>
            </a:r>
          </a:p>
          <a:p>
            <a:pPr marL="361528" indent="-361528" defTabSz="966612">
              <a:lnSpc>
                <a:spcPct val="107000"/>
              </a:lnSpc>
              <a:buFont typeface="Arial" panose="020B0604020202020204" pitchFamily="34" charset="0"/>
              <a:buChar char="•"/>
              <a:defRPr/>
            </a:pPr>
            <a:r>
              <a:rPr lang="en-US" sz="1300" dirty="0">
                <a:latin typeface="Calibri" panose="020F0502020204030204" pitchFamily="34" charset="0"/>
                <a:cs typeface="Times New Roman" panose="02020603050405020304" pitchFamily="18" charset="0"/>
              </a:rPr>
              <a:t>High levels of drinking alcohol and taking drugs can cause short-term and long-term health risks and worsen your anxiety.</a:t>
            </a:r>
          </a:p>
          <a:p>
            <a:pPr marL="361528" indent="-361528" defTabSz="966612">
              <a:lnSpc>
                <a:spcPct val="107000"/>
              </a:lnSpc>
              <a:buFont typeface="Arial" panose="020B0604020202020204" pitchFamily="34" charset="0"/>
              <a:buChar char="•"/>
              <a:defRPr/>
            </a:pPr>
            <a:r>
              <a:rPr lang="en-US" sz="1300" dirty="0">
                <a:latin typeface="Calibri" panose="020F0502020204030204" pitchFamily="34" charset="0"/>
                <a:cs typeface="Times New Roman" panose="02020603050405020304" pitchFamily="18" charset="0"/>
              </a:rPr>
              <a:t>If you are worried about your alcohol consumption or drug use, talk to your doctor or other mental health professional. They can help you find other ways to help you relax and manage your anxiety. </a:t>
            </a:r>
          </a:p>
          <a:p>
            <a:endParaRPr lang="en-US" dirty="0"/>
          </a:p>
        </p:txBody>
      </p:sp>
      <p:sp>
        <p:nvSpPr>
          <p:cNvPr id="4" name="Slide Number Placeholder 3"/>
          <p:cNvSpPr>
            <a:spLocks noGrp="1"/>
          </p:cNvSpPr>
          <p:nvPr>
            <p:ph type="sldNum" sz="quarter" idx="5"/>
          </p:nvPr>
        </p:nvSpPr>
        <p:spPr/>
        <p:txBody>
          <a:bodyPr/>
          <a:lstStyle/>
          <a:p>
            <a:fld id="{666C0527-2277-B948-820E-0AA0368AA414}" type="slidenum">
              <a:rPr lang="en-US" smtClean="0"/>
              <a:t>16</a:t>
            </a:fld>
            <a:endParaRPr lang="en-US"/>
          </a:p>
        </p:txBody>
      </p:sp>
    </p:spTree>
    <p:extLst>
      <p:ext uri="{BB962C8B-B14F-4D97-AF65-F5344CB8AC3E}">
        <p14:creationId xmlns:p14="http://schemas.microsoft.com/office/powerpoint/2010/main" val="3139898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If you are having trouble with anxiety, you might need to see a doctor or other mental health professional to help you manage it. The following slides help you know when you should think about seeking professional help, and what kind of supports are available. </a:t>
            </a:r>
            <a:endParaRPr lang="en-AU" dirty="0"/>
          </a:p>
          <a:p>
            <a:endParaRPr lang="en-US" dirty="0"/>
          </a:p>
        </p:txBody>
      </p:sp>
      <p:sp>
        <p:nvSpPr>
          <p:cNvPr id="4" name="Slide Number Placeholder 3"/>
          <p:cNvSpPr>
            <a:spLocks noGrp="1"/>
          </p:cNvSpPr>
          <p:nvPr>
            <p:ph type="sldNum" sz="quarter" idx="5"/>
          </p:nvPr>
        </p:nvSpPr>
        <p:spPr/>
        <p:txBody>
          <a:bodyPr/>
          <a:lstStyle/>
          <a:p>
            <a:fld id="{666C0527-2277-B948-820E-0AA0368AA414}" type="slidenum">
              <a:rPr lang="en-US" smtClean="0"/>
              <a:t>17</a:t>
            </a:fld>
            <a:endParaRPr lang="en-US"/>
          </a:p>
        </p:txBody>
      </p:sp>
    </p:spTree>
    <p:extLst>
      <p:ext uri="{BB962C8B-B14F-4D97-AF65-F5344CB8AC3E}">
        <p14:creationId xmlns:p14="http://schemas.microsoft.com/office/powerpoint/2010/main" val="2282775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dirty="0"/>
              <a:t>Sometimes you will need professional help to manage anxiety. </a:t>
            </a:r>
            <a:endParaRPr lang="en-AU" sz="1300" dirty="0"/>
          </a:p>
          <a:p>
            <a:pPr>
              <a:lnSpc>
                <a:spcPct val="107000"/>
              </a:lnSpc>
            </a:pPr>
            <a:r>
              <a:rPr lang="en-AU" sz="1300" dirty="0"/>
              <a:t>Think about getting help from a health professional if:</a:t>
            </a:r>
          </a:p>
          <a:p>
            <a:pPr marL="361528" indent="-361528" defTabSz="966612">
              <a:lnSpc>
                <a:spcPct val="107000"/>
              </a:lnSpc>
              <a:buFont typeface="Arial" panose="020B0604020202020204" pitchFamily="34" charset="0"/>
              <a:buChar char="•"/>
              <a:defRPr/>
            </a:pPr>
            <a:r>
              <a:rPr lang="en-AU" sz="1300" dirty="0">
                <a:cs typeface="Times New Roman" panose="02020603050405020304" pitchFamily="18" charset="0"/>
              </a:rPr>
              <a:t>strategies aren’t working to reduce anxiety</a:t>
            </a:r>
          </a:p>
          <a:p>
            <a:pPr marL="361528" indent="-361528" defTabSz="966612">
              <a:lnSpc>
                <a:spcPct val="107000"/>
              </a:lnSpc>
              <a:buFont typeface="Arial" panose="020B0604020202020204" pitchFamily="34" charset="0"/>
              <a:buChar char="•"/>
              <a:defRPr/>
            </a:pPr>
            <a:r>
              <a:rPr lang="en-AU" sz="1300" dirty="0">
                <a:cs typeface="Times New Roman" panose="02020603050405020304" pitchFamily="18" charset="0"/>
              </a:rPr>
              <a:t>you feel like you need help</a:t>
            </a:r>
          </a:p>
          <a:p>
            <a:pPr marL="361528" indent="-361528" defTabSz="966612">
              <a:lnSpc>
                <a:spcPct val="107000"/>
              </a:lnSpc>
              <a:buFont typeface="Arial" panose="020B0604020202020204" pitchFamily="34" charset="0"/>
              <a:buChar char="•"/>
              <a:defRPr/>
            </a:pPr>
            <a:r>
              <a:rPr lang="en-AU" sz="1300" dirty="0">
                <a:cs typeface="Times New Roman" panose="02020603050405020304" pitchFamily="18" charset="0"/>
              </a:rPr>
              <a:t>anxiety is affecting your day-to-day life and getting worse</a:t>
            </a:r>
          </a:p>
          <a:p>
            <a:pPr marL="361528" indent="-361528" defTabSz="966612">
              <a:lnSpc>
                <a:spcPct val="107000"/>
              </a:lnSpc>
              <a:buFont typeface="Arial" panose="020B0604020202020204" pitchFamily="34" charset="0"/>
              <a:buChar char="•"/>
              <a:defRPr/>
            </a:pPr>
            <a:r>
              <a:rPr lang="en-AU" sz="1300" dirty="0">
                <a:cs typeface="Times New Roman" panose="02020603050405020304" pitchFamily="18" charset="0"/>
              </a:rPr>
              <a:t>your anxiety is so bad that you’re avoiding places or certain situations</a:t>
            </a:r>
          </a:p>
          <a:p>
            <a:pPr marL="361528" indent="-361528" defTabSz="966612">
              <a:lnSpc>
                <a:spcPct val="107000"/>
              </a:lnSpc>
              <a:buFont typeface="Arial" panose="020B0604020202020204" pitchFamily="34" charset="0"/>
              <a:buChar char="•"/>
              <a:defRPr/>
            </a:pPr>
            <a:r>
              <a:rPr lang="en-AU" sz="1300" dirty="0">
                <a:cs typeface="Times New Roman" panose="02020603050405020304" pitchFamily="18" charset="0"/>
              </a:rPr>
              <a:t>you’re having trouble sleeping, relaxing, or concentrating</a:t>
            </a:r>
          </a:p>
          <a:p>
            <a:pPr marL="361528" indent="-361528" defTabSz="966612">
              <a:lnSpc>
                <a:spcPct val="107000"/>
              </a:lnSpc>
              <a:buFont typeface="Arial" panose="020B0604020202020204" pitchFamily="34" charset="0"/>
              <a:buChar char="•"/>
              <a:defRPr/>
            </a:pPr>
            <a:r>
              <a:rPr lang="en-AU" sz="1300" dirty="0">
                <a:cs typeface="Times New Roman" panose="02020603050405020304" pitchFamily="18" charset="0"/>
              </a:rPr>
              <a:t>you’re feeling suicidal. If you feel suicidal, please call lifeline on 13 11 14 and get help immediately.</a:t>
            </a:r>
          </a:p>
          <a:p>
            <a:endParaRPr lang="en-US" dirty="0"/>
          </a:p>
        </p:txBody>
      </p:sp>
      <p:sp>
        <p:nvSpPr>
          <p:cNvPr id="4" name="Slide Number Placeholder 3"/>
          <p:cNvSpPr>
            <a:spLocks noGrp="1"/>
          </p:cNvSpPr>
          <p:nvPr>
            <p:ph type="sldNum" sz="quarter" idx="5"/>
          </p:nvPr>
        </p:nvSpPr>
        <p:spPr/>
        <p:txBody>
          <a:bodyPr/>
          <a:lstStyle/>
          <a:p>
            <a:fld id="{666C0527-2277-B948-820E-0AA0368AA414}" type="slidenum">
              <a:rPr lang="en-US" smtClean="0"/>
              <a:t>18</a:t>
            </a:fld>
            <a:endParaRPr lang="en-US"/>
          </a:p>
        </p:txBody>
      </p:sp>
    </p:spTree>
    <p:extLst>
      <p:ext uri="{BB962C8B-B14F-4D97-AF65-F5344CB8AC3E}">
        <p14:creationId xmlns:p14="http://schemas.microsoft.com/office/powerpoint/2010/main" val="3463771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dirty="0"/>
              <a:t>If you’ve decided to seek professional support to manage anxiety, talking to your doctor is a good place to start. Your doctor can help you in a range of ways, including by:</a:t>
            </a:r>
          </a:p>
          <a:p>
            <a:pPr marL="361528" indent="-361528" defTabSz="966612">
              <a:lnSpc>
                <a:spcPct val="107000"/>
              </a:lnSpc>
              <a:buFont typeface="Arial" panose="020B0604020202020204" pitchFamily="34" charset="0"/>
              <a:buChar char="•"/>
              <a:defRPr/>
            </a:pPr>
            <a:r>
              <a:rPr lang="en-US" sz="1300" dirty="0">
                <a:cs typeface="Times New Roman" panose="02020603050405020304" pitchFamily="18" charset="0"/>
              </a:rPr>
              <a:t>giving you strategies to manage your anxiety</a:t>
            </a:r>
          </a:p>
          <a:p>
            <a:pPr marL="361528" indent="-361528" defTabSz="966612">
              <a:lnSpc>
                <a:spcPct val="107000"/>
              </a:lnSpc>
              <a:buFont typeface="Arial" panose="020B0604020202020204" pitchFamily="34" charset="0"/>
              <a:buChar char="•"/>
              <a:defRPr/>
            </a:pPr>
            <a:r>
              <a:rPr lang="en-US" sz="1300" dirty="0">
                <a:cs typeface="Times New Roman" panose="02020603050405020304" pitchFamily="18" charset="0"/>
              </a:rPr>
              <a:t>discussing your options for treatment, including medication</a:t>
            </a:r>
          </a:p>
          <a:p>
            <a:pPr marL="361528" indent="-361528" defTabSz="966612">
              <a:lnSpc>
                <a:spcPct val="107000"/>
              </a:lnSpc>
              <a:buFont typeface="Arial" panose="020B0604020202020204" pitchFamily="34" charset="0"/>
              <a:buChar char="•"/>
              <a:defRPr/>
            </a:pPr>
            <a:r>
              <a:rPr lang="en-US" sz="1300" dirty="0">
                <a:cs typeface="Times New Roman" panose="02020603050405020304" pitchFamily="18" charset="0"/>
              </a:rPr>
              <a:t>developing a mental health treatment plan for you, which outlines your diagnosed mental health issue, goals for treatment. It also allows you to claim Medicare rebate for a number of treatment sessions with a mental health professional</a:t>
            </a:r>
          </a:p>
          <a:p>
            <a:pPr marL="361528" indent="-361528" defTabSz="966612">
              <a:lnSpc>
                <a:spcPct val="107000"/>
              </a:lnSpc>
              <a:buFont typeface="Arial" panose="020B0604020202020204" pitchFamily="34" charset="0"/>
              <a:buChar char="•"/>
              <a:defRPr/>
            </a:pPr>
            <a:r>
              <a:rPr lang="en-US" sz="1300" dirty="0">
                <a:cs typeface="Times New Roman" panose="02020603050405020304" pitchFamily="18" charset="0"/>
              </a:rPr>
              <a:t>referring you to a mental health professional to help you with your anxiety.</a:t>
            </a:r>
            <a:endParaRPr lang="en-AU" sz="13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66C0527-2277-B948-820E-0AA0368AA414}" type="slidenum">
              <a:rPr lang="en-US" smtClean="0"/>
              <a:t>19</a:t>
            </a:fld>
            <a:endParaRPr lang="en-US"/>
          </a:p>
        </p:txBody>
      </p:sp>
    </p:spTree>
    <p:extLst>
      <p:ext uri="{BB962C8B-B14F-4D97-AF65-F5344CB8AC3E}">
        <p14:creationId xmlns:p14="http://schemas.microsoft.com/office/powerpoint/2010/main" val="319728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6C0527-2277-B948-820E-0AA0368AA414}" type="slidenum">
              <a:rPr lang="en-US" smtClean="0"/>
              <a:t>2</a:t>
            </a:fld>
            <a:endParaRPr lang="en-US"/>
          </a:p>
        </p:txBody>
      </p:sp>
    </p:spTree>
    <p:extLst>
      <p:ext uri="{BB962C8B-B14F-4D97-AF65-F5344CB8AC3E}">
        <p14:creationId xmlns:p14="http://schemas.microsoft.com/office/powerpoint/2010/main" val="1113864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dirty="0">
                <a:latin typeface="+mn-lt"/>
              </a:rPr>
              <a:t>Your GP might also refer you to another mental health professional to help you manage your anxiety. For example:</a:t>
            </a:r>
          </a:p>
          <a:p>
            <a:pPr marL="361528" indent="-361528" defTabSz="966612">
              <a:lnSpc>
                <a:spcPct val="107000"/>
              </a:lnSpc>
              <a:buFont typeface="Arial" panose="020B0604020202020204" pitchFamily="34" charset="0"/>
              <a:buChar char="•"/>
              <a:defRPr/>
            </a:pPr>
            <a:r>
              <a:rPr lang="en-AU" sz="1300" dirty="0">
                <a:cs typeface="Times New Roman" panose="02020603050405020304" pitchFamily="18" charset="0"/>
              </a:rPr>
              <a:t>Psychologists are registered mental health professionals who are trained in psychological strategies to help you manage your mental health. They use talk therapies such as cognitive behavioural therapy (CBT) to help you manage your anxiety. </a:t>
            </a:r>
          </a:p>
          <a:p>
            <a:pPr marL="361528" indent="-361528" defTabSz="966612">
              <a:lnSpc>
                <a:spcPct val="107000"/>
              </a:lnSpc>
              <a:buFont typeface="Arial" panose="020B0604020202020204" pitchFamily="34" charset="0"/>
              <a:buChar char="•"/>
              <a:defRPr/>
            </a:pPr>
            <a:r>
              <a:rPr lang="en-AU" sz="1300" dirty="0">
                <a:cs typeface="Times New Roman" panose="02020603050405020304" pitchFamily="18" charset="0"/>
              </a:rPr>
              <a:t>Mental health social workers are trained mental health professionals who can help you manage mental health problems such as anxiety, as well as helping you to address social and environmental issues such as housing.</a:t>
            </a:r>
          </a:p>
          <a:p>
            <a:pPr marL="361528" indent="-361528" defTabSz="966612">
              <a:lnSpc>
                <a:spcPct val="107000"/>
              </a:lnSpc>
              <a:buFont typeface="Arial" panose="020B0604020202020204" pitchFamily="34" charset="0"/>
              <a:buChar char="•"/>
              <a:defRPr/>
            </a:pPr>
            <a:r>
              <a:rPr lang="en-AU" sz="1300" dirty="0">
                <a:cs typeface="Times New Roman" panose="02020603050405020304" pitchFamily="18" charset="0"/>
              </a:rPr>
              <a:t>Psychiatrists are specialist doctors who have done extra training to specialise in mental illness. They can use talk therapy such as CBT and prescribe medications to help you manage anxiety.</a:t>
            </a:r>
          </a:p>
          <a:p>
            <a:pPr marL="361528" indent="-361528" defTabSz="966612">
              <a:lnSpc>
                <a:spcPct val="107000"/>
              </a:lnSpc>
              <a:buFont typeface="Arial" panose="020B0604020202020204" pitchFamily="34" charset="0"/>
              <a:buChar char="•"/>
              <a:defRPr/>
            </a:pPr>
            <a:r>
              <a:rPr lang="en-AU" sz="1300" dirty="0">
                <a:cs typeface="Times New Roman" panose="02020603050405020304" pitchFamily="18" charset="0"/>
              </a:rPr>
              <a:t>Registered counsellors can help you by using talk therapy to work through your anxiety. </a:t>
            </a:r>
          </a:p>
          <a:p>
            <a:endParaRPr lang="en-US" dirty="0"/>
          </a:p>
        </p:txBody>
      </p:sp>
      <p:sp>
        <p:nvSpPr>
          <p:cNvPr id="4" name="Slide Number Placeholder 3"/>
          <p:cNvSpPr>
            <a:spLocks noGrp="1"/>
          </p:cNvSpPr>
          <p:nvPr>
            <p:ph type="sldNum" sz="quarter" idx="5"/>
          </p:nvPr>
        </p:nvSpPr>
        <p:spPr/>
        <p:txBody>
          <a:bodyPr/>
          <a:lstStyle/>
          <a:p>
            <a:fld id="{666C0527-2277-B948-820E-0AA0368AA414}" type="slidenum">
              <a:rPr lang="en-US" smtClean="0"/>
              <a:t>20</a:t>
            </a:fld>
            <a:endParaRPr lang="en-US"/>
          </a:p>
        </p:txBody>
      </p:sp>
    </p:spTree>
    <p:extLst>
      <p:ext uri="{BB962C8B-B14F-4D97-AF65-F5344CB8AC3E}">
        <p14:creationId xmlns:p14="http://schemas.microsoft.com/office/powerpoint/2010/main" val="2800854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66C0527-2277-B948-820E-0AA0368AA414}" type="slidenum">
              <a:rPr lang="en-US" smtClean="0"/>
              <a:t>21</a:t>
            </a:fld>
            <a:endParaRPr lang="en-US"/>
          </a:p>
        </p:txBody>
      </p:sp>
    </p:spTree>
    <p:extLst>
      <p:ext uri="{BB962C8B-B14F-4D97-AF65-F5344CB8AC3E}">
        <p14:creationId xmlns:p14="http://schemas.microsoft.com/office/powerpoint/2010/main" val="3755609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66C0527-2277-B948-820E-0AA0368AA414}" type="slidenum">
              <a:rPr lang="en-US" smtClean="0"/>
              <a:t>22</a:t>
            </a:fld>
            <a:endParaRPr lang="en-US"/>
          </a:p>
        </p:txBody>
      </p:sp>
    </p:spTree>
    <p:extLst>
      <p:ext uri="{BB962C8B-B14F-4D97-AF65-F5344CB8AC3E}">
        <p14:creationId xmlns:p14="http://schemas.microsoft.com/office/powerpoint/2010/main" val="4071320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66C0527-2277-B948-820E-0AA0368AA414}" type="slidenum">
              <a:rPr lang="en-US" smtClean="0"/>
              <a:t>23</a:t>
            </a:fld>
            <a:endParaRPr lang="en-US"/>
          </a:p>
        </p:txBody>
      </p:sp>
    </p:spTree>
    <p:extLst>
      <p:ext uri="{BB962C8B-B14F-4D97-AF65-F5344CB8AC3E}">
        <p14:creationId xmlns:p14="http://schemas.microsoft.com/office/powerpoint/2010/main" val="359598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300" dirty="0">
                <a:ea typeface="Calibri" panose="020F0502020204030204" pitchFamily="34" charset="0"/>
                <a:cs typeface="Times New Roman" panose="02020603050405020304" pitchFamily="18" charset="0"/>
              </a:rPr>
              <a:t>Today we will be talking about anxiety.</a:t>
            </a:r>
          </a:p>
          <a:p>
            <a:pPr>
              <a:lnSpc>
                <a:spcPct val="107000"/>
              </a:lnSpc>
            </a:pPr>
            <a:r>
              <a:rPr lang="en-AU" sz="1300" dirty="0">
                <a:ea typeface="Calibri" panose="020F0502020204030204" pitchFamily="34" charset="0"/>
                <a:cs typeface="Times New Roman" panose="02020603050405020304" pitchFamily="18" charset="0"/>
              </a:rPr>
              <a:t>By the end of this presentation, we hope you will have a better understanding of:</a:t>
            </a:r>
          </a:p>
          <a:p>
            <a:pPr marL="361528" indent="-361528">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what anxiety is, and what it feels like</a:t>
            </a:r>
          </a:p>
          <a:p>
            <a:pPr marL="361528" indent="-361528">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the different symptoms and causes</a:t>
            </a:r>
          </a:p>
          <a:p>
            <a:pPr marL="361528" indent="-361528">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how to take care of yourself to reduce anxiety</a:t>
            </a:r>
          </a:p>
          <a:p>
            <a:pPr marL="361528" indent="-361528">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how to get help from health professionals to support you in managing anxiety.</a:t>
            </a:r>
            <a:endParaRPr lang="en-AU" sz="1300" dirty="0"/>
          </a:p>
          <a:p>
            <a:endParaRPr lang="en-US" dirty="0"/>
          </a:p>
        </p:txBody>
      </p:sp>
      <p:sp>
        <p:nvSpPr>
          <p:cNvPr id="4" name="Slide Number Placeholder 3"/>
          <p:cNvSpPr>
            <a:spLocks noGrp="1"/>
          </p:cNvSpPr>
          <p:nvPr>
            <p:ph type="sldNum" sz="quarter" idx="5"/>
          </p:nvPr>
        </p:nvSpPr>
        <p:spPr/>
        <p:txBody>
          <a:bodyPr/>
          <a:lstStyle/>
          <a:p>
            <a:fld id="{666C0527-2277-B948-820E-0AA0368AA414}" type="slidenum">
              <a:rPr lang="en-US" smtClean="0"/>
              <a:t>3</a:t>
            </a:fld>
            <a:endParaRPr lang="en-US"/>
          </a:p>
        </p:txBody>
      </p:sp>
    </p:spTree>
    <p:extLst>
      <p:ext uri="{BB962C8B-B14F-4D97-AF65-F5344CB8AC3E}">
        <p14:creationId xmlns:p14="http://schemas.microsoft.com/office/powerpoint/2010/main" val="227017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What is anxiety?</a:t>
            </a:r>
          </a:p>
          <a:p>
            <a:pPr marL="361528" indent="-361528" defTabSz="966612">
              <a:lnSpc>
                <a:spcPct val="107000"/>
              </a:lnSpc>
              <a:buFont typeface="Arial" panose="020B0604020202020204" pitchFamily="34" charset="0"/>
              <a:buChar char="•"/>
            </a:pPr>
            <a:r>
              <a:rPr lang="en-US" sz="1300" dirty="0">
                <a:latin typeface="Calibri" panose="020F0502020204030204" pitchFamily="34" charset="0"/>
                <a:ea typeface="Calibri" panose="020F0502020204030204" pitchFamily="34" charset="0"/>
                <a:cs typeface="Times New Roman" panose="02020603050405020304" pitchFamily="18" charset="0"/>
              </a:rPr>
              <a:t>Anxiety is an uncomfortable emotion you can feel when you are stressed, worried, or scared. You might feel it in response to situations that seem threatening, for example, going for a </a:t>
            </a:r>
            <a:r>
              <a:rPr lang="en-AU" sz="1300" dirty="0">
                <a:latin typeface="Calibri" panose="020F0502020204030204" pitchFamily="34" charset="0"/>
                <a:ea typeface="Calibri" panose="020F0502020204030204" pitchFamily="34" charset="0"/>
                <a:cs typeface="Times New Roman" panose="02020603050405020304" pitchFamily="18" charset="0"/>
              </a:rPr>
              <a:t>job interview. </a:t>
            </a:r>
          </a:p>
          <a:p>
            <a:pPr marL="361528" indent="-361528" defTabSz="966612">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Anxiety is common and some level of anxiety can be helpful by keeping you alert. It can help you react better to certain situations.</a:t>
            </a:r>
          </a:p>
          <a:p>
            <a:pPr marL="361528" indent="-361528" defTabSz="966612">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Anxiety causes a range of physical, mental and emotional, and behavioural symptoms. </a:t>
            </a:r>
          </a:p>
          <a:p>
            <a:pPr marL="361528" indent="-361528" defTabSz="966612">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It can be overwhelming, but with the right support it can be managed. You might need to ask friends, family, a doctor or other mental health professionals for help.</a:t>
            </a:r>
            <a:endParaRPr lang="en-AU" sz="1300"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66C0527-2277-B948-820E-0AA0368AA414}" type="slidenum">
              <a:rPr lang="en-US" smtClean="0"/>
              <a:t>4</a:t>
            </a:fld>
            <a:endParaRPr lang="en-US"/>
          </a:p>
        </p:txBody>
      </p:sp>
    </p:spTree>
    <p:extLst>
      <p:ext uri="{BB962C8B-B14F-4D97-AF65-F5344CB8AC3E}">
        <p14:creationId xmlns:p14="http://schemas.microsoft.com/office/powerpoint/2010/main" val="165458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pPr>
            <a:r>
              <a:rPr lang="en-US" sz="1300" dirty="0">
                <a:latin typeface="Calibri" panose="020F0502020204030204" pitchFamily="34" charset="0"/>
                <a:cs typeface="Times New Roman" panose="02020603050405020304" pitchFamily="18" charset="0"/>
              </a:rPr>
              <a:t>What does anxiety feel like?</a:t>
            </a:r>
          </a:p>
          <a:p>
            <a:pPr marL="361528" indent="-361528" defTabSz="966612">
              <a:lnSpc>
                <a:spcPct val="107000"/>
              </a:lnSpc>
              <a:buFont typeface="Arial" panose="020B0604020202020204" pitchFamily="34" charset="0"/>
              <a:buChar char="•"/>
            </a:pPr>
            <a:r>
              <a:rPr lang="en-US" sz="1300" dirty="0">
                <a:latin typeface="Calibri" panose="020F0502020204030204" pitchFamily="34" charset="0"/>
                <a:cs typeface="Times New Roman" panose="02020603050405020304" pitchFamily="18" charset="0"/>
              </a:rPr>
              <a:t>Anxiety can make you feel a range of physical, mental and emotional, and </a:t>
            </a:r>
            <a:r>
              <a:rPr lang="en-AU" sz="1300" dirty="0">
                <a:latin typeface="Calibri" panose="020F0502020204030204" pitchFamily="34" charset="0"/>
                <a:cs typeface="Times New Roman" panose="02020603050405020304" pitchFamily="18" charset="0"/>
              </a:rPr>
              <a:t>behavioural</a:t>
            </a:r>
            <a:r>
              <a:rPr lang="en-US" sz="1300" dirty="0">
                <a:latin typeface="Calibri" panose="020F0502020204030204" pitchFamily="34" charset="0"/>
                <a:cs typeface="Times New Roman" panose="02020603050405020304" pitchFamily="18" charset="0"/>
              </a:rPr>
              <a:t> symptoms. These can differ from person to person and can change throughout your life.</a:t>
            </a:r>
          </a:p>
          <a:p>
            <a:pPr marL="361528" indent="-361528" defTabSz="966612">
              <a:lnSpc>
                <a:spcPct val="107000"/>
              </a:lnSpc>
              <a:buFont typeface="Arial" panose="020B0604020202020204" pitchFamily="34" charset="0"/>
              <a:buChar char="•"/>
            </a:pPr>
            <a:r>
              <a:rPr lang="en-US" sz="1300" dirty="0">
                <a:latin typeface="Calibri" panose="020F0502020204030204" pitchFamily="34" charset="0"/>
                <a:cs typeface="Times New Roman" panose="02020603050405020304" pitchFamily="18" charset="0"/>
              </a:rPr>
              <a:t>Anxiety can present in your body in different ways. Physical symptoms you might experience include shaking, sweating, dizziness, heart racing, feeling sick, stomach issues, faster breathing, a tight chest, or difficulty taking a deep breath.</a:t>
            </a:r>
          </a:p>
          <a:p>
            <a:pPr marL="361528" indent="-361528" defTabSz="966612">
              <a:lnSpc>
                <a:spcPct val="107000"/>
              </a:lnSpc>
              <a:buFont typeface="Arial" panose="020B0604020202020204" pitchFamily="34" charset="0"/>
              <a:buChar char="•"/>
            </a:pPr>
            <a:r>
              <a:rPr lang="en-US" sz="1300" dirty="0">
                <a:latin typeface="Calibri" panose="020F0502020204030204" pitchFamily="34" charset="0"/>
                <a:cs typeface="Times New Roman" panose="02020603050405020304" pitchFamily="18" charset="0"/>
              </a:rPr>
              <a:t>Anxiety can present with mental and emotional symptoms. Some mental and emotional symptoms you might experience are crying, feeling angry, feeling restless, thinking about things you are fearful of, and </a:t>
            </a:r>
            <a:r>
              <a:rPr lang="en-AU" sz="1300" dirty="0">
                <a:latin typeface="Calibri" panose="020F0502020204030204" pitchFamily="34" charset="0"/>
                <a:cs typeface="Times New Roman" panose="02020603050405020304" pitchFamily="18" charset="0"/>
              </a:rPr>
              <a:t>thinking a lot about worst-case scenarios</a:t>
            </a:r>
            <a:r>
              <a:rPr lang="en-US" sz="1300" dirty="0">
                <a:latin typeface="Calibri" panose="020F0502020204030204" pitchFamily="34" charset="0"/>
                <a:cs typeface="Times New Roman" panose="02020603050405020304" pitchFamily="18" charset="0"/>
              </a:rPr>
              <a:t>. </a:t>
            </a:r>
          </a:p>
          <a:p>
            <a:pPr marL="361528" indent="-361528" defTabSz="966612">
              <a:lnSpc>
                <a:spcPct val="107000"/>
              </a:lnSpc>
              <a:buFont typeface="Arial" panose="020B0604020202020204" pitchFamily="34" charset="0"/>
              <a:buChar char="•"/>
            </a:pPr>
            <a:r>
              <a:rPr lang="en-US" sz="1300" dirty="0">
                <a:latin typeface="Calibri" panose="020F0502020204030204" pitchFamily="34" charset="0"/>
                <a:cs typeface="Times New Roman" panose="02020603050405020304" pitchFamily="18" charset="0"/>
              </a:rPr>
              <a:t>Sometimes anxiety can present itself with </a:t>
            </a:r>
            <a:r>
              <a:rPr lang="en-AU" sz="1300" dirty="0">
                <a:latin typeface="Calibri" panose="020F0502020204030204" pitchFamily="34" charset="0"/>
                <a:cs typeface="Times New Roman" panose="02020603050405020304" pitchFamily="18" charset="0"/>
              </a:rPr>
              <a:t>behavioural</a:t>
            </a:r>
            <a:r>
              <a:rPr lang="en-US" sz="1300" dirty="0">
                <a:latin typeface="Calibri" panose="020F0502020204030204" pitchFamily="34" charset="0"/>
                <a:cs typeface="Times New Roman" panose="02020603050405020304" pitchFamily="18" charset="0"/>
              </a:rPr>
              <a:t> symptoms. You might avoid situations or social gatherings where you feel you could be embarrassed or judged. You might want to avoid going to certain places that might overwhelm you, such as shopping </a:t>
            </a:r>
            <a:r>
              <a:rPr lang="en-AU" sz="1300" dirty="0">
                <a:latin typeface="Calibri" panose="020F0502020204030204" pitchFamily="34" charset="0"/>
                <a:cs typeface="Times New Roman" panose="02020603050405020304" pitchFamily="18" charset="0"/>
              </a:rPr>
              <a:t>centres</a:t>
            </a:r>
            <a:r>
              <a:rPr lang="en-US" sz="1300" dirty="0">
                <a:latin typeface="Calibri" panose="020F0502020204030204" pitchFamily="34" charset="0"/>
                <a:cs typeface="Times New Roman" panose="02020603050405020304" pitchFamily="18" charset="0"/>
              </a:rPr>
              <a:t>. You might struggle to meet commitments at work, school or home. You might also struggle to get to sleep or stay asleep or use alcohol or drugs to help manage anxiety.</a:t>
            </a:r>
            <a:endParaRPr lang="en-AU" sz="13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666C0527-2277-B948-820E-0AA0368AA414}" type="slidenum">
              <a:rPr lang="en-US" smtClean="0"/>
              <a:t>5</a:t>
            </a:fld>
            <a:endParaRPr lang="en-US"/>
          </a:p>
        </p:txBody>
      </p:sp>
    </p:spTree>
    <p:extLst>
      <p:ext uri="{BB962C8B-B14F-4D97-AF65-F5344CB8AC3E}">
        <p14:creationId xmlns:p14="http://schemas.microsoft.com/office/powerpoint/2010/main" val="849987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pPr>
            <a:r>
              <a:rPr lang="en-AU" sz="1300" dirty="0">
                <a:latin typeface="Calibri" panose="020F0502020204030204" pitchFamily="34" charset="0"/>
                <a:cs typeface="Times New Roman" panose="02020603050405020304" pitchFamily="18" charset="0"/>
              </a:rPr>
              <a:t>Anxiety can appear in different ways for different people, and at different times in life. For example, you might:</a:t>
            </a:r>
          </a:p>
          <a:p>
            <a:pPr marL="361528" indent="-361528"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feel sick in the stomach, sweat a lot and need to go to the toilet more often than usual before a job interview</a:t>
            </a:r>
          </a:p>
          <a:p>
            <a:pPr marL="361528" indent="-361528"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think about the worst-case scenario and feel short of breath when taking off in an aeroplane</a:t>
            </a:r>
          </a:p>
          <a:p>
            <a:pPr marL="361528" indent="-361528"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constantly feel worried about the health of your newborn baby</a:t>
            </a:r>
          </a:p>
          <a:p>
            <a:pPr marL="361528" indent="-361528"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make up excuses to avoid going to social events. </a:t>
            </a:r>
          </a:p>
          <a:p>
            <a:endParaRPr lang="en-US" dirty="0"/>
          </a:p>
        </p:txBody>
      </p:sp>
      <p:sp>
        <p:nvSpPr>
          <p:cNvPr id="4" name="Slide Number Placeholder 3"/>
          <p:cNvSpPr>
            <a:spLocks noGrp="1"/>
          </p:cNvSpPr>
          <p:nvPr>
            <p:ph type="sldNum" sz="quarter" idx="5"/>
          </p:nvPr>
        </p:nvSpPr>
        <p:spPr/>
        <p:txBody>
          <a:bodyPr/>
          <a:lstStyle/>
          <a:p>
            <a:fld id="{666C0527-2277-B948-820E-0AA0368AA414}" type="slidenum">
              <a:rPr lang="en-US" smtClean="0"/>
              <a:t>6</a:t>
            </a:fld>
            <a:endParaRPr lang="en-US"/>
          </a:p>
        </p:txBody>
      </p:sp>
    </p:spTree>
    <p:extLst>
      <p:ext uri="{BB962C8B-B14F-4D97-AF65-F5344CB8AC3E}">
        <p14:creationId xmlns:p14="http://schemas.microsoft.com/office/powerpoint/2010/main" val="1981736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pPr>
            <a:r>
              <a:rPr lang="en-US" sz="1300" dirty="0">
                <a:latin typeface="Calibri" panose="020F0502020204030204" pitchFamily="34" charset="0"/>
                <a:cs typeface="Times New Roman" panose="02020603050405020304" pitchFamily="18" charset="0"/>
              </a:rPr>
              <a:t>What causes anxiety?</a:t>
            </a:r>
          </a:p>
          <a:p>
            <a:pPr defTabSz="966612">
              <a:lnSpc>
                <a:spcPct val="107000"/>
              </a:lnSpc>
            </a:pPr>
            <a:r>
              <a:rPr lang="en-US" sz="1300" dirty="0">
                <a:latin typeface="Calibri" panose="020F0502020204030204" pitchFamily="34" charset="0"/>
                <a:cs typeface="Times New Roman" panose="02020603050405020304" pitchFamily="18" charset="0"/>
              </a:rPr>
              <a:t>There is no one known cause for anxiety. Usually, it is caused by a range of factors, which may be different from person to person. </a:t>
            </a:r>
          </a:p>
          <a:p>
            <a:pPr marL="361528" indent="-361528" defTabSz="966612">
              <a:lnSpc>
                <a:spcPct val="107000"/>
              </a:lnSpc>
              <a:buFont typeface="Arial" panose="020B0604020202020204" pitchFamily="34" charset="0"/>
              <a:buChar char="•"/>
            </a:pPr>
            <a:r>
              <a:rPr lang="en-US" sz="1300" dirty="0">
                <a:latin typeface="Calibri" panose="020F0502020204030204" pitchFamily="34" charset="0"/>
                <a:cs typeface="Times New Roman" panose="02020603050405020304" pitchFamily="18" charset="0"/>
              </a:rPr>
              <a:t>Your family history, such as a close family member having anxiety, makes you more at risk of developing it.</a:t>
            </a:r>
          </a:p>
          <a:p>
            <a:pPr marL="361528" indent="-361528" defTabSz="966612">
              <a:lnSpc>
                <a:spcPct val="107000"/>
              </a:lnSpc>
              <a:buFont typeface="Arial" panose="020B0604020202020204" pitchFamily="34" charset="0"/>
              <a:buChar char="•"/>
            </a:pPr>
            <a:r>
              <a:rPr lang="en-US" sz="1300" dirty="0">
                <a:latin typeface="Calibri" panose="020F0502020204030204" pitchFamily="34" charset="0"/>
                <a:cs typeface="Times New Roman" panose="02020603050405020304" pitchFamily="18" charset="0"/>
              </a:rPr>
              <a:t>Certain personality traits, beliefs and attitudes can make you more likely to develop anxiety. For example, suppose you are a perfectionist with low self-esteem or low self-confidence. In that case, you are more likely to develop or have anxiety.</a:t>
            </a:r>
          </a:p>
          <a:p>
            <a:pPr marL="361528" indent="-361528" defTabSz="966612">
              <a:lnSpc>
                <a:spcPct val="107000"/>
              </a:lnSpc>
              <a:buFont typeface="Arial" panose="020B0604020202020204" pitchFamily="34" charset="0"/>
              <a:buChar char="•"/>
            </a:pPr>
            <a:r>
              <a:rPr lang="en-US" sz="1300" dirty="0">
                <a:latin typeface="Calibri" panose="020F0502020204030204" pitchFamily="34" charset="0"/>
                <a:cs typeface="Times New Roman" panose="02020603050405020304" pitchFamily="18" charset="0"/>
              </a:rPr>
              <a:t>Having other diagnosed mental health issues, such as depression or substance abuse, may cause an increased risk of developing anxiety. Health conditions such as polycystic ovary syndrome (PCOS) and endometriosis can also make you more likely to develop anxiety. </a:t>
            </a:r>
          </a:p>
          <a:p>
            <a:pPr marL="361528" indent="-361528" defTabSz="966612">
              <a:lnSpc>
                <a:spcPct val="107000"/>
              </a:lnSpc>
              <a:buFont typeface="Arial" panose="020B0604020202020204" pitchFamily="34" charset="0"/>
              <a:buChar char="•"/>
            </a:pPr>
            <a:r>
              <a:rPr lang="en-US" sz="1300" dirty="0">
                <a:latin typeface="Calibri" panose="020F0502020204030204" pitchFamily="34" charset="0"/>
                <a:cs typeface="Times New Roman" panose="02020603050405020304" pitchFamily="18" charset="0"/>
              </a:rPr>
              <a:t>Experiences of racism, homophobia and other forms of discrimination can make you more at risk of developing anxiety. </a:t>
            </a:r>
          </a:p>
          <a:p>
            <a:pPr marL="361528" indent="-361528" defTabSz="966612">
              <a:lnSpc>
                <a:spcPct val="107000"/>
              </a:lnSpc>
              <a:buFont typeface="Arial" panose="020B0604020202020204" pitchFamily="34" charset="0"/>
              <a:buChar char="•"/>
            </a:pPr>
            <a:r>
              <a:rPr lang="en-US" sz="1300" dirty="0">
                <a:latin typeface="Calibri" panose="020F0502020204030204" pitchFamily="34" charset="0"/>
                <a:cs typeface="Times New Roman" panose="02020603050405020304" pitchFamily="18" charset="0"/>
              </a:rPr>
              <a:t>Times of hormonal changes can cause anxiety, for example, after childbirth, during menopause, or before your menstrual period. </a:t>
            </a:r>
          </a:p>
          <a:p>
            <a:pPr marL="361528" indent="-361528"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A stressful event or major life change can cause anxiety, for example, having children, moving home, changing jobs, family or relationship issues, financial problems, or the death of a loved one.</a:t>
            </a:r>
          </a:p>
          <a:p>
            <a:endParaRPr lang="en-US" dirty="0"/>
          </a:p>
        </p:txBody>
      </p:sp>
      <p:sp>
        <p:nvSpPr>
          <p:cNvPr id="4" name="Slide Number Placeholder 3"/>
          <p:cNvSpPr>
            <a:spLocks noGrp="1"/>
          </p:cNvSpPr>
          <p:nvPr>
            <p:ph type="sldNum" sz="quarter" idx="5"/>
          </p:nvPr>
        </p:nvSpPr>
        <p:spPr/>
        <p:txBody>
          <a:bodyPr/>
          <a:lstStyle/>
          <a:p>
            <a:fld id="{666C0527-2277-B948-820E-0AA0368AA414}" type="slidenum">
              <a:rPr lang="en-US" smtClean="0"/>
              <a:t>7</a:t>
            </a:fld>
            <a:endParaRPr lang="en-US"/>
          </a:p>
        </p:txBody>
      </p:sp>
    </p:spTree>
    <p:extLst>
      <p:ext uri="{BB962C8B-B14F-4D97-AF65-F5344CB8AC3E}">
        <p14:creationId xmlns:p14="http://schemas.microsoft.com/office/powerpoint/2010/main" val="2295936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300" dirty="0">
                <a:cs typeface="Times New Roman" panose="02020603050405020304" pitchFamily="18" charset="0"/>
              </a:rPr>
              <a:t>It is normal to experience some anxiety from time to time. But if you feel anxious for no reason, your anxiety doesn’t go away or your anxiety affects your quality of life, you might have an anxiety disorder. </a:t>
            </a:r>
          </a:p>
          <a:p>
            <a:pPr marL="361528" indent="-361528" defTabSz="966612">
              <a:lnSpc>
                <a:spcPct val="107000"/>
              </a:lnSpc>
              <a:buFont typeface="Arial" panose="020B0604020202020204" pitchFamily="34" charset="0"/>
              <a:buChar char="•"/>
            </a:pPr>
            <a:r>
              <a:rPr lang="en-US" sz="1300" dirty="0">
                <a:cs typeface="Times New Roman" panose="02020603050405020304" pitchFamily="18" charset="0"/>
              </a:rPr>
              <a:t>Anxiety is a common emotion that can occur in our daily lives. In contrast, anxiety disorder is diagnosed as a mental illness where a person experiences excessive anxiety that is distressing and has a big impact on their daily life. Anxiety disorder must be diagnosed and managed by a medical professional.</a:t>
            </a:r>
          </a:p>
          <a:p>
            <a:pPr marL="361528" indent="-361528" defTabSz="966612">
              <a:lnSpc>
                <a:spcPct val="107000"/>
              </a:lnSpc>
              <a:buFont typeface="Arial" panose="020B0604020202020204" pitchFamily="34" charset="0"/>
              <a:buChar char="•"/>
            </a:pPr>
            <a:r>
              <a:rPr lang="en-AU" sz="1300" dirty="0">
                <a:cs typeface="Times New Roman" panose="02020603050405020304" pitchFamily="18" charset="0"/>
              </a:rPr>
              <a:t>1 out of every 3 women in Australia will experience an anxiety disorder at some point during her life.</a:t>
            </a:r>
          </a:p>
          <a:p>
            <a:pPr marL="361528" indent="-361528" defTabSz="966612">
              <a:lnSpc>
                <a:spcPct val="107000"/>
              </a:lnSpc>
              <a:buFont typeface="Arial" panose="020B0604020202020204" pitchFamily="34" charset="0"/>
              <a:buChar char="•"/>
            </a:pPr>
            <a:r>
              <a:rPr lang="en-AU" sz="1300" dirty="0">
                <a:cs typeface="Times New Roman" panose="02020603050405020304" pitchFamily="18" charset="0"/>
              </a:rPr>
              <a:t>Women from some groups experience anxiety disorders at high rates, including members of LGBTQI+ communities. </a:t>
            </a:r>
          </a:p>
          <a:p>
            <a:pPr marL="361528" indent="-361528" defTabSz="966612">
              <a:lnSpc>
                <a:spcPct val="107000"/>
              </a:lnSpc>
              <a:buFont typeface="Arial" panose="020B0604020202020204" pitchFamily="34" charset="0"/>
              <a:buChar char="•"/>
            </a:pPr>
            <a:r>
              <a:rPr lang="en-US" sz="1300" dirty="0">
                <a:cs typeface="Times New Roman" panose="02020603050405020304" pitchFamily="18" charset="0"/>
              </a:rPr>
              <a:t>There are different types of anxiety disorder, including:</a:t>
            </a:r>
          </a:p>
          <a:p>
            <a:pPr marL="844834" lvl="1" indent="-361528" defTabSz="966612">
              <a:lnSpc>
                <a:spcPct val="107000"/>
              </a:lnSpc>
              <a:buFont typeface="Calibri" panose="020F0502020204030204" pitchFamily="34" charset="0"/>
              <a:buChar char="-"/>
            </a:pPr>
            <a:r>
              <a:rPr lang="en-AU" sz="1300" dirty="0">
                <a:cs typeface="Times New Roman" panose="02020603050405020304" pitchFamily="18" charset="0"/>
              </a:rPr>
              <a:t>generalised anxiety disorder – when you constantly worry about things that don’t represent a serious threat</a:t>
            </a:r>
          </a:p>
          <a:p>
            <a:pPr marL="844834" lvl="1" indent="-361528" defTabSz="966612">
              <a:lnSpc>
                <a:spcPct val="107000"/>
              </a:lnSpc>
              <a:buFont typeface="Calibri" panose="020F0502020204030204" pitchFamily="34" charset="0"/>
              <a:buChar char="-"/>
            </a:pPr>
            <a:r>
              <a:rPr lang="en-AU" sz="1300" dirty="0">
                <a:cs typeface="Times New Roman" panose="02020603050405020304" pitchFamily="18" charset="0"/>
              </a:rPr>
              <a:t>panic disorder – when you have sudden and intense feelings of fear resulting in a panic attack (e.g. racing heart, breathing fast, sweating or thinking you are going to die)</a:t>
            </a:r>
          </a:p>
          <a:p>
            <a:pPr marL="844834" lvl="1" indent="-361528" defTabSz="966612">
              <a:lnSpc>
                <a:spcPct val="107000"/>
              </a:lnSpc>
              <a:buFont typeface="Calibri" panose="020F0502020204030204" pitchFamily="34" charset="0"/>
              <a:buChar char="-"/>
            </a:pPr>
            <a:r>
              <a:rPr lang="en-AU" sz="1300" dirty="0">
                <a:cs typeface="Times New Roman" panose="02020603050405020304" pitchFamily="18" charset="0"/>
              </a:rPr>
              <a:t>phobia – when you have an intense fear of something and you try to avoid it (e.g. fear of heights, fear of spiders or fear of flying)</a:t>
            </a:r>
          </a:p>
          <a:p>
            <a:pPr marL="844834" lvl="1" indent="-361528" defTabSz="966612">
              <a:lnSpc>
                <a:spcPct val="107000"/>
              </a:lnSpc>
              <a:buFont typeface="Calibri" panose="020F0502020204030204" pitchFamily="34" charset="0"/>
              <a:buChar char="-"/>
            </a:pPr>
            <a:r>
              <a:rPr lang="en-AU" sz="1300" dirty="0">
                <a:cs typeface="Times New Roman" panose="02020603050405020304" pitchFamily="18" charset="0"/>
              </a:rPr>
              <a:t>obsessive-compulsive disorder (OCD) – when you repeat thoughts and behaviours over and over again to reduce feelings of anxiety (e.g. counting things or excessive handwashing)</a:t>
            </a:r>
          </a:p>
          <a:p>
            <a:pPr marL="844834" lvl="1" indent="-361528" defTabSz="966612">
              <a:lnSpc>
                <a:spcPct val="107000"/>
              </a:lnSpc>
              <a:buFont typeface="Calibri" panose="020F0502020204030204" pitchFamily="34" charset="0"/>
              <a:buChar char="-"/>
            </a:pPr>
            <a:r>
              <a:rPr lang="en-AU" sz="1300" dirty="0">
                <a:cs typeface="Times New Roman" panose="02020603050405020304" pitchFamily="18" charset="0"/>
              </a:rPr>
              <a:t>social phobia (social anxiety disorder) – when you avoid being in social situations because you have intense fear and worry about being judged</a:t>
            </a:r>
          </a:p>
          <a:p>
            <a:pPr marL="844834" lvl="1" indent="-361528" defTabSz="966612">
              <a:lnSpc>
                <a:spcPct val="107000"/>
              </a:lnSpc>
              <a:buFont typeface="Calibri" panose="020F0502020204030204" pitchFamily="34" charset="0"/>
              <a:buChar char="-"/>
            </a:pPr>
            <a:r>
              <a:rPr lang="en-AU" sz="1300" dirty="0">
                <a:cs typeface="Times New Roman" panose="02020603050405020304" pitchFamily="18" charset="0"/>
              </a:rPr>
              <a:t>health anxiety – when you have intense fear that something is wrong with your body.</a:t>
            </a:r>
            <a:endParaRPr lang="en-AU" dirty="0">
              <a:latin typeface="+mn-lt"/>
            </a:endParaRPr>
          </a:p>
          <a:p>
            <a:endParaRPr lang="en-US" dirty="0"/>
          </a:p>
        </p:txBody>
      </p:sp>
      <p:sp>
        <p:nvSpPr>
          <p:cNvPr id="4" name="Slide Number Placeholder 3"/>
          <p:cNvSpPr>
            <a:spLocks noGrp="1"/>
          </p:cNvSpPr>
          <p:nvPr>
            <p:ph type="sldNum" sz="quarter" idx="5"/>
          </p:nvPr>
        </p:nvSpPr>
        <p:spPr/>
        <p:txBody>
          <a:bodyPr/>
          <a:lstStyle/>
          <a:p>
            <a:fld id="{666C0527-2277-B948-820E-0AA0368AA414}" type="slidenum">
              <a:rPr lang="en-US" smtClean="0"/>
              <a:t>8</a:t>
            </a:fld>
            <a:endParaRPr lang="en-US"/>
          </a:p>
        </p:txBody>
      </p:sp>
    </p:spTree>
    <p:extLst>
      <p:ext uri="{BB962C8B-B14F-4D97-AF65-F5344CB8AC3E}">
        <p14:creationId xmlns:p14="http://schemas.microsoft.com/office/powerpoint/2010/main" val="432218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spcAft>
                <a:spcPts val="894"/>
              </a:spcAft>
            </a:pPr>
            <a:r>
              <a:rPr lang="en-US" sz="1300" dirty="0">
                <a:latin typeface="Calibri" panose="020F0502020204030204" pitchFamily="34" charset="0"/>
                <a:cs typeface="Times New Roman" panose="02020603050405020304" pitchFamily="18" charset="0"/>
              </a:rPr>
              <a:t>Anxiety can be overwhelming, but there are strategies and supports available to help you manage. </a:t>
            </a:r>
          </a:p>
          <a:p>
            <a:pPr defTabSz="966612">
              <a:lnSpc>
                <a:spcPct val="107000"/>
              </a:lnSpc>
              <a:spcAft>
                <a:spcPts val="894"/>
              </a:spcAft>
            </a:pPr>
            <a:r>
              <a:rPr lang="en-US" sz="1300" dirty="0">
                <a:latin typeface="Calibri" panose="020F0502020204030204" pitchFamily="34" charset="0"/>
                <a:cs typeface="Times New Roman" panose="02020603050405020304" pitchFamily="18" charset="0"/>
              </a:rPr>
              <a:t>This section discusses some strategies you can try to manage anxiety. </a:t>
            </a:r>
          </a:p>
          <a:p>
            <a:pPr marL="361528" indent="-361528" defTabSz="966612">
              <a:lnSpc>
                <a:spcPct val="107000"/>
              </a:lnSpc>
              <a:buFont typeface="Arial" panose="020B0604020202020204" pitchFamily="34" charset="0"/>
              <a:buChar char="•"/>
            </a:pPr>
            <a:r>
              <a:rPr lang="en-US" sz="1300" dirty="0">
                <a:latin typeface="Calibri" panose="020F0502020204030204" pitchFamily="34" charset="0"/>
                <a:cs typeface="Times New Roman" panose="02020603050405020304" pitchFamily="18" charset="0"/>
              </a:rPr>
              <a:t>It’s best to be kind to yourself when managing your anxiety. </a:t>
            </a:r>
          </a:p>
          <a:p>
            <a:pPr marL="361528" indent="-361528" defTabSz="966612">
              <a:lnSpc>
                <a:spcPct val="107000"/>
              </a:lnSpc>
              <a:buFont typeface="Arial" panose="020B0604020202020204" pitchFamily="34" charset="0"/>
              <a:buChar char="•"/>
            </a:pPr>
            <a:r>
              <a:rPr lang="en-US" sz="1300" dirty="0">
                <a:latin typeface="Calibri" panose="020F0502020204030204" pitchFamily="34" charset="0"/>
                <a:cs typeface="Times New Roman" panose="02020603050405020304" pitchFamily="18" charset="0"/>
              </a:rPr>
              <a:t>Keep an open mind and you can discover ways to manage it as there are many options to help you.</a:t>
            </a:r>
          </a:p>
          <a:p>
            <a:pPr marL="361528" indent="-361528" defTabSz="966612">
              <a:lnSpc>
                <a:spcPct val="107000"/>
              </a:lnSpc>
              <a:buFont typeface="Arial" panose="020B0604020202020204" pitchFamily="34" charset="0"/>
              <a:buChar char="•"/>
            </a:pPr>
            <a:r>
              <a:rPr lang="en-US" sz="1300" dirty="0">
                <a:latin typeface="Calibri" panose="020F0502020204030204" pitchFamily="34" charset="0"/>
                <a:cs typeface="Times New Roman" panose="02020603050405020304" pitchFamily="18" charset="0"/>
              </a:rPr>
              <a:t>If you experience anxiety from time to time, there are lots of strategies you can try yourself to help manage your anxiety. </a:t>
            </a:r>
          </a:p>
          <a:p>
            <a:pPr marL="361528" indent="-361528" defTabSz="966612">
              <a:lnSpc>
                <a:spcPct val="107000"/>
              </a:lnSpc>
              <a:buFont typeface="Arial" panose="020B0604020202020204" pitchFamily="34" charset="0"/>
              <a:buChar char="•"/>
            </a:pPr>
            <a:r>
              <a:rPr lang="en-US" sz="1300" dirty="0">
                <a:latin typeface="Calibri" panose="020F0502020204030204" pitchFamily="34" charset="0"/>
                <a:cs typeface="Times New Roman" panose="02020603050405020304" pitchFamily="18" charset="0"/>
              </a:rPr>
              <a:t>If you experience anxiety often, you might need to get help from a GP or mental health professional to help manage your anxiety.</a:t>
            </a:r>
            <a:endParaRPr lang="en-AU" sz="1300"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66C0527-2277-B948-820E-0AA0368AA414}" type="slidenum">
              <a:rPr lang="en-US" smtClean="0"/>
              <a:t>9</a:t>
            </a:fld>
            <a:endParaRPr lang="en-US"/>
          </a:p>
        </p:txBody>
      </p:sp>
    </p:spTree>
    <p:extLst>
      <p:ext uri="{BB962C8B-B14F-4D97-AF65-F5344CB8AC3E}">
        <p14:creationId xmlns:p14="http://schemas.microsoft.com/office/powerpoint/2010/main" val="2067220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639549" y="1531174"/>
            <a:ext cx="5512228" cy="1334047"/>
          </a:xfrm>
          <a:prstGeom prst="rect">
            <a:avLst/>
          </a:prstGeom>
        </p:spPr>
        <p:txBody>
          <a:bodyPr vert="horz" lIns="0" tIns="45720" rIns="91440" bIns="45720" rtlCol="0" anchor="ctr">
            <a:normAutofit/>
          </a:bodyPr>
          <a:lstStyle>
            <a:lvl1pPr>
              <a:defRPr sz="4800" b="1">
                <a:solidFill>
                  <a:schemeClr val="bg1"/>
                </a:solidFill>
              </a:defRPr>
            </a:lvl1pPr>
          </a:lstStyle>
          <a:p>
            <a:r>
              <a:rPr lang="en-AU" dirty="0"/>
              <a:t>Click to add title</a:t>
            </a:r>
            <a:endParaRPr lang="en-US" dirty="0"/>
          </a:p>
        </p:txBody>
      </p:sp>
      <p:sp>
        <p:nvSpPr>
          <p:cNvPr id="13" name="Subtitle 2"/>
          <p:cNvSpPr>
            <a:spLocks noGrp="1"/>
          </p:cNvSpPr>
          <p:nvPr>
            <p:ph type="subTitle" idx="1" hasCustomPrompt="1"/>
          </p:nvPr>
        </p:nvSpPr>
        <p:spPr>
          <a:xfrm>
            <a:off x="639548" y="3339127"/>
            <a:ext cx="5512229" cy="993730"/>
          </a:xfrm>
          <a:prstGeom prst="rect">
            <a:avLst/>
          </a:prstGeom>
        </p:spPr>
        <p:txBody>
          <a:bodyPr lIns="0"/>
          <a:lstStyle>
            <a:lvl1pPr marL="0" marR="0" indent="0" algn="l" defTabSz="457200" rtl="0" eaLnBrk="1" fontAlgn="auto" latinLnBrk="0" hangingPunct="1">
              <a:lnSpc>
                <a:spcPct val="100000"/>
              </a:lnSpc>
              <a:spcBef>
                <a:spcPct val="20000"/>
              </a:spcBef>
              <a:spcAft>
                <a:spcPts val="0"/>
              </a:spcAft>
              <a:buClrTx/>
              <a:buSzTx/>
              <a:buFont typeface="Arial"/>
              <a:buNone/>
              <a:tabLst/>
              <a:defRPr sz="28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add subtitle</a:t>
            </a:r>
          </a:p>
        </p:txBody>
      </p:sp>
      <p:pic>
        <p:nvPicPr>
          <p:cNvPr id="6" name="Picture 5">
            <a:extLst>
              <a:ext uri="{FF2B5EF4-FFF2-40B4-BE49-F238E27FC236}">
                <a16:creationId xmlns:a16="http://schemas.microsoft.com/office/drawing/2014/main" id="{A968D549-83B3-47BF-9EE6-BFF5B5DCFE7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79993" y="-558114"/>
            <a:ext cx="4748966" cy="6365762"/>
          </a:xfrm>
          <a:prstGeom prst="rect">
            <a:avLst/>
          </a:prstGeom>
        </p:spPr>
      </p:pic>
    </p:spTree>
    <p:extLst>
      <p:ext uri="{BB962C8B-B14F-4D97-AF65-F5344CB8AC3E}">
        <p14:creationId xmlns:p14="http://schemas.microsoft.com/office/powerpoint/2010/main" val="223431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39A5-4EAC-4850-8CCC-14D137CC2889}"/>
              </a:ext>
            </a:extLst>
          </p:cNvPr>
          <p:cNvSpPr>
            <a:spLocks noGrp="1"/>
          </p:cNvSpPr>
          <p:nvPr>
            <p:ph type="title" hasCustomPrompt="1"/>
          </p:nvPr>
        </p:nvSpPr>
        <p:spPr>
          <a:xfrm>
            <a:off x="623888" y="620713"/>
            <a:ext cx="10944225" cy="5580061"/>
          </a:xfrm>
          <a:prstGeom prst="rect">
            <a:avLst/>
          </a:prstGeom>
        </p:spPr>
        <p:txBody>
          <a:bodyPr anchor="ctr"/>
          <a:lstStyle>
            <a:lvl1pPr algn="ctr">
              <a:defRPr sz="4800" b="1">
                <a:solidFill>
                  <a:schemeClr val="bg1"/>
                </a:solidFill>
              </a:defRPr>
            </a:lvl1pPr>
          </a:lstStyle>
          <a:p>
            <a:r>
              <a:rPr lang="en-US" dirty="0"/>
              <a:t>Click to add text</a:t>
            </a:r>
          </a:p>
        </p:txBody>
      </p:sp>
      <p:pic>
        <p:nvPicPr>
          <p:cNvPr id="5" name="Picture 4">
            <a:extLst>
              <a:ext uri="{FF2B5EF4-FFF2-40B4-BE49-F238E27FC236}">
                <a16:creationId xmlns:a16="http://schemas.microsoft.com/office/drawing/2014/main" id="{80F8B7FD-BA9F-4B76-9C90-00CB1D9F4726}"/>
              </a:ext>
              <a:ext uri="{C183D7F6-B498-43B3-948B-1728B52AA6E4}">
                <adec:decorative xmlns:adec="http://schemas.microsoft.com/office/drawing/2017/decorative" val="1"/>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p:blipFill>
        <p:spPr>
          <a:xfrm>
            <a:off x="10479505" y="-203739"/>
            <a:ext cx="1987798" cy="2664548"/>
          </a:xfrm>
          <a:prstGeom prst="rect">
            <a:avLst/>
          </a:prstGeom>
        </p:spPr>
      </p:pic>
    </p:spTree>
    <p:extLst>
      <p:ext uri="{BB962C8B-B14F-4D97-AF65-F5344CB8AC3E}">
        <p14:creationId xmlns:p14="http://schemas.microsoft.com/office/powerpoint/2010/main" val="148295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39A5-4EAC-4850-8CCC-14D137CC2889}"/>
              </a:ext>
            </a:extLst>
          </p:cNvPr>
          <p:cNvSpPr>
            <a:spLocks noGrp="1"/>
          </p:cNvSpPr>
          <p:nvPr>
            <p:ph type="title" hasCustomPrompt="1"/>
          </p:nvPr>
        </p:nvSpPr>
        <p:spPr>
          <a:xfrm>
            <a:off x="634234" y="620713"/>
            <a:ext cx="11030702" cy="4752975"/>
          </a:xfrm>
          <a:prstGeom prst="rect">
            <a:avLst/>
          </a:prstGeom>
        </p:spPr>
        <p:txBody>
          <a:bodyPr lIns="0" anchor="ctr"/>
          <a:lstStyle>
            <a:lvl1pPr algn="l">
              <a:defRPr sz="4800" b="1" i="0">
                <a:solidFill>
                  <a:schemeClr val="bg1"/>
                </a:solidFill>
              </a:defRPr>
            </a:lvl1pPr>
          </a:lstStyle>
          <a:p>
            <a:r>
              <a:rPr lang="en-US" dirty="0"/>
              <a:t>Click to add text</a:t>
            </a:r>
          </a:p>
        </p:txBody>
      </p:sp>
      <p:pic>
        <p:nvPicPr>
          <p:cNvPr id="5" name="Picture 4">
            <a:extLst>
              <a:ext uri="{FF2B5EF4-FFF2-40B4-BE49-F238E27FC236}">
                <a16:creationId xmlns:a16="http://schemas.microsoft.com/office/drawing/2014/main" id="{EB7E907C-0E69-490E-B656-121B33C1E03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79993" y="-558114"/>
            <a:ext cx="4748966" cy="6365762"/>
          </a:xfrm>
          <a:prstGeom prst="rect">
            <a:avLst/>
          </a:prstGeom>
        </p:spPr>
      </p:pic>
    </p:spTree>
    <p:extLst>
      <p:ext uri="{BB962C8B-B14F-4D97-AF65-F5344CB8AC3E}">
        <p14:creationId xmlns:p14="http://schemas.microsoft.com/office/powerpoint/2010/main" val="2030682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85EA24-C16B-41C4-A104-AB759D3CF313}"/>
              </a:ext>
            </a:extLst>
          </p:cNvPr>
          <p:cNvSpPr/>
          <p:nvPr userDrawn="1"/>
        </p:nvSpPr>
        <p:spPr>
          <a:xfrm flipV="1">
            <a:off x="0" y="-1"/>
            <a:ext cx="12192000" cy="68680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endParaRPr>
          </a:p>
        </p:txBody>
      </p:sp>
      <p:sp>
        <p:nvSpPr>
          <p:cNvPr id="2" name="Rectangle 1">
            <a:extLst>
              <a:ext uri="{FF2B5EF4-FFF2-40B4-BE49-F238E27FC236}">
                <a16:creationId xmlns:a16="http://schemas.microsoft.com/office/drawing/2014/main" id="{C1450657-36F5-4B16-9B61-F3944EBDC7FD}"/>
              </a:ext>
            </a:extLst>
          </p:cNvPr>
          <p:cNvSpPr/>
          <p:nvPr userDrawn="1"/>
        </p:nvSpPr>
        <p:spPr>
          <a:xfrm>
            <a:off x="0" y="-1"/>
            <a:ext cx="12192000" cy="6210822"/>
          </a:xfrm>
          <a:prstGeom prst="rect">
            <a:avLst/>
          </a:prstGeom>
          <a:solidFill>
            <a:srgbClr val="EFE4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C04CDC5-A099-4E3B-BCC0-BF66B67C8156}"/>
              </a:ext>
            </a:extLst>
          </p:cNvPr>
          <p:cNvSpPr/>
          <p:nvPr userDrawn="1"/>
        </p:nvSpPr>
        <p:spPr>
          <a:xfrm flipV="1">
            <a:off x="0" y="6210822"/>
            <a:ext cx="12192000" cy="6572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Title 1">
            <a:extLst>
              <a:ext uri="{FF2B5EF4-FFF2-40B4-BE49-F238E27FC236}">
                <a16:creationId xmlns:a16="http://schemas.microsoft.com/office/drawing/2014/main" id="{985B8ABF-4E3A-4F80-9D62-22F5FBED26B7}"/>
              </a:ext>
            </a:extLst>
          </p:cNvPr>
          <p:cNvSpPr>
            <a:spLocks noGrp="1"/>
          </p:cNvSpPr>
          <p:nvPr>
            <p:ph type="title" hasCustomPrompt="1"/>
          </p:nvPr>
        </p:nvSpPr>
        <p:spPr>
          <a:xfrm>
            <a:off x="634646" y="631471"/>
            <a:ext cx="10944225" cy="4634267"/>
          </a:xfrm>
          <a:prstGeom prst="rect">
            <a:avLst/>
          </a:prstGeom>
        </p:spPr>
        <p:txBody>
          <a:bodyPr anchor="ctr"/>
          <a:lstStyle>
            <a:lvl1pPr algn="ctr">
              <a:defRPr sz="3600" b="1">
                <a:solidFill>
                  <a:schemeClr val="tx1"/>
                </a:solidFill>
              </a:defRPr>
            </a:lvl1pPr>
          </a:lstStyle>
          <a:p>
            <a:r>
              <a:rPr lang="en-US" dirty="0"/>
              <a:t>Click to add text</a:t>
            </a:r>
          </a:p>
        </p:txBody>
      </p:sp>
      <p:sp>
        <p:nvSpPr>
          <p:cNvPr id="9" name="TextBox 8">
            <a:extLst>
              <a:ext uri="{FF2B5EF4-FFF2-40B4-BE49-F238E27FC236}">
                <a16:creationId xmlns:a16="http://schemas.microsoft.com/office/drawing/2014/main" id="{02E5C469-453A-4026-9A11-A19F5674A17A}"/>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3967615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85EA24-C16B-41C4-A104-AB759D3CF313}"/>
              </a:ext>
            </a:extLst>
          </p:cNvPr>
          <p:cNvSpPr/>
          <p:nvPr userDrawn="1"/>
        </p:nvSpPr>
        <p:spPr>
          <a:xfrm flipV="1">
            <a:off x="0" y="-1"/>
            <a:ext cx="12192000" cy="68680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endParaRPr>
          </a:p>
        </p:txBody>
      </p:sp>
      <p:sp>
        <p:nvSpPr>
          <p:cNvPr id="8" name="Rectangle 7">
            <a:extLst>
              <a:ext uri="{FF2B5EF4-FFF2-40B4-BE49-F238E27FC236}">
                <a16:creationId xmlns:a16="http://schemas.microsoft.com/office/drawing/2014/main" id="{8C04CDC5-A099-4E3B-BCC0-BF66B67C8156}"/>
              </a:ext>
            </a:extLst>
          </p:cNvPr>
          <p:cNvSpPr/>
          <p:nvPr userDrawn="1"/>
        </p:nvSpPr>
        <p:spPr>
          <a:xfrm flipV="1">
            <a:off x="0" y="6210822"/>
            <a:ext cx="12192000" cy="6572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Title 1">
            <a:extLst>
              <a:ext uri="{FF2B5EF4-FFF2-40B4-BE49-F238E27FC236}">
                <a16:creationId xmlns:a16="http://schemas.microsoft.com/office/drawing/2014/main" id="{985B8ABF-4E3A-4F80-9D62-22F5FBED26B7}"/>
              </a:ext>
            </a:extLst>
          </p:cNvPr>
          <p:cNvSpPr>
            <a:spLocks noGrp="1"/>
          </p:cNvSpPr>
          <p:nvPr>
            <p:ph type="title" hasCustomPrompt="1"/>
          </p:nvPr>
        </p:nvSpPr>
        <p:spPr>
          <a:xfrm>
            <a:off x="634646" y="631471"/>
            <a:ext cx="10933467" cy="4634267"/>
          </a:xfrm>
          <a:prstGeom prst="rect">
            <a:avLst/>
          </a:prstGeom>
        </p:spPr>
        <p:txBody>
          <a:bodyPr anchor="ctr"/>
          <a:lstStyle>
            <a:lvl1pPr algn="ctr">
              <a:defRPr b="1">
                <a:solidFill>
                  <a:schemeClr val="tx1"/>
                </a:solidFill>
              </a:defRPr>
            </a:lvl1pPr>
          </a:lstStyle>
          <a:p>
            <a:r>
              <a:rPr lang="en-US" dirty="0"/>
              <a:t>Click to add text</a:t>
            </a:r>
          </a:p>
        </p:txBody>
      </p:sp>
      <p:sp>
        <p:nvSpPr>
          <p:cNvPr id="9" name="TextBox 8">
            <a:extLst>
              <a:ext uri="{FF2B5EF4-FFF2-40B4-BE49-F238E27FC236}">
                <a16:creationId xmlns:a16="http://schemas.microsoft.com/office/drawing/2014/main" id="{02E5C469-453A-4026-9A11-A19F5674A17A}"/>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pic>
        <p:nvPicPr>
          <p:cNvPr id="7" name="Picture 6">
            <a:extLst>
              <a:ext uri="{FF2B5EF4-FFF2-40B4-BE49-F238E27FC236}">
                <a16:creationId xmlns:a16="http://schemas.microsoft.com/office/drawing/2014/main" id="{9D2BD174-F487-4551-B03A-B2EE47709860}"/>
              </a:ext>
              <a:ext uri="{C183D7F6-B498-43B3-948B-1728B52AA6E4}">
                <adec:decorative xmlns:adec="http://schemas.microsoft.com/office/drawing/2017/decorative" val="1"/>
              </a:ext>
            </a:extLst>
          </p:cNvPr>
          <p:cNvPicPr>
            <a:picLocks noChangeAspect="1"/>
          </p:cNvPicPr>
          <p:nvPr userDrawn="1"/>
        </p:nvPicPr>
        <p:blipFill>
          <a:blip r:embed="rId2" cstate="screen">
            <a:alphaModFix amt="40000"/>
            <a:extLst>
              <a:ext uri="{28A0092B-C50C-407E-A947-70E740481C1C}">
                <a14:useLocalDpi xmlns:a14="http://schemas.microsoft.com/office/drawing/2010/main"/>
              </a:ext>
            </a:extLst>
          </a:blip>
          <a:srcRect/>
          <a:stretch/>
        </p:blipFill>
        <p:spPr>
          <a:xfrm>
            <a:off x="10479505" y="-203739"/>
            <a:ext cx="1987798" cy="2664548"/>
          </a:xfrm>
          <a:prstGeom prst="rect">
            <a:avLst/>
          </a:prstGeom>
        </p:spPr>
      </p:pic>
    </p:spTree>
    <p:extLst>
      <p:ext uri="{BB962C8B-B14F-4D97-AF65-F5344CB8AC3E}">
        <p14:creationId xmlns:p14="http://schemas.microsoft.com/office/powerpoint/2010/main" val="119004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2518-ADF9-4997-AB4B-43AEF96EAB97}"/>
              </a:ext>
            </a:extLst>
          </p:cNvPr>
          <p:cNvSpPr>
            <a:spLocks noGrp="1"/>
          </p:cNvSpPr>
          <p:nvPr>
            <p:ph type="title" hasCustomPrompt="1"/>
          </p:nvPr>
        </p:nvSpPr>
        <p:spPr>
          <a:xfrm>
            <a:off x="623887" y="1783273"/>
            <a:ext cx="10944225" cy="2396332"/>
          </a:xfrm>
          <a:prstGeom prst="rect">
            <a:avLst/>
          </a:prstGeom>
        </p:spPr>
        <p:txBody>
          <a:bodyPr lIns="0"/>
          <a:lstStyle>
            <a:lvl1pPr>
              <a:defRPr sz="4800" b="1">
                <a:solidFill>
                  <a:schemeClr val="bg1"/>
                </a:solidFill>
              </a:defRPr>
            </a:lvl1pPr>
          </a:lstStyle>
          <a:p>
            <a:r>
              <a:rPr lang="en-US" dirty="0"/>
              <a:t>Thank you</a:t>
            </a:r>
            <a:endParaRPr lang="en-AU" dirty="0"/>
          </a:p>
        </p:txBody>
      </p:sp>
      <p:sp>
        <p:nvSpPr>
          <p:cNvPr id="3" name="Title 1">
            <a:extLst>
              <a:ext uri="{FF2B5EF4-FFF2-40B4-BE49-F238E27FC236}">
                <a16:creationId xmlns:a16="http://schemas.microsoft.com/office/drawing/2014/main" id="{6E984713-F358-48C6-ABFA-BFF4A4144696}"/>
              </a:ext>
            </a:extLst>
          </p:cNvPr>
          <p:cNvSpPr txBox="1">
            <a:spLocks/>
          </p:cNvSpPr>
          <p:nvPr userDrawn="1"/>
        </p:nvSpPr>
        <p:spPr>
          <a:xfrm>
            <a:off x="4295775" y="5763675"/>
            <a:ext cx="4719165" cy="437100"/>
          </a:xfrm>
          <a:prstGeom prst="rect">
            <a:avLst/>
          </a:prstGeom>
        </p:spPr>
        <p:txBody>
          <a:bodyPr lIns="0"/>
          <a:lstStyle>
            <a:lvl1pPr algn="l" defTabSz="457200" rtl="0" eaLnBrk="1" latinLnBrk="0" hangingPunct="1">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r>
              <a:rPr lang="en-US" sz="1400" b="0" dirty="0"/>
              <a:t>Jean Hailes for Women’s Health gratefully acknowledges the support of the Australian Government.</a:t>
            </a:r>
            <a:endParaRPr lang="en-AU" sz="1400" b="0" dirty="0"/>
          </a:p>
        </p:txBody>
      </p:sp>
      <p:pic>
        <p:nvPicPr>
          <p:cNvPr id="6" name="Picture 5">
            <a:extLst>
              <a:ext uri="{FF2B5EF4-FFF2-40B4-BE49-F238E27FC236}">
                <a16:creationId xmlns:a16="http://schemas.microsoft.com/office/drawing/2014/main" id="{6F8510B5-134B-4C84-8E06-92DD8900B712}"/>
              </a:ext>
              <a:ext uri="{C183D7F6-B498-43B3-948B-1728B52AA6E4}">
                <adec:decorative xmlns:adec="http://schemas.microsoft.com/office/drawing/2017/decorative" val="1"/>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p:blipFill>
        <p:spPr>
          <a:xfrm>
            <a:off x="10479505" y="-203739"/>
            <a:ext cx="1987798" cy="2664548"/>
          </a:xfrm>
          <a:prstGeom prst="rect">
            <a:avLst/>
          </a:prstGeom>
        </p:spPr>
      </p:pic>
    </p:spTree>
    <p:extLst>
      <p:ext uri="{BB962C8B-B14F-4D97-AF65-F5344CB8AC3E}">
        <p14:creationId xmlns:p14="http://schemas.microsoft.com/office/powerpoint/2010/main" val="418992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Text Placeholder 2">
            <a:extLst>
              <a:ext uri="{FF2B5EF4-FFF2-40B4-BE49-F238E27FC236}">
                <a16:creationId xmlns:a16="http://schemas.microsoft.com/office/drawing/2014/main" id="{53AE1613-0ED5-4A90-A61B-7BEB8A08D0CE}"/>
              </a:ext>
            </a:extLst>
          </p:cNvPr>
          <p:cNvSpPr>
            <a:spLocks noGrp="1"/>
          </p:cNvSpPr>
          <p:nvPr>
            <p:ph idx="1" hasCustomPrompt="1"/>
          </p:nvPr>
        </p:nvSpPr>
        <p:spPr>
          <a:xfrm>
            <a:off x="634646" y="1568096"/>
            <a:ext cx="11055364" cy="4228165"/>
          </a:xfrm>
          <a:prstGeom prst="rect">
            <a:avLst/>
          </a:prstGeom>
        </p:spPr>
        <p:txBody>
          <a:bodyPr vert="horz" lIns="0" tIns="45720" rIns="91440" bIns="45720" rtlCol="0">
            <a:normAutofit/>
          </a:bodyPr>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360000" indent="0">
              <a:buNone/>
              <a:defRPr sz="2800">
                <a:solidFill>
                  <a:srgbClr val="000000"/>
                </a:solidFill>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dirty="0"/>
              <a:t>Click to add text</a:t>
            </a:r>
          </a:p>
        </p:txBody>
      </p:sp>
      <p:pic>
        <p:nvPicPr>
          <p:cNvPr id="7" name="Picture 6">
            <a:extLst>
              <a:ext uri="{FF2B5EF4-FFF2-40B4-BE49-F238E27FC236}">
                <a16:creationId xmlns:a16="http://schemas.microsoft.com/office/drawing/2014/main" id="{B64BC49E-1D15-4077-AE40-27CF65986541}"/>
              </a:ext>
              <a:ext uri="{C183D7F6-B498-43B3-948B-1728B52AA6E4}">
                <adec:decorative xmlns:adec="http://schemas.microsoft.com/office/drawing/2017/decorative" val="1"/>
              </a:ext>
            </a:extLst>
          </p:cNvPr>
          <p:cNvPicPr>
            <a:picLocks noChangeAspect="1"/>
          </p:cNvPicPr>
          <p:nvPr userDrawn="1"/>
        </p:nvPicPr>
        <p:blipFill>
          <a:blip r:embed="rId2" cstate="screen">
            <a:alphaModFix amt="40000"/>
            <a:extLst>
              <a:ext uri="{28A0092B-C50C-407E-A947-70E740481C1C}">
                <a14:useLocalDpi xmlns:a14="http://schemas.microsoft.com/office/drawing/2010/main"/>
              </a:ext>
            </a:extLst>
          </a:blip>
          <a:srcRect/>
          <a:stretch/>
        </p:blipFill>
        <p:spPr>
          <a:xfrm>
            <a:off x="10479505" y="-203739"/>
            <a:ext cx="1987798" cy="2664548"/>
          </a:xfrm>
          <a:prstGeom prst="rect">
            <a:avLst/>
          </a:prstGeom>
        </p:spPr>
      </p:pic>
    </p:spTree>
    <p:extLst>
      <p:ext uri="{BB962C8B-B14F-4D97-AF65-F5344CB8AC3E}">
        <p14:creationId xmlns:p14="http://schemas.microsoft.com/office/powerpoint/2010/main" val="219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5" name="Text Placeholder 2">
            <a:extLst>
              <a:ext uri="{FF2B5EF4-FFF2-40B4-BE49-F238E27FC236}">
                <a16:creationId xmlns:a16="http://schemas.microsoft.com/office/drawing/2014/main" id="{64DD5206-A776-40C2-ADE5-EFADC5B03792}"/>
              </a:ext>
            </a:extLst>
          </p:cNvPr>
          <p:cNvSpPr>
            <a:spLocks noGrp="1"/>
          </p:cNvSpPr>
          <p:nvPr>
            <p:ph idx="1" hasCustomPrompt="1"/>
          </p:nvPr>
        </p:nvSpPr>
        <p:spPr>
          <a:xfrm>
            <a:off x="634646" y="1568096"/>
            <a:ext cx="11055364" cy="4228165"/>
          </a:xfrm>
          <a:prstGeom prst="rect">
            <a:avLst/>
          </a:prstGeom>
        </p:spPr>
        <p:txBody>
          <a:bodyPr vert="horz" lIns="0" tIns="45720" rIns="91440" bIns="45720" rtlCol="0">
            <a:noAutofit/>
          </a:bodyPr>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dirty="0"/>
              <a:t>Click to add text</a:t>
            </a:r>
          </a:p>
          <a:p>
            <a:pPr lvl="1"/>
            <a:r>
              <a:rPr lang="en-US" dirty="0"/>
              <a:t>Click to add text</a:t>
            </a:r>
          </a:p>
        </p:txBody>
      </p:sp>
      <p:pic>
        <p:nvPicPr>
          <p:cNvPr id="7" name="Picture 6">
            <a:extLst>
              <a:ext uri="{FF2B5EF4-FFF2-40B4-BE49-F238E27FC236}">
                <a16:creationId xmlns:a16="http://schemas.microsoft.com/office/drawing/2014/main" id="{B0B11E68-622E-41F6-BA8D-66A15EB6E486}"/>
              </a:ext>
              <a:ext uri="{C183D7F6-B498-43B3-948B-1728B52AA6E4}">
                <adec:decorative xmlns:adec="http://schemas.microsoft.com/office/drawing/2017/decorative" val="1"/>
              </a:ext>
            </a:extLst>
          </p:cNvPr>
          <p:cNvPicPr>
            <a:picLocks noChangeAspect="1"/>
          </p:cNvPicPr>
          <p:nvPr userDrawn="1"/>
        </p:nvPicPr>
        <p:blipFill>
          <a:blip r:embed="rId2" cstate="screen">
            <a:alphaModFix amt="40000"/>
            <a:extLst>
              <a:ext uri="{28A0092B-C50C-407E-A947-70E740481C1C}">
                <a14:useLocalDpi xmlns:a14="http://schemas.microsoft.com/office/drawing/2010/main"/>
              </a:ext>
            </a:extLst>
          </a:blip>
          <a:srcRect/>
          <a:stretch/>
        </p:blipFill>
        <p:spPr>
          <a:xfrm>
            <a:off x="10479505" y="-203739"/>
            <a:ext cx="1987798" cy="2664548"/>
          </a:xfrm>
          <a:prstGeom prst="rect">
            <a:avLst/>
          </a:prstGeom>
        </p:spPr>
      </p:pic>
    </p:spTree>
    <p:extLst>
      <p:ext uri="{BB962C8B-B14F-4D97-AF65-F5344CB8AC3E}">
        <p14:creationId xmlns:p14="http://schemas.microsoft.com/office/powerpoint/2010/main" val="2160147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7" name="Content Placeholder 3">
            <a:extLst>
              <a:ext uri="{FF2B5EF4-FFF2-40B4-BE49-F238E27FC236}">
                <a16:creationId xmlns:a16="http://schemas.microsoft.com/office/drawing/2014/main" id="{F8B8D9C9-97F7-4A17-B0C1-091374B62860}"/>
              </a:ext>
            </a:extLst>
          </p:cNvPr>
          <p:cNvSpPr>
            <a:spLocks noGrp="1"/>
          </p:cNvSpPr>
          <p:nvPr>
            <p:ph sz="half" idx="2" hasCustomPrompt="1"/>
          </p:nvPr>
        </p:nvSpPr>
        <p:spPr>
          <a:xfrm>
            <a:off x="6140282" y="1568096"/>
            <a:ext cx="5435600" cy="4253801"/>
          </a:xfrm>
          <a:prstGeom prst="rect">
            <a:avLst/>
          </a:prstGeom>
        </p:spPr>
        <p:txBody>
          <a:bodyPr lIns="0"/>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stStyle>
          <a:p>
            <a:pPr lvl="0"/>
            <a:r>
              <a:rPr lang="en-US" dirty="0"/>
              <a:t>Click to add text</a:t>
            </a:r>
          </a:p>
          <a:p>
            <a:pPr lvl="1"/>
            <a:r>
              <a:rPr lang="en-US" dirty="0"/>
              <a:t>Click to add text</a:t>
            </a:r>
          </a:p>
        </p:txBody>
      </p:sp>
      <p:sp>
        <p:nvSpPr>
          <p:cNvPr id="5" name="Content Placeholder 3">
            <a:extLst>
              <a:ext uri="{FF2B5EF4-FFF2-40B4-BE49-F238E27FC236}">
                <a16:creationId xmlns:a16="http://schemas.microsoft.com/office/drawing/2014/main" id="{8EFBC77D-64BF-40B9-A891-D720ED5116E0}"/>
              </a:ext>
            </a:extLst>
          </p:cNvPr>
          <p:cNvSpPr>
            <a:spLocks noGrp="1"/>
          </p:cNvSpPr>
          <p:nvPr>
            <p:ph sz="half" idx="10" hasCustomPrompt="1"/>
          </p:nvPr>
        </p:nvSpPr>
        <p:spPr>
          <a:xfrm>
            <a:off x="634646" y="1568096"/>
            <a:ext cx="5435600" cy="4253801"/>
          </a:xfrm>
          <a:prstGeom prst="rect">
            <a:avLst/>
          </a:prstGeom>
        </p:spPr>
        <p:txBody>
          <a:bodyPr lIns="0"/>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stStyle>
          <a:p>
            <a:pPr lvl="0"/>
            <a:r>
              <a:rPr lang="en-US" dirty="0"/>
              <a:t>Click to add text</a:t>
            </a:r>
          </a:p>
          <a:p>
            <a:pPr lvl="1"/>
            <a:r>
              <a:rPr lang="en-US" dirty="0"/>
              <a:t>Click to add text</a:t>
            </a:r>
          </a:p>
        </p:txBody>
      </p:sp>
      <p:pic>
        <p:nvPicPr>
          <p:cNvPr id="8" name="Picture 7">
            <a:extLst>
              <a:ext uri="{FF2B5EF4-FFF2-40B4-BE49-F238E27FC236}">
                <a16:creationId xmlns:a16="http://schemas.microsoft.com/office/drawing/2014/main" id="{78DFE650-58D3-4121-8EB5-81FD79DF508C}"/>
              </a:ext>
              <a:ext uri="{C183D7F6-B498-43B3-948B-1728B52AA6E4}">
                <adec:decorative xmlns:adec="http://schemas.microsoft.com/office/drawing/2017/decorative" val="1"/>
              </a:ext>
            </a:extLst>
          </p:cNvPr>
          <p:cNvPicPr>
            <a:picLocks noChangeAspect="1"/>
          </p:cNvPicPr>
          <p:nvPr userDrawn="1"/>
        </p:nvPicPr>
        <p:blipFill>
          <a:blip r:embed="rId2" cstate="screen">
            <a:alphaModFix amt="40000"/>
            <a:extLst>
              <a:ext uri="{28A0092B-C50C-407E-A947-70E740481C1C}">
                <a14:useLocalDpi xmlns:a14="http://schemas.microsoft.com/office/drawing/2010/main"/>
              </a:ext>
            </a:extLst>
          </a:blip>
          <a:srcRect/>
          <a:stretch/>
        </p:blipFill>
        <p:spPr>
          <a:xfrm>
            <a:off x="10479505" y="-203739"/>
            <a:ext cx="1987798" cy="2664548"/>
          </a:xfrm>
          <a:prstGeom prst="rect">
            <a:avLst/>
          </a:prstGeom>
        </p:spPr>
      </p:pic>
    </p:spTree>
    <p:extLst>
      <p:ext uri="{BB962C8B-B14F-4D97-AF65-F5344CB8AC3E}">
        <p14:creationId xmlns:p14="http://schemas.microsoft.com/office/powerpoint/2010/main" val="4223563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7" name="Content Placeholder 3">
            <a:extLst>
              <a:ext uri="{FF2B5EF4-FFF2-40B4-BE49-F238E27FC236}">
                <a16:creationId xmlns:a16="http://schemas.microsoft.com/office/drawing/2014/main" id="{F8B8D9C9-97F7-4A17-B0C1-091374B62860}"/>
              </a:ext>
            </a:extLst>
          </p:cNvPr>
          <p:cNvSpPr>
            <a:spLocks noGrp="1"/>
          </p:cNvSpPr>
          <p:nvPr>
            <p:ph sz="half" idx="2" hasCustomPrompt="1"/>
          </p:nvPr>
        </p:nvSpPr>
        <p:spPr>
          <a:xfrm>
            <a:off x="6132513" y="1568096"/>
            <a:ext cx="5435600" cy="4253801"/>
          </a:xfrm>
          <a:prstGeom prst="rect">
            <a:avLst/>
          </a:prstGeom>
          <a:solidFill>
            <a:srgbClr val="EFE4FA"/>
          </a:solidFill>
        </p:spPr>
        <p:txBody>
          <a:bodyPr lIns="144000" tIns="46800" rIns="144000" bIns="14400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360000" indent="0">
              <a:buNone/>
              <a:defRPr>
                <a:solidFill>
                  <a:srgbClr val="000000"/>
                </a:solidFill>
                <a:latin typeface="Arial" panose="020B0604020202020204" pitchFamily="34" charset="0"/>
                <a:cs typeface="Arial" panose="020B0604020202020204" pitchFamily="34" charset="0"/>
              </a:defRPr>
            </a:lvl2pPr>
          </a:lstStyle>
          <a:p>
            <a:r>
              <a:rPr lang="en-US" dirty="0"/>
              <a:t>Click to add breakout text</a:t>
            </a:r>
          </a:p>
          <a:p>
            <a:pPr marL="720000" marR="0" lvl="1" indent="-360000" algn="l" defTabSz="457200" rtl="0" eaLnBrk="1" fontAlgn="auto" latinLnBrk="0" hangingPunct="1">
              <a:lnSpc>
                <a:spcPct val="100000"/>
              </a:lnSpc>
              <a:spcBef>
                <a:spcPct val="20000"/>
              </a:spcBef>
              <a:spcAft>
                <a:spcPts val="0"/>
              </a:spcAft>
              <a:buClrTx/>
              <a:buSzTx/>
              <a:buFont typeface="Arial"/>
              <a:buChar char="–"/>
              <a:tabLst/>
              <a:defRPr/>
            </a:pPr>
            <a:r>
              <a:rPr lang="en-US" dirty="0"/>
              <a:t>Click to add text</a:t>
            </a:r>
          </a:p>
        </p:txBody>
      </p:sp>
      <p:sp>
        <p:nvSpPr>
          <p:cNvPr id="5" name="Content Placeholder 3">
            <a:extLst>
              <a:ext uri="{FF2B5EF4-FFF2-40B4-BE49-F238E27FC236}">
                <a16:creationId xmlns:a16="http://schemas.microsoft.com/office/drawing/2014/main" id="{2A38CD4F-84E0-467B-8E2A-81BE15DEA1D1}"/>
              </a:ext>
            </a:extLst>
          </p:cNvPr>
          <p:cNvSpPr>
            <a:spLocks noGrp="1"/>
          </p:cNvSpPr>
          <p:nvPr>
            <p:ph sz="half" idx="10" hasCustomPrompt="1"/>
          </p:nvPr>
        </p:nvSpPr>
        <p:spPr>
          <a:xfrm>
            <a:off x="634646" y="1568096"/>
            <a:ext cx="5435600" cy="4253801"/>
          </a:xfrm>
          <a:prstGeom prst="rect">
            <a:avLst/>
          </a:prstGeom>
        </p:spPr>
        <p:txBody>
          <a:bodyPr lIns="0"/>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stStyle>
          <a:p>
            <a:pPr lvl="0"/>
            <a:r>
              <a:rPr lang="en-US" dirty="0"/>
              <a:t>Click to add text</a:t>
            </a:r>
          </a:p>
          <a:p>
            <a:pPr lvl="1"/>
            <a:r>
              <a:rPr lang="en-US" dirty="0"/>
              <a:t>Click to add text</a:t>
            </a:r>
          </a:p>
        </p:txBody>
      </p:sp>
    </p:spTree>
    <p:extLst>
      <p:ext uri="{BB962C8B-B14F-4D97-AF65-F5344CB8AC3E}">
        <p14:creationId xmlns:p14="http://schemas.microsoft.com/office/powerpoint/2010/main" val="23649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1086" y="473075"/>
            <a:ext cx="10937027"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7" name="Text Placeholder 2">
            <a:extLst>
              <a:ext uri="{FF2B5EF4-FFF2-40B4-BE49-F238E27FC236}">
                <a16:creationId xmlns:a16="http://schemas.microsoft.com/office/drawing/2014/main" id="{A9CFE5AF-B46A-4A2E-8BF1-6634B402F539}"/>
              </a:ext>
            </a:extLst>
          </p:cNvPr>
          <p:cNvSpPr>
            <a:spLocks noGrp="1"/>
          </p:cNvSpPr>
          <p:nvPr>
            <p:ph idx="1" hasCustomPrompt="1"/>
          </p:nvPr>
        </p:nvSpPr>
        <p:spPr>
          <a:xfrm>
            <a:off x="634646" y="1568096"/>
            <a:ext cx="11055364" cy="4228165"/>
          </a:xfrm>
          <a:prstGeom prst="rect">
            <a:avLst/>
          </a:prstGeom>
        </p:spPr>
        <p:txBody>
          <a:bodyPr vert="horz" lIns="0" tIns="45720" rIns="91440" bIns="45720" rtlCol="0">
            <a:normAutofit/>
          </a:bodyPr>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dirty="0"/>
              <a:t>Click to add text</a:t>
            </a:r>
          </a:p>
          <a:p>
            <a:pPr lvl="1"/>
            <a:endParaRPr lang="en-US" dirty="0"/>
          </a:p>
        </p:txBody>
      </p:sp>
      <p:pic>
        <p:nvPicPr>
          <p:cNvPr id="6" name="Picture 5">
            <a:extLst>
              <a:ext uri="{FF2B5EF4-FFF2-40B4-BE49-F238E27FC236}">
                <a16:creationId xmlns:a16="http://schemas.microsoft.com/office/drawing/2014/main" id="{8F241449-97BC-4F96-8D59-8B82700C9425}"/>
              </a:ext>
              <a:ext uri="{C183D7F6-B498-43B3-948B-1728B52AA6E4}">
                <adec:decorative xmlns:adec="http://schemas.microsoft.com/office/drawing/2017/decorative" val="1"/>
              </a:ext>
            </a:extLst>
          </p:cNvPr>
          <p:cNvPicPr>
            <a:picLocks noChangeAspect="1"/>
          </p:cNvPicPr>
          <p:nvPr userDrawn="1"/>
        </p:nvPicPr>
        <p:blipFill>
          <a:blip r:embed="rId2" cstate="screen">
            <a:alphaModFix amt="40000"/>
            <a:extLst>
              <a:ext uri="{28A0092B-C50C-407E-A947-70E740481C1C}">
                <a14:useLocalDpi xmlns:a14="http://schemas.microsoft.com/office/drawing/2010/main"/>
              </a:ext>
            </a:extLst>
          </a:blip>
          <a:srcRect/>
          <a:stretch/>
        </p:blipFill>
        <p:spPr>
          <a:xfrm>
            <a:off x="10479505" y="-203739"/>
            <a:ext cx="1987798" cy="2664548"/>
          </a:xfrm>
          <a:prstGeom prst="rect">
            <a:avLst/>
          </a:prstGeom>
        </p:spPr>
      </p:pic>
    </p:spTree>
    <p:extLst>
      <p:ext uri="{BB962C8B-B14F-4D97-AF65-F5344CB8AC3E}">
        <p14:creationId xmlns:p14="http://schemas.microsoft.com/office/powerpoint/2010/main" val="86003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9756" y="473075"/>
            <a:ext cx="5036767"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Content Placeholder 2">
            <a:extLst>
              <a:ext uri="{FF2B5EF4-FFF2-40B4-BE49-F238E27FC236}">
                <a16:creationId xmlns:a16="http://schemas.microsoft.com/office/drawing/2014/main" id="{EE751825-FF73-4DA5-B0A0-EB311E3A20B0}"/>
              </a:ext>
            </a:extLst>
          </p:cNvPr>
          <p:cNvSpPr>
            <a:spLocks noGrp="1"/>
          </p:cNvSpPr>
          <p:nvPr>
            <p:ph sz="half" idx="10" hasCustomPrompt="1"/>
          </p:nvPr>
        </p:nvSpPr>
        <p:spPr>
          <a:xfrm>
            <a:off x="639756" y="2027976"/>
            <a:ext cx="5036767" cy="3793922"/>
          </a:xfrm>
          <a:prstGeom prst="rect">
            <a:avLst/>
          </a:prstGeom>
        </p:spPr>
        <p:txBody>
          <a:bodyPr lIns="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buFont typeface="Courier New" panose="02070309020205020404" pitchFamily="49" charset="0"/>
              <a:buChar char="­"/>
              <a:defRPr>
                <a:solidFill>
                  <a:srgbClr val="000000"/>
                </a:solidFill>
                <a:latin typeface="Arial" panose="020B0604020202020204" pitchFamily="34" charset="0"/>
                <a:cs typeface="Arial" panose="020B0604020202020204" pitchFamily="34" charset="0"/>
              </a:defRPr>
            </a:lvl2pPr>
          </a:lstStyle>
          <a:p>
            <a:r>
              <a:rPr lang="en-US" dirty="0"/>
              <a:t>Click to add text</a:t>
            </a:r>
          </a:p>
          <a:p>
            <a:pPr lvl="1"/>
            <a:endParaRPr lang="en-US" dirty="0"/>
          </a:p>
        </p:txBody>
      </p:sp>
      <p:sp>
        <p:nvSpPr>
          <p:cNvPr id="3" name="Picture Placeholder 2">
            <a:extLst>
              <a:ext uri="{FF2B5EF4-FFF2-40B4-BE49-F238E27FC236}">
                <a16:creationId xmlns:a16="http://schemas.microsoft.com/office/drawing/2014/main" id="{495BDDCF-D030-4A93-901A-39AE5AC640B1}"/>
              </a:ext>
            </a:extLst>
          </p:cNvPr>
          <p:cNvSpPr>
            <a:spLocks noGrp="1"/>
          </p:cNvSpPr>
          <p:nvPr>
            <p:ph type="pic" sz="quarter" idx="11"/>
          </p:nvPr>
        </p:nvSpPr>
        <p:spPr>
          <a:xfrm>
            <a:off x="6132513" y="-1"/>
            <a:ext cx="6059487" cy="6210000"/>
          </a:xfrm>
          <a:prstGeom prst="rect">
            <a:avLst/>
          </a:prstGeom>
          <a:solidFill>
            <a:schemeClr val="bg1">
              <a:lumMod val="95000"/>
            </a:schemeClr>
          </a:solidFill>
        </p:spPr>
        <p:txBody>
          <a:bodyPr anchor="ctr"/>
          <a:lstStyle>
            <a:lvl1pPr marL="0" indent="0" algn="ctr">
              <a:buFontTx/>
              <a:buNone/>
              <a:defRPr sz="3000">
                <a:solidFill>
                  <a:schemeClr val="bg1">
                    <a:lumMod val="50000"/>
                  </a:schemeClr>
                </a:solidFill>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87297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1080" y="473075"/>
            <a:ext cx="7643787"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Content Placeholder 2">
            <a:extLst>
              <a:ext uri="{FF2B5EF4-FFF2-40B4-BE49-F238E27FC236}">
                <a16:creationId xmlns:a16="http://schemas.microsoft.com/office/drawing/2014/main" id="{EE751825-FF73-4DA5-B0A0-EB311E3A20B0}"/>
              </a:ext>
            </a:extLst>
          </p:cNvPr>
          <p:cNvSpPr>
            <a:spLocks noGrp="1"/>
          </p:cNvSpPr>
          <p:nvPr>
            <p:ph sz="half" idx="10" hasCustomPrompt="1"/>
          </p:nvPr>
        </p:nvSpPr>
        <p:spPr>
          <a:xfrm>
            <a:off x="631080" y="1568095"/>
            <a:ext cx="7643787" cy="4253803"/>
          </a:xfrm>
          <a:prstGeom prst="rect">
            <a:avLst/>
          </a:prstGeom>
        </p:spPr>
        <p:txBody>
          <a:bodyPr lIns="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defRPr>
                <a:solidFill>
                  <a:srgbClr val="000000"/>
                </a:solidFill>
                <a:latin typeface="Arial" panose="020B0604020202020204" pitchFamily="34" charset="0"/>
                <a:cs typeface="Arial" panose="020B0604020202020204" pitchFamily="34" charset="0"/>
              </a:defRPr>
            </a:lvl2pPr>
          </a:lstStyle>
          <a:p>
            <a:r>
              <a:rPr lang="en-US" dirty="0"/>
              <a:t>Click to add text</a:t>
            </a:r>
          </a:p>
          <a:p>
            <a:pPr lvl="1"/>
            <a:endParaRPr lang="en-US" dirty="0"/>
          </a:p>
          <a:p>
            <a:pPr lvl="1"/>
            <a:endParaRPr lang="en-US" dirty="0"/>
          </a:p>
        </p:txBody>
      </p:sp>
      <p:sp>
        <p:nvSpPr>
          <p:cNvPr id="3" name="Picture Placeholder 2">
            <a:extLst>
              <a:ext uri="{FF2B5EF4-FFF2-40B4-BE49-F238E27FC236}">
                <a16:creationId xmlns:a16="http://schemas.microsoft.com/office/drawing/2014/main" id="{495BDDCF-D030-4A93-901A-39AE5AC640B1}"/>
              </a:ext>
            </a:extLst>
          </p:cNvPr>
          <p:cNvSpPr>
            <a:spLocks noGrp="1"/>
          </p:cNvSpPr>
          <p:nvPr>
            <p:ph type="pic" sz="quarter" idx="11"/>
          </p:nvPr>
        </p:nvSpPr>
        <p:spPr>
          <a:xfrm>
            <a:off x="8904288" y="-1"/>
            <a:ext cx="3287712" cy="6210000"/>
          </a:xfrm>
          <a:prstGeom prst="rect">
            <a:avLst/>
          </a:prstGeom>
          <a:solidFill>
            <a:schemeClr val="bg1">
              <a:lumMod val="95000"/>
            </a:schemeClr>
          </a:solidFill>
        </p:spPr>
        <p:txBody>
          <a:bodyPr anchor="ctr"/>
          <a:lstStyle>
            <a:lvl1pPr marL="0" indent="0" algn="ctr">
              <a:buFontTx/>
              <a:buNone/>
              <a:defRPr sz="3000">
                <a:solidFill>
                  <a:schemeClr val="bg1">
                    <a:lumMod val="50000"/>
                  </a:schemeClr>
                </a:solidFill>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147645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553555" y="473075"/>
            <a:ext cx="5014558"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Content Placeholder 2">
            <a:extLst>
              <a:ext uri="{FF2B5EF4-FFF2-40B4-BE49-F238E27FC236}">
                <a16:creationId xmlns:a16="http://schemas.microsoft.com/office/drawing/2014/main" id="{EE751825-FF73-4DA5-B0A0-EB311E3A20B0}"/>
              </a:ext>
            </a:extLst>
          </p:cNvPr>
          <p:cNvSpPr>
            <a:spLocks noGrp="1"/>
          </p:cNvSpPr>
          <p:nvPr>
            <p:ph sz="half" idx="10" hasCustomPrompt="1"/>
          </p:nvPr>
        </p:nvSpPr>
        <p:spPr>
          <a:xfrm>
            <a:off x="6553555" y="2018924"/>
            <a:ext cx="5014558" cy="3802974"/>
          </a:xfrm>
          <a:prstGeom prst="rect">
            <a:avLst/>
          </a:prstGeom>
        </p:spPr>
        <p:txBody>
          <a:bodyPr lIns="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buFont typeface="Courier New" panose="02070309020205020404" pitchFamily="49" charset="0"/>
              <a:buChar char="­"/>
              <a:defRPr>
                <a:solidFill>
                  <a:srgbClr val="000000"/>
                </a:solidFill>
                <a:latin typeface="Arial" panose="020B0604020202020204" pitchFamily="34" charset="0"/>
                <a:cs typeface="Arial" panose="020B0604020202020204" pitchFamily="34" charset="0"/>
              </a:defRPr>
            </a:lvl2pPr>
          </a:lstStyle>
          <a:p>
            <a:r>
              <a:rPr lang="en-US" dirty="0"/>
              <a:t>Click to add text</a:t>
            </a:r>
          </a:p>
          <a:p>
            <a:pPr lvl="1"/>
            <a:endParaRPr lang="en-US" dirty="0"/>
          </a:p>
        </p:txBody>
      </p:sp>
      <p:sp>
        <p:nvSpPr>
          <p:cNvPr id="8" name="Picture Placeholder 2">
            <a:extLst>
              <a:ext uri="{FF2B5EF4-FFF2-40B4-BE49-F238E27FC236}">
                <a16:creationId xmlns:a16="http://schemas.microsoft.com/office/drawing/2014/main" id="{A5A10AE2-097C-484C-A24D-5FDE9872C1E3}"/>
              </a:ext>
            </a:extLst>
          </p:cNvPr>
          <p:cNvSpPr>
            <a:spLocks noGrp="1"/>
          </p:cNvSpPr>
          <p:nvPr>
            <p:ph type="pic" sz="quarter" idx="11"/>
          </p:nvPr>
        </p:nvSpPr>
        <p:spPr>
          <a:xfrm>
            <a:off x="-35615" y="-1"/>
            <a:ext cx="6059487" cy="6210000"/>
          </a:xfrm>
          <a:prstGeom prst="rect">
            <a:avLst/>
          </a:prstGeom>
          <a:solidFill>
            <a:schemeClr val="bg1">
              <a:lumMod val="95000"/>
            </a:schemeClr>
          </a:solidFill>
        </p:spPr>
        <p:txBody>
          <a:bodyPr anchor="ctr"/>
          <a:lstStyle>
            <a:lvl1pPr marL="0" indent="0" algn="ctr">
              <a:buFontTx/>
              <a:buNone/>
              <a:defRPr sz="3000">
                <a:solidFill>
                  <a:schemeClr val="bg1">
                    <a:lumMod val="50000"/>
                  </a:schemeClr>
                </a:solidFill>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2757476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a:off x="0" y="0"/>
            <a:ext cx="12192000" cy="53736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2" name="Picture 11" descr="A purple text on a black background&#10;&#10;Description automatically generated">
            <a:extLst>
              <a:ext uri="{FF2B5EF4-FFF2-40B4-BE49-F238E27FC236}">
                <a16:creationId xmlns:a16="http://schemas.microsoft.com/office/drawing/2014/main" id="{A0E7D9FA-B256-4023-93C0-F14D775C8E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889" y="5606512"/>
            <a:ext cx="2771774" cy="599001"/>
          </a:xfrm>
          <a:prstGeom prst="rect">
            <a:avLst/>
          </a:prstGeom>
        </p:spPr>
      </p:pic>
      <p:sp>
        <p:nvSpPr>
          <p:cNvPr id="13" name="TextBox 12">
            <a:extLst>
              <a:ext uri="{FF2B5EF4-FFF2-40B4-BE49-F238E27FC236}">
                <a16:creationId xmlns:a16="http://schemas.microsoft.com/office/drawing/2014/main" id="{25432F86-F001-4668-B3DE-2589CABFD94A}"/>
              </a:ext>
            </a:extLst>
          </p:cNvPr>
          <p:cNvSpPr txBox="1"/>
          <p:nvPr userDrawn="1"/>
        </p:nvSpPr>
        <p:spPr>
          <a:xfrm>
            <a:off x="9012237" y="5931923"/>
            <a:ext cx="2663825" cy="369332"/>
          </a:xfrm>
          <a:prstGeom prst="rect">
            <a:avLst/>
          </a:prstGeom>
          <a:noFill/>
        </p:spPr>
        <p:txBody>
          <a:bodyPr wrap="square" rtlCol="0">
            <a:spAutoFit/>
          </a:bodyPr>
          <a:lstStyle/>
          <a:p>
            <a:pPr algn="r"/>
            <a:r>
              <a:rPr lang="en-AU" sz="1800" b="1" dirty="0">
                <a:latin typeface="Arial" panose="020B0604020202020204" pitchFamily="34" charset="0"/>
                <a:cs typeface="Arial" panose="020B0604020202020204" pitchFamily="34" charset="0"/>
              </a:rPr>
              <a:t>jeanhailes.org.au</a:t>
            </a:r>
          </a:p>
        </p:txBody>
      </p:sp>
    </p:spTree>
  </p:cSld>
  <p:clrMap bg1="lt1" tx1="dk1" bg2="lt2" tx2="dk2" accent1="accent1" accent2="accent2" accent3="accent3" accent4="accent4" accent5="accent5" accent6="accent6" hlink="hlink" folHlink="folHlink"/>
  <p:sldLayoutIdLst>
    <p:sldLayoutId id="2147483797" r:id="rId1"/>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flipV="1">
            <a:off x="0" y="6210822"/>
            <a:ext cx="12192000" cy="6572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B68F3928-06D3-4E28-8AA3-F1A7D94E9EB8}"/>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2170054374"/>
      </p:ext>
    </p:extLst>
  </p:cSld>
  <p:clrMap bg1="lt1" tx1="dk1" bg2="lt2" tx2="dk2" accent1="accent1" accent2="accent2" accent3="accent3" accent4="accent4" accent5="accent5" accent6="accent6" hlink="hlink" folHlink="folHlink"/>
  <p:sldLayoutIdLst>
    <p:sldLayoutId id="2147483764" r:id="rId1"/>
    <p:sldLayoutId id="2147483763" r:id="rId2"/>
    <p:sldLayoutId id="2147483766" r:id="rId3"/>
    <p:sldLayoutId id="2147483790" r:id="rId4"/>
    <p:sldLayoutId id="2147483795" r:id="rId5"/>
    <p:sldLayoutId id="2147483792" r:id="rId6"/>
    <p:sldLayoutId id="2147483796" r:id="rId7"/>
    <p:sldLayoutId id="2147483794" r:id="rId8"/>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flipV="1">
            <a:off x="0" y="-1"/>
            <a:ext cx="12192000" cy="686804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916BD784-D175-46E8-9A70-C616E6F6F69A}"/>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976192493"/>
      </p:ext>
    </p:extLst>
  </p:cSld>
  <p:clrMap bg1="lt1" tx1="dk1" bg2="lt2" tx2="dk2" accent1="accent1" accent2="accent2" accent3="accent3" accent4="accent4" accent5="accent5" accent6="accent6" hlink="hlink" folHlink="folHlink"/>
  <p:sldLayoutIdLst>
    <p:sldLayoutId id="2147483770" r:id="rId1"/>
    <p:sldLayoutId id="2147483787" r:id="rId2"/>
    <p:sldLayoutId id="2147483771" r:id="rId3"/>
    <p:sldLayoutId id="2147483791" r:id="rId4"/>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flipV="1">
            <a:off x="0" y="-1"/>
            <a:ext cx="12192000" cy="686804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D421523C-18F4-4B6A-A09B-B893D18F697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23889" y="5606512"/>
            <a:ext cx="2771774" cy="599000"/>
          </a:xfrm>
          <a:prstGeom prst="rect">
            <a:avLst/>
          </a:prstGeom>
        </p:spPr>
      </p:pic>
      <p:sp>
        <p:nvSpPr>
          <p:cNvPr id="5" name="TextBox 4">
            <a:extLst>
              <a:ext uri="{FF2B5EF4-FFF2-40B4-BE49-F238E27FC236}">
                <a16:creationId xmlns:a16="http://schemas.microsoft.com/office/drawing/2014/main" id="{6C71C13B-06A0-44A4-BED7-2613D46558FD}"/>
              </a:ext>
            </a:extLst>
          </p:cNvPr>
          <p:cNvSpPr txBox="1"/>
          <p:nvPr userDrawn="1"/>
        </p:nvSpPr>
        <p:spPr>
          <a:xfrm>
            <a:off x="9012237" y="5931923"/>
            <a:ext cx="2663825" cy="369332"/>
          </a:xfrm>
          <a:prstGeom prst="rect">
            <a:avLst/>
          </a:prstGeom>
          <a:noFill/>
        </p:spPr>
        <p:txBody>
          <a:bodyPr wrap="square" rtlCol="0">
            <a:spAutoFit/>
          </a:bodyPr>
          <a:lstStyle/>
          <a:p>
            <a:pPr algn="r"/>
            <a:r>
              <a:rPr lang="en-AU" sz="18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932532840"/>
      </p:ext>
    </p:extLst>
  </p:cSld>
  <p:clrMap bg1="lt1" tx1="dk1" bg2="lt2" tx2="dk2" accent1="accent1" accent2="accent2" accent3="accent3" accent4="accent4" accent5="accent5" accent6="accent6" hlink="hlink" folHlink="folHlink"/>
  <p:sldLayoutIdLst>
    <p:sldLayoutId id="2147483774" r:id="rId1"/>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AU" sz="4800" dirty="0"/>
              <a:t>Anxiety</a:t>
            </a:r>
            <a:endParaRPr lang="en-AU" dirty="0"/>
          </a:p>
        </p:txBody>
      </p:sp>
      <p:sp>
        <p:nvSpPr>
          <p:cNvPr id="5" name="Subtitle 4">
            <a:extLst>
              <a:ext uri="{FF2B5EF4-FFF2-40B4-BE49-F238E27FC236}">
                <a16:creationId xmlns:a16="http://schemas.microsoft.com/office/drawing/2014/main" id="{48A089F6-5818-465B-A7BB-7283081253DC}"/>
              </a:ext>
            </a:extLst>
          </p:cNvPr>
          <p:cNvSpPr>
            <a:spLocks noGrp="1"/>
          </p:cNvSpPr>
          <p:nvPr>
            <p:ph type="subTitle" idx="1"/>
          </p:nvPr>
        </p:nvSpPr>
        <p:spPr/>
        <p:txBody>
          <a:bodyPr/>
          <a:lstStyle/>
          <a:p>
            <a:endParaRPr lang="en-A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2F4A-B8F3-D445-B9FB-531CE94BBB60}"/>
              </a:ext>
            </a:extLst>
          </p:cNvPr>
          <p:cNvSpPr>
            <a:spLocks noGrp="1"/>
          </p:cNvSpPr>
          <p:nvPr>
            <p:ph type="title"/>
          </p:nvPr>
        </p:nvSpPr>
        <p:spPr>
          <a:xfrm>
            <a:off x="631080" y="473075"/>
            <a:ext cx="7643787" cy="976313"/>
          </a:xfrm>
        </p:spPr>
        <p:txBody>
          <a:bodyPr anchor="t">
            <a:normAutofit/>
          </a:bodyPr>
          <a:lstStyle/>
          <a:p>
            <a:pPr>
              <a:lnSpc>
                <a:spcPct val="90000"/>
              </a:lnSpc>
            </a:pPr>
            <a:r>
              <a:rPr lang="en-AU" sz="3100" dirty="0"/>
              <a:t>Strategies you can try for </a:t>
            </a:r>
            <a:br>
              <a:rPr lang="en-AU" sz="3100" dirty="0"/>
            </a:br>
            <a:r>
              <a:rPr lang="en-AU" sz="3100" dirty="0"/>
              <a:t>managing anxiety</a:t>
            </a:r>
            <a:endParaRPr lang="en-US" sz="3100" dirty="0"/>
          </a:p>
        </p:txBody>
      </p:sp>
      <p:sp>
        <p:nvSpPr>
          <p:cNvPr id="3" name="Content Placeholder 2">
            <a:extLst>
              <a:ext uri="{FF2B5EF4-FFF2-40B4-BE49-F238E27FC236}">
                <a16:creationId xmlns:a16="http://schemas.microsoft.com/office/drawing/2014/main" id="{2DD81694-708E-FF44-9112-9DB8A37FE9E0}"/>
              </a:ext>
            </a:extLst>
          </p:cNvPr>
          <p:cNvSpPr>
            <a:spLocks noGrp="1"/>
          </p:cNvSpPr>
          <p:nvPr>
            <p:ph sz="half" idx="10"/>
          </p:nvPr>
        </p:nvSpPr>
        <p:spPr>
          <a:xfrm>
            <a:off x="631080" y="1640762"/>
            <a:ext cx="7643787" cy="4253803"/>
          </a:xfrm>
        </p:spPr>
        <p:txBody>
          <a:bodyPr>
            <a:normAutofit/>
          </a:bodyPr>
          <a:lstStyle/>
          <a:p>
            <a:pPr marL="0" indent="0">
              <a:spcBef>
                <a:spcPts val="672"/>
              </a:spcBef>
              <a:buNone/>
            </a:pPr>
            <a:r>
              <a:rPr lang="en-AU" dirty="0"/>
              <a:t>You can try some strategies to manage </a:t>
            </a:r>
            <a:br>
              <a:rPr lang="en-AU" dirty="0"/>
            </a:br>
            <a:r>
              <a:rPr lang="en-AU" dirty="0"/>
              <a:t>your anxiety. For example:</a:t>
            </a:r>
          </a:p>
          <a:p>
            <a:pPr>
              <a:lnSpc>
                <a:spcPct val="90000"/>
              </a:lnSpc>
              <a:spcBef>
                <a:spcPts val="672"/>
              </a:spcBef>
            </a:pPr>
            <a:r>
              <a:rPr lang="en-AU" dirty="0"/>
              <a:t>positive self-talk</a:t>
            </a:r>
          </a:p>
          <a:p>
            <a:pPr>
              <a:lnSpc>
                <a:spcPct val="90000"/>
              </a:lnSpc>
              <a:spcBef>
                <a:spcPts val="672"/>
              </a:spcBef>
            </a:pPr>
            <a:r>
              <a:rPr lang="en-AU" dirty="0"/>
              <a:t>meditation</a:t>
            </a:r>
          </a:p>
          <a:p>
            <a:pPr>
              <a:lnSpc>
                <a:spcPct val="90000"/>
              </a:lnSpc>
              <a:spcBef>
                <a:spcPts val="672"/>
              </a:spcBef>
            </a:pPr>
            <a:r>
              <a:rPr lang="en-AU" dirty="0"/>
              <a:t>progressive muscle relaxation</a:t>
            </a:r>
          </a:p>
          <a:p>
            <a:pPr>
              <a:lnSpc>
                <a:spcPct val="90000"/>
              </a:lnSpc>
              <a:spcBef>
                <a:spcPts val="672"/>
              </a:spcBef>
            </a:pPr>
            <a:r>
              <a:rPr lang="en-AU" dirty="0"/>
              <a:t>mindfulness</a:t>
            </a:r>
          </a:p>
          <a:p>
            <a:pPr>
              <a:lnSpc>
                <a:spcPct val="90000"/>
              </a:lnSpc>
              <a:spcBef>
                <a:spcPts val="672"/>
              </a:spcBef>
            </a:pPr>
            <a:r>
              <a:rPr lang="en-AU" dirty="0"/>
              <a:t>deep breathing</a:t>
            </a:r>
          </a:p>
          <a:p>
            <a:pPr>
              <a:lnSpc>
                <a:spcPct val="90000"/>
              </a:lnSpc>
              <a:spcBef>
                <a:spcPts val="672"/>
              </a:spcBef>
            </a:pPr>
            <a:r>
              <a:rPr lang="en-AU" dirty="0"/>
              <a:t>talking to someone.</a:t>
            </a:r>
          </a:p>
        </p:txBody>
      </p:sp>
      <p:pic>
        <p:nvPicPr>
          <p:cNvPr id="6" name="Picture Placeholder 5" descr="A person and a child meditating on a couch&#10;">
            <a:extLst>
              <a:ext uri="{FF2B5EF4-FFF2-40B4-BE49-F238E27FC236}">
                <a16:creationId xmlns:a16="http://schemas.microsoft.com/office/drawing/2014/main" id="{FA11C72C-52ED-494F-B9F0-D9BC91EEA78C}"/>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b="-2"/>
          <a:stretch/>
        </p:blipFill>
        <p:spPr>
          <a:xfrm>
            <a:off x="8904288" y="-1"/>
            <a:ext cx="3287712" cy="6210000"/>
          </a:xfrm>
          <a:noFill/>
        </p:spPr>
      </p:pic>
    </p:spTree>
    <p:extLst>
      <p:ext uri="{BB962C8B-B14F-4D97-AF65-F5344CB8AC3E}">
        <p14:creationId xmlns:p14="http://schemas.microsoft.com/office/powerpoint/2010/main" val="3534952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164A-BCB1-5C4F-9F72-245356EEB4CD}"/>
              </a:ext>
            </a:extLst>
          </p:cNvPr>
          <p:cNvSpPr>
            <a:spLocks noGrp="1"/>
          </p:cNvSpPr>
          <p:nvPr>
            <p:ph type="title"/>
          </p:nvPr>
        </p:nvSpPr>
        <p:spPr>
          <a:xfrm>
            <a:off x="631080" y="473075"/>
            <a:ext cx="7643787" cy="976313"/>
          </a:xfrm>
        </p:spPr>
        <p:txBody>
          <a:bodyPr anchor="t">
            <a:normAutofit/>
          </a:bodyPr>
          <a:lstStyle/>
          <a:p>
            <a:r>
              <a:rPr lang="en-AU" dirty="0"/>
              <a:t>Identifying your triggers</a:t>
            </a:r>
            <a:endParaRPr lang="en-US" dirty="0"/>
          </a:p>
        </p:txBody>
      </p:sp>
      <p:sp>
        <p:nvSpPr>
          <p:cNvPr id="3" name="Content Placeholder 2">
            <a:extLst>
              <a:ext uri="{FF2B5EF4-FFF2-40B4-BE49-F238E27FC236}">
                <a16:creationId xmlns:a16="http://schemas.microsoft.com/office/drawing/2014/main" id="{70628C29-C614-3E4A-9F93-06CF74D7DDAC}"/>
              </a:ext>
            </a:extLst>
          </p:cNvPr>
          <p:cNvSpPr>
            <a:spLocks noGrp="1"/>
          </p:cNvSpPr>
          <p:nvPr>
            <p:ph sz="half" idx="10"/>
          </p:nvPr>
        </p:nvSpPr>
        <p:spPr>
          <a:xfrm>
            <a:off x="631080" y="1568095"/>
            <a:ext cx="7643787" cy="4253803"/>
          </a:xfrm>
        </p:spPr>
        <p:txBody>
          <a:bodyPr>
            <a:normAutofit/>
          </a:bodyPr>
          <a:lstStyle/>
          <a:p>
            <a:pPr marL="0" indent="0">
              <a:spcBef>
                <a:spcPts val="672"/>
              </a:spcBef>
              <a:buNone/>
            </a:pPr>
            <a:r>
              <a:rPr lang="en-AU" dirty="0"/>
              <a:t>When you understand what triggers your anxiety, you can find ways to manage it. </a:t>
            </a:r>
          </a:p>
          <a:p>
            <a:pPr marL="0" indent="0">
              <a:spcBef>
                <a:spcPts val="672"/>
              </a:spcBef>
              <a:buNone/>
            </a:pPr>
            <a:r>
              <a:rPr lang="en-AU" dirty="0"/>
              <a:t>Some common triggers are:</a:t>
            </a:r>
          </a:p>
          <a:p>
            <a:pPr>
              <a:spcBef>
                <a:spcPts val="672"/>
              </a:spcBef>
            </a:pPr>
            <a:r>
              <a:rPr lang="en-AU" dirty="0"/>
              <a:t>caffeine, alcohol or tobacco</a:t>
            </a:r>
          </a:p>
          <a:p>
            <a:pPr>
              <a:spcBef>
                <a:spcPts val="672"/>
              </a:spcBef>
            </a:pPr>
            <a:r>
              <a:rPr lang="en-AU" dirty="0"/>
              <a:t>stressful or loud environments</a:t>
            </a:r>
          </a:p>
          <a:p>
            <a:pPr>
              <a:spcBef>
                <a:spcPts val="672"/>
              </a:spcBef>
            </a:pPr>
            <a:r>
              <a:rPr lang="en-AU" dirty="0"/>
              <a:t>socialising</a:t>
            </a:r>
          </a:p>
          <a:p>
            <a:pPr>
              <a:spcBef>
                <a:spcPts val="672"/>
              </a:spcBef>
            </a:pPr>
            <a:r>
              <a:rPr lang="en-AU" dirty="0"/>
              <a:t>phobias. </a:t>
            </a:r>
          </a:p>
          <a:p>
            <a:pPr marL="0" indent="0">
              <a:buNone/>
            </a:pPr>
            <a:endParaRPr lang="en-US" dirty="0"/>
          </a:p>
        </p:txBody>
      </p:sp>
      <p:pic>
        <p:nvPicPr>
          <p:cNvPr id="6" name="Picture Placeholder 5" descr="A person in a blue coat">
            <a:extLst>
              <a:ext uri="{FF2B5EF4-FFF2-40B4-BE49-F238E27FC236}">
                <a16:creationId xmlns:a16="http://schemas.microsoft.com/office/drawing/2014/main" id="{0AD051C0-0EC1-5246-985C-008C73DA0E08}"/>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b="-2"/>
          <a:stretch/>
        </p:blipFill>
        <p:spPr>
          <a:xfrm>
            <a:off x="8904288" y="-1"/>
            <a:ext cx="3287712" cy="6210000"/>
          </a:xfrm>
          <a:noFill/>
        </p:spPr>
      </p:pic>
    </p:spTree>
    <p:extLst>
      <p:ext uri="{BB962C8B-B14F-4D97-AF65-F5344CB8AC3E}">
        <p14:creationId xmlns:p14="http://schemas.microsoft.com/office/powerpoint/2010/main" val="3922485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ADA0-FD44-1F40-B056-EAE794E2B59D}"/>
              </a:ext>
            </a:extLst>
          </p:cNvPr>
          <p:cNvSpPr>
            <a:spLocks noGrp="1"/>
          </p:cNvSpPr>
          <p:nvPr>
            <p:ph type="title"/>
          </p:nvPr>
        </p:nvSpPr>
        <p:spPr/>
        <p:txBody>
          <a:bodyPr/>
          <a:lstStyle/>
          <a:p>
            <a:r>
              <a:rPr lang="en-AU" dirty="0"/>
              <a:t>Looking after yourself</a:t>
            </a:r>
            <a:endParaRPr lang="en-US" dirty="0"/>
          </a:p>
        </p:txBody>
      </p:sp>
      <p:sp>
        <p:nvSpPr>
          <p:cNvPr id="3" name="Content Placeholder 2">
            <a:extLst>
              <a:ext uri="{FF2B5EF4-FFF2-40B4-BE49-F238E27FC236}">
                <a16:creationId xmlns:a16="http://schemas.microsoft.com/office/drawing/2014/main" id="{AA56C76C-7F8D-9B47-A79E-DE72316E409A}"/>
              </a:ext>
            </a:extLst>
          </p:cNvPr>
          <p:cNvSpPr>
            <a:spLocks noGrp="1"/>
          </p:cNvSpPr>
          <p:nvPr>
            <p:ph sz="half" idx="10"/>
          </p:nvPr>
        </p:nvSpPr>
        <p:spPr/>
        <p:txBody>
          <a:bodyPr/>
          <a:lstStyle/>
          <a:p>
            <a:pPr marL="0" lvl="0" indent="0">
              <a:spcBef>
                <a:spcPts val="672"/>
              </a:spcBef>
              <a:buNone/>
            </a:pPr>
            <a:r>
              <a:rPr lang="en-AU" dirty="0"/>
              <a:t>Looking after yourself and living a healthy lifestyle can help keep anxiety under control. </a:t>
            </a:r>
          </a:p>
          <a:p>
            <a:pPr marL="0" lvl="0" indent="0">
              <a:spcBef>
                <a:spcPts val="672"/>
              </a:spcBef>
              <a:buNone/>
            </a:pPr>
            <a:r>
              <a:rPr lang="en-AU" dirty="0"/>
              <a:t>You can:</a:t>
            </a:r>
          </a:p>
          <a:p>
            <a:pPr>
              <a:spcBef>
                <a:spcPts val="672"/>
              </a:spcBef>
            </a:pPr>
            <a:r>
              <a:rPr lang="en-AU" dirty="0"/>
              <a:t>eat a healthy diet</a:t>
            </a:r>
          </a:p>
          <a:p>
            <a:pPr>
              <a:spcBef>
                <a:spcPts val="672"/>
              </a:spcBef>
            </a:pPr>
            <a:r>
              <a:rPr lang="en-AU" dirty="0"/>
              <a:t>move your body</a:t>
            </a:r>
          </a:p>
          <a:p>
            <a:pPr>
              <a:spcBef>
                <a:spcPts val="672"/>
              </a:spcBef>
            </a:pPr>
            <a:r>
              <a:rPr lang="en-AU" dirty="0"/>
              <a:t>get enough sleep</a:t>
            </a:r>
          </a:p>
          <a:p>
            <a:pPr>
              <a:spcBef>
                <a:spcPts val="672"/>
              </a:spcBef>
            </a:pPr>
            <a:r>
              <a:rPr lang="en-AU" dirty="0"/>
              <a:t>minimise alcohol and drugs.</a:t>
            </a:r>
          </a:p>
          <a:p>
            <a:pPr marL="0" indent="0">
              <a:buNone/>
            </a:pPr>
            <a:endParaRPr lang="en-US" dirty="0"/>
          </a:p>
        </p:txBody>
      </p:sp>
      <p:pic>
        <p:nvPicPr>
          <p:cNvPr id="8" name="Picture 7" descr="A person buying vegetables at a market&#10;">
            <a:extLst>
              <a:ext uri="{FF2B5EF4-FFF2-40B4-BE49-F238E27FC236}">
                <a16:creationId xmlns:a16="http://schemas.microsoft.com/office/drawing/2014/main" id="{EC19BE93-DDFC-7C40-BE5D-C7A0C0779F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288" y="0"/>
            <a:ext cx="3287711" cy="6205928"/>
          </a:xfrm>
          <a:prstGeom prst="rect">
            <a:avLst/>
          </a:prstGeom>
        </p:spPr>
      </p:pic>
    </p:spTree>
    <p:extLst>
      <p:ext uri="{BB962C8B-B14F-4D97-AF65-F5344CB8AC3E}">
        <p14:creationId xmlns:p14="http://schemas.microsoft.com/office/powerpoint/2010/main" val="2001648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B9E5-918F-C34C-B9F3-DB92488D8521}"/>
              </a:ext>
            </a:extLst>
          </p:cNvPr>
          <p:cNvSpPr>
            <a:spLocks noGrp="1"/>
          </p:cNvSpPr>
          <p:nvPr>
            <p:ph type="title"/>
          </p:nvPr>
        </p:nvSpPr>
        <p:spPr/>
        <p:txBody>
          <a:bodyPr>
            <a:normAutofit fontScale="90000"/>
          </a:bodyPr>
          <a:lstStyle/>
          <a:p>
            <a:r>
              <a:rPr lang="en-AU" dirty="0"/>
              <a:t>Looking after yourself – eat a healthy diet</a:t>
            </a:r>
            <a:endParaRPr lang="en-US" dirty="0"/>
          </a:p>
        </p:txBody>
      </p:sp>
      <p:sp>
        <p:nvSpPr>
          <p:cNvPr id="3" name="Content Placeholder 2">
            <a:extLst>
              <a:ext uri="{FF2B5EF4-FFF2-40B4-BE49-F238E27FC236}">
                <a16:creationId xmlns:a16="http://schemas.microsoft.com/office/drawing/2014/main" id="{3BBCF5F6-D874-BE4F-9341-CA3D29F5A672}"/>
              </a:ext>
            </a:extLst>
          </p:cNvPr>
          <p:cNvSpPr>
            <a:spLocks noGrp="1"/>
          </p:cNvSpPr>
          <p:nvPr>
            <p:ph sz="half" idx="10"/>
          </p:nvPr>
        </p:nvSpPr>
        <p:spPr/>
        <p:txBody>
          <a:bodyPr/>
          <a:lstStyle/>
          <a:p>
            <a:pPr marL="0" indent="0">
              <a:buNone/>
            </a:pPr>
            <a:r>
              <a:rPr lang="en-AU" dirty="0"/>
              <a:t>Eating a healthy diet can help to </a:t>
            </a:r>
            <a:br>
              <a:rPr lang="en-AU" dirty="0"/>
            </a:br>
            <a:r>
              <a:rPr lang="en-AU" dirty="0"/>
              <a:t>reduce anxiety. </a:t>
            </a:r>
          </a:p>
          <a:p>
            <a:pPr marL="0" indent="0">
              <a:buNone/>
            </a:pPr>
            <a:r>
              <a:rPr lang="en-AU" dirty="0"/>
              <a:t>You can:</a:t>
            </a:r>
          </a:p>
          <a:p>
            <a:r>
              <a:rPr lang="en-AU" dirty="0"/>
              <a:t>eat food from the 5 food groups every day</a:t>
            </a:r>
          </a:p>
          <a:p>
            <a:r>
              <a:rPr lang="en-AU" dirty="0"/>
              <a:t>eat lean protein, fruit and vegetables, </a:t>
            </a:r>
            <a:br>
              <a:rPr lang="en-AU" dirty="0"/>
            </a:br>
            <a:r>
              <a:rPr lang="en-AU" dirty="0"/>
              <a:t>healthy fats and complex carbohydrates </a:t>
            </a:r>
            <a:br>
              <a:rPr lang="en-AU" dirty="0"/>
            </a:br>
            <a:r>
              <a:rPr lang="en-AU" dirty="0"/>
              <a:t>(e.g. brown rice and lentils)</a:t>
            </a:r>
          </a:p>
          <a:p>
            <a:r>
              <a:rPr lang="en-AU" dirty="0"/>
              <a:t>cut back on sugary food and drinks.</a:t>
            </a:r>
          </a:p>
          <a:p>
            <a:pPr marL="0" indent="0">
              <a:buNone/>
            </a:pPr>
            <a:endParaRPr lang="en-US" dirty="0"/>
          </a:p>
        </p:txBody>
      </p:sp>
      <p:pic>
        <p:nvPicPr>
          <p:cNvPr id="6" name="Picture Placeholder 5" descr="A group of bags of beans">
            <a:extLst>
              <a:ext uri="{FF2B5EF4-FFF2-40B4-BE49-F238E27FC236}">
                <a16:creationId xmlns:a16="http://schemas.microsoft.com/office/drawing/2014/main" id="{60E5930D-9CEB-CB4B-8D1F-2B2E886139A8}"/>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16674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6B34-ABCD-484D-87F4-70E6C42718B5}"/>
              </a:ext>
            </a:extLst>
          </p:cNvPr>
          <p:cNvSpPr>
            <a:spLocks noGrp="1"/>
          </p:cNvSpPr>
          <p:nvPr>
            <p:ph type="title"/>
          </p:nvPr>
        </p:nvSpPr>
        <p:spPr/>
        <p:txBody>
          <a:bodyPr>
            <a:normAutofit/>
          </a:bodyPr>
          <a:lstStyle/>
          <a:p>
            <a:r>
              <a:rPr lang="en-AU" sz="3300" dirty="0"/>
              <a:t>Looking after yourself – move your body</a:t>
            </a:r>
            <a:endParaRPr lang="en-US" sz="3300" dirty="0"/>
          </a:p>
        </p:txBody>
      </p:sp>
      <p:sp>
        <p:nvSpPr>
          <p:cNvPr id="3" name="Content Placeholder 2">
            <a:extLst>
              <a:ext uri="{FF2B5EF4-FFF2-40B4-BE49-F238E27FC236}">
                <a16:creationId xmlns:a16="http://schemas.microsoft.com/office/drawing/2014/main" id="{A954545C-9EB4-764C-93F1-F71284376D52}"/>
              </a:ext>
            </a:extLst>
          </p:cNvPr>
          <p:cNvSpPr>
            <a:spLocks noGrp="1"/>
          </p:cNvSpPr>
          <p:nvPr>
            <p:ph sz="half" idx="10"/>
          </p:nvPr>
        </p:nvSpPr>
        <p:spPr>
          <a:xfrm>
            <a:off x="631080" y="1526156"/>
            <a:ext cx="7643787" cy="4253803"/>
          </a:xfrm>
        </p:spPr>
        <p:txBody>
          <a:bodyPr/>
          <a:lstStyle/>
          <a:p>
            <a:pPr>
              <a:spcBef>
                <a:spcPts val="672"/>
              </a:spcBef>
            </a:pPr>
            <a:r>
              <a:rPr lang="en-US" sz="2800" dirty="0"/>
              <a:t>Exercise releases hormones that make you </a:t>
            </a:r>
            <a:br>
              <a:rPr lang="en-US" sz="2800" dirty="0"/>
            </a:br>
            <a:r>
              <a:rPr lang="en-US" sz="2800" dirty="0"/>
              <a:t>feel good!</a:t>
            </a:r>
          </a:p>
          <a:p>
            <a:pPr>
              <a:spcBef>
                <a:spcPts val="672"/>
              </a:spcBef>
            </a:pPr>
            <a:r>
              <a:rPr lang="en-US" sz="2800" dirty="0"/>
              <a:t>You need 30 minutes of exercise on most        days of the week. </a:t>
            </a:r>
          </a:p>
          <a:p>
            <a:pPr>
              <a:spcBef>
                <a:spcPts val="672"/>
              </a:spcBef>
            </a:pPr>
            <a:r>
              <a:rPr lang="en-US" sz="2800" dirty="0"/>
              <a:t>Choose an activity you enjoy so you’ll do it regularly.</a:t>
            </a:r>
            <a:endParaRPr lang="en-AU" sz="2800" dirty="0"/>
          </a:p>
          <a:p>
            <a:endParaRPr lang="en-US" dirty="0"/>
          </a:p>
        </p:txBody>
      </p:sp>
      <p:pic>
        <p:nvPicPr>
          <p:cNvPr id="6" name="Picture Placeholder 5" descr="A person stretching on a bench">
            <a:extLst>
              <a:ext uri="{FF2B5EF4-FFF2-40B4-BE49-F238E27FC236}">
                <a16:creationId xmlns:a16="http://schemas.microsoft.com/office/drawing/2014/main" id="{091CBF0C-503C-D84A-AC65-E46D2EBE1513}"/>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321103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2823D-A426-DB46-8D65-A61FE98E95B2}"/>
              </a:ext>
            </a:extLst>
          </p:cNvPr>
          <p:cNvSpPr>
            <a:spLocks noGrp="1"/>
          </p:cNvSpPr>
          <p:nvPr>
            <p:ph type="title"/>
          </p:nvPr>
        </p:nvSpPr>
        <p:spPr/>
        <p:txBody>
          <a:bodyPr>
            <a:normAutofit fontScale="90000"/>
          </a:bodyPr>
          <a:lstStyle/>
          <a:p>
            <a:r>
              <a:rPr lang="en-AU" dirty="0"/>
              <a:t>Looking after yourself – get enough sleep</a:t>
            </a:r>
            <a:endParaRPr lang="en-US" dirty="0"/>
          </a:p>
        </p:txBody>
      </p:sp>
      <p:sp>
        <p:nvSpPr>
          <p:cNvPr id="3" name="Content Placeholder 2">
            <a:extLst>
              <a:ext uri="{FF2B5EF4-FFF2-40B4-BE49-F238E27FC236}">
                <a16:creationId xmlns:a16="http://schemas.microsoft.com/office/drawing/2014/main" id="{315A89FF-07BD-F746-8CC9-69122D5CA843}"/>
              </a:ext>
            </a:extLst>
          </p:cNvPr>
          <p:cNvSpPr>
            <a:spLocks noGrp="1"/>
          </p:cNvSpPr>
          <p:nvPr>
            <p:ph sz="half" idx="10"/>
          </p:nvPr>
        </p:nvSpPr>
        <p:spPr/>
        <p:txBody>
          <a:bodyPr/>
          <a:lstStyle/>
          <a:p>
            <a:pPr marL="0" indent="0">
              <a:buNone/>
            </a:pPr>
            <a:r>
              <a:rPr lang="en-US" dirty="0"/>
              <a:t>There are things you can do to get a better night’s rest. For example:</a:t>
            </a:r>
          </a:p>
          <a:p>
            <a:r>
              <a:rPr lang="en-US" dirty="0"/>
              <a:t>go to bed and wake up at the same time every day </a:t>
            </a:r>
          </a:p>
          <a:p>
            <a:r>
              <a:rPr lang="en-US" dirty="0"/>
              <a:t>no screens before bedtime</a:t>
            </a:r>
          </a:p>
          <a:p>
            <a:r>
              <a:rPr lang="en-US" dirty="0"/>
              <a:t>keep your phone out of your bedroom</a:t>
            </a:r>
          </a:p>
          <a:p>
            <a:r>
              <a:rPr lang="en-US" dirty="0"/>
              <a:t>avoid drinking caffeine after lunchtime.</a:t>
            </a:r>
            <a:endParaRPr lang="en-AU" dirty="0"/>
          </a:p>
          <a:p>
            <a:pPr marL="0" indent="0">
              <a:buNone/>
            </a:pPr>
            <a:endParaRPr lang="en-US" dirty="0"/>
          </a:p>
        </p:txBody>
      </p:sp>
      <p:pic>
        <p:nvPicPr>
          <p:cNvPr id="6" name="Picture Placeholder 5" descr="A person sleeping in bed">
            <a:extLst>
              <a:ext uri="{FF2B5EF4-FFF2-40B4-BE49-F238E27FC236}">
                <a16:creationId xmlns:a16="http://schemas.microsoft.com/office/drawing/2014/main" id="{50A6AA31-07FC-6937-1A80-E87341E9FDD3}"/>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34266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AF682-3691-B14B-A26E-7F271BEE7AD8}"/>
              </a:ext>
            </a:extLst>
          </p:cNvPr>
          <p:cNvSpPr>
            <a:spLocks noGrp="1"/>
          </p:cNvSpPr>
          <p:nvPr>
            <p:ph type="title"/>
          </p:nvPr>
        </p:nvSpPr>
        <p:spPr/>
        <p:txBody>
          <a:bodyPr>
            <a:normAutofit fontScale="90000"/>
          </a:bodyPr>
          <a:lstStyle/>
          <a:p>
            <a:r>
              <a:rPr lang="en-AU" dirty="0"/>
              <a:t>Looking after yourself – cut down on alcohol and drugs</a:t>
            </a:r>
            <a:endParaRPr lang="en-US" dirty="0"/>
          </a:p>
        </p:txBody>
      </p:sp>
      <p:sp>
        <p:nvSpPr>
          <p:cNvPr id="3" name="Content Placeholder 2">
            <a:extLst>
              <a:ext uri="{FF2B5EF4-FFF2-40B4-BE49-F238E27FC236}">
                <a16:creationId xmlns:a16="http://schemas.microsoft.com/office/drawing/2014/main" id="{45776717-5191-8E47-9FF0-459FC913DCA1}"/>
              </a:ext>
            </a:extLst>
          </p:cNvPr>
          <p:cNvSpPr>
            <a:spLocks noGrp="1"/>
          </p:cNvSpPr>
          <p:nvPr>
            <p:ph sz="half" idx="10"/>
          </p:nvPr>
        </p:nvSpPr>
        <p:spPr>
          <a:xfrm>
            <a:off x="631080" y="1719486"/>
            <a:ext cx="7643787" cy="4253803"/>
          </a:xfrm>
        </p:spPr>
        <p:txBody>
          <a:bodyPr/>
          <a:lstStyle/>
          <a:p>
            <a:pPr>
              <a:spcBef>
                <a:spcPts val="672"/>
              </a:spcBef>
            </a:pPr>
            <a:r>
              <a:rPr lang="en-AU" dirty="0"/>
              <a:t>Try not to use alcohol and other drugs to manage anxiety. </a:t>
            </a:r>
          </a:p>
          <a:p>
            <a:pPr>
              <a:spcBef>
                <a:spcPts val="672"/>
              </a:spcBef>
            </a:pPr>
            <a:r>
              <a:rPr lang="en-AU" dirty="0"/>
              <a:t>Alcohol and drugs might make you feel better in the short term, but they can make anxiety harder to manage in the long term. </a:t>
            </a:r>
          </a:p>
          <a:p>
            <a:pPr>
              <a:spcBef>
                <a:spcPts val="672"/>
              </a:spcBef>
            </a:pPr>
            <a:r>
              <a:rPr lang="en-AU" dirty="0"/>
              <a:t>Talk to a doctor if you’re worried about your alcohol or drug use.</a:t>
            </a:r>
          </a:p>
        </p:txBody>
      </p:sp>
      <p:pic>
        <p:nvPicPr>
          <p:cNvPr id="6" name="Picture Placeholder 5" descr="A person pouring wine into a glass">
            <a:extLst>
              <a:ext uri="{FF2B5EF4-FFF2-40B4-BE49-F238E27FC236}">
                <a16:creationId xmlns:a16="http://schemas.microsoft.com/office/drawing/2014/main" id="{EC898454-A734-4242-8C1E-C8D000EDCD28}"/>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58804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F6FF-94ED-EB46-9E4B-BAAC62DF9FE3}"/>
              </a:ext>
            </a:extLst>
          </p:cNvPr>
          <p:cNvSpPr>
            <a:spLocks noGrp="1"/>
          </p:cNvSpPr>
          <p:nvPr>
            <p:ph type="title"/>
          </p:nvPr>
        </p:nvSpPr>
        <p:spPr/>
        <p:txBody>
          <a:bodyPr/>
          <a:lstStyle/>
          <a:p>
            <a:r>
              <a:rPr lang="en-AU" dirty="0"/>
              <a:t>Getting professional help</a:t>
            </a:r>
            <a:endParaRPr lang="en-US" dirty="0"/>
          </a:p>
        </p:txBody>
      </p:sp>
    </p:spTree>
    <p:extLst>
      <p:ext uri="{BB962C8B-B14F-4D97-AF65-F5344CB8AC3E}">
        <p14:creationId xmlns:p14="http://schemas.microsoft.com/office/powerpoint/2010/main" val="1930538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D84E-9CB8-BB42-853E-A96EF6B4ECF5}"/>
              </a:ext>
            </a:extLst>
          </p:cNvPr>
          <p:cNvSpPr>
            <a:spLocks noGrp="1"/>
          </p:cNvSpPr>
          <p:nvPr>
            <p:ph type="title"/>
          </p:nvPr>
        </p:nvSpPr>
        <p:spPr/>
        <p:txBody>
          <a:bodyPr/>
          <a:lstStyle/>
          <a:p>
            <a:r>
              <a:rPr lang="en-AU" dirty="0"/>
              <a:t>When to get help from a professional</a:t>
            </a:r>
            <a:endParaRPr lang="en-US" dirty="0"/>
          </a:p>
        </p:txBody>
      </p:sp>
      <p:sp>
        <p:nvSpPr>
          <p:cNvPr id="3" name="Content Placeholder 2">
            <a:extLst>
              <a:ext uri="{FF2B5EF4-FFF2-40B4-BE49-F238E27FC236}">
                <a16:creationId xmlns:a16="http://schemas.microsoft.com/office/drawing/2014/main" id="{AD3D9B15-2C05-E848-A78A-F08FD92B3A6C}"/>
              </a:ext>
            </a:extLst>
          </p:cNvPr>
          <p:cNvSpPr>
            <a:spLocks noGrp="1"/>
          </p:cNvSpPr>
          <p:nvPr>
            <p:ph idx="1"/>
          </p:nvPr>
        </p:nvSpPr>
        <p:spPr/>
        <p:txBody>
          <a:bodyPr/>
          <a:lstStyle/>
          <a:p>
            <a:pPr marL="0" indent="0">
              <a:spcBef>
                <a:spcPts val="672"/>
              </a:spcBef>
              <a:buNone/>
            </a:pPr>
            <a:r>
              <a:rPr lang="en-AU" sz="2800" dirty="0"/>
              <a:t>You might benefit from professional help if:</a:t>
            </a:r>
          </a:p>
          <a:p>
            <a:pPr>
              <a:spcBef>
                <a:spcPts val="672"/>
              </a:spcBef>
            </a:pPr>
            <a:r>
              <a:rPr lang="en-AU" sz="2800" dirty="0"/>
              <a:t>you feel you need help</a:t>
            </a:r>
          </a:p>
          <a:p>
            <a:pPr>
              <a:spcBef>
                <a:spcPts val="672"/>
              </a:spcBef>
            </a:pPr>
            <a:r>
              <a:rPr lang="en-AU" sz="2800" dirty="0"/>
              <a:t>self-help strategies aren’t working</a:t>
            </a:r>
          </a:p>
          <a:p>
            <a:pPr>
              <a:spcBef>
                <a:spcPts val="672"/>
              </a:spcBef>
            </a:pPr>
            <a:r>
              <a:rPr lang="en-AU" sz="2800" dirty="0"/>
              <a:t>anxiety is affecting your daily life</a:t>
            </a:r>
          </a:p>
          <a:p>
            <a:pPr>
              <a:spcBef>
                <a:spcPts val="672"/>
              </a:spcBef>
            </a:pPr>
            <a:r>
              <a:rPr lang="en-AU" sz="2800" dirty="0"/>
              <a:t>you’re avoiding situations that make you anxious</a:t>
            </a:r>
          </a:p>
          <a:p>
            <a:pPr>
              <a:spcBef>
                <a:spcPts val="672"/>
              </a:spcBef>
              <a:spcAft>
                <a:spcPts val="600"/>
              </a:spcAft>
            </a:pPr>
            <a:r>
              <a:rPr lang="en-AU" sz="2800" dirty="0"/>
              <a:t>you’re having trouble sleeping, concentrating or relaxing.</a:t>
            </a:r>
            <a:endParaRPr lang="en-AU" dirty="0"/>
          </a:p>
          <a:p>
            <a:pPr marL="0" indent="0">
              <a:spcBef>
                <a:spcPts val="672"/>
              </a:spcBef>
              <a:buNone/>
            </a:pPr>
            <a:r>
              <a:rPr lang="en-US" sz="2800" dirty="0"/>
              <a:t>If you’re feeling suicidal, call Lifeline on </a:t>
            </a:r>
            <a:r>
              <a:rPr lang="en-US" sz="2800" b="1" dirty="0"/>
              <a:t>13 11 14 </a:t>
            </a:r>
            <a:r>
              <a:rPr lang="en-AU" sz="2800" dirty="0"/>
              <a:t>straight away.</a:t>
            </a:r>
          </a:p>
          <a:p>
            <a:pPr marL="0" indent="0">
              <a:buNone/>
            </a:pPr>
            <a:endParaRPr lang="en-US" dirty="0"/>
          </a:p>
        </p:txBody>
      </p:sp>
    </p:spTree>
    <p:extLst>
      <p:ext uri="{BB962C8B-B14F-4D97-AF65-F5344CB8AC3E}">
        <p14:creationId xmlns:p14="http://schemas.microsoft.com/office/powerpoint/2010/main" val="3093937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7E90-312E-C541-B289-7E0387C4282F}"/>
              </a:ext>
            </a:extLst>
          </p:cNvPr>
          <p:cNvSpPr>
            <a:spLocks noGrp="1"/>
          </p:cNvSpPr>
          <p:nvPr>
            <p:ph type="title"/>
          </p:nvPr>
        </p:nvSpPr>
        <p:spPr/>
        <p:txBody>
          <a:bodyPr/>
          <a:lstStyle/>
          <a:p>
            <a:r>
              <a:rPr lang="en-AU" dirty="0"/>
              <a:t>Talk to your GP</a:t>
            </a:r>
            <a:endParaRPr lang="en-US" dirty="0"/>
          </a:p>
        </p:txBody>
      </p:sp>
      <p:sp>
        <p:nvSpPr>
          <p:cNvPr id="3" name="Content Placeholder 2">
            <a:extLst>
              <a:ext uri="{FF2B5EF4-FFF2-40B4-BE49-F238E27FC236}">
                <a16:creationId xmlns:a16="http://schemas.microsoft.com/office/drawing/2014/main" id="{91CE6A86-CB87-8143-8303-3B91DB9BED6D}"/>
              </a:ext>
            </a:extLst>
          </p:cNvPr>
          <p:cNvSpPr>
            <a:spLocks noGrp="1"/>
          </p:cNvSpPr>
          <p:nvPr>
            <p:ph idx="1"/>
          </p:nvPr>
        </p:nvSpPr>
        <p:spPr/>
        <p:txBody>
          <a:bodyPr/>
          <a:lstStyle/>
          <a:p>
            <a:pPr marL="0" indent="0">
              <a:buNone/>
            </a:pPr>
            <a:r>
              <a:rPr lang="en-US" dirty="0"/>
              <a:t>Your doctor can:</a:t>
            </a:r>
          </a:p>
          <a:p>
            <a:r>
              <a:rPr lang="en-US" dirty="0"/>
              <a:t>give you strategies to manage anxiety</a:t>
            </a:r>
          </a:p>
          <a:p>
            <a:r>
              <a:rPr lang="en-US" dirty="0"/>
              <a:t>discuss treatment options</a:t>
            </a:r>
          </a:p>
          <a:p>
            <a:r>
              <a:rPr lang="en-US" dirty="0"/>
              <a:t>help you develop a mental health treatment plan</a:t>
            </a:r>
          </a:p>
          <a:p>
            <a:r>
              <a:rPr lang="en-US" dirty="0"/>
              <a:t>refer you to a mental health professional.</a:t>
            </a:r>
          </a:p>
        </p:txBody>
      </p:sp>
    </p:spTree>
    <p:extLst>
      <p:ext uri="{BB962C8B-B14F-4D97-AF65-F5344CB8AC3E}">
        <p14:creationId xmlns:p14="http://schemas.microsoft.com/office/powerpoint/2010/main" val="141586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98CC21-F8C6-4586-9600-6C8E262C2766}"/>
              </a:ext>
            </a:extLst>
          </p:cNvPr>
          <p:cNvSpPr>
            <a:spLocks noGrp="1"/>
          </p:cNvSpPr>
          <p:nvPr>
            <p:ph type="title"/>
          </p:nvPr>
        </p:nvSpPr>
        <p:spPr/>
        <p:txBody>
          <a:bodyPr/>
          <a:lstStyle/>
          <a:p>
            <a:r>
              <a:rPr lang="en-AU" dirty="0"/>
              <a:t>Language</a:t>
            </a:r>
          </a:p>
        </p:txBody>
      </p:sp>
      <p:sp>
        <p:nvSpPr>
          <p:cNvPr id="7" name="Content Placeholder 6">
            <a:extLst>
              <a:ext uri="{FF2B5EF4-FFF2-40B4-BE49-F238E27FC236}">
                <a16:creationId xmlns:a16="http://schemas.microsoft.com/office/drawing/2014/main" id="{1BA3D3DB-F3D7-4435-A96B-9E9B7521A2C2}"/>
              </a:ext>
            </a:extLst>
          </p:cNvPr>
          <p:cNvSpPr>
            <a:spLocks noGrp="1"/>
          </p:cNvSpPr>
          <p:nvPr>
            <p:ph idx="1"/>
          </p:nvPr>
        </p:nvSpPr>
        <p:spPr/>
        <p:txBody>
          <a:bodyPr/>
          <a:lstStyle/>
          <a:p>
            <a:pPr>
              <a:spcBef>
                <a:spcPts val="1200"/>
              </a:spcBef>
            </a:pPr>
            <a:r>
              <a:rPr lang="en-AU" dirty="0">
                <a:latin typeface="Arial" panose="020B0604020202020204" pitchFamily="34" charset="0"/>
                <a:cs typeface="Arial" panose="020B0604020202020204" pitchFamily="34" charset="0"/>
              </a:rPr>
              <a:t>We take a broad and inclusive approach to the topic of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women’s health. </a:t>
            </a:r>
          </a:p>
          <a:p>
            <a:pPr>
              <a:spcBef>
                <a:spcPts val="1200"/>
              </a:spcBef>
            </a:pPr>
            <a:r>
              <a:rPr lang="en-AU" dirty="0">
                <a:latin typeface="Arial" panose="020B0604020202020204" pitchFamily="34" charset="0"/>
                <a:cs typeface="Arial" panose="020B0604020202020204" pitchFamily="34" charset="0"/>
              </a:rPr>
              <a:t>We write health information for people with diverse backgrounds, experiences and identities. We use the terms 'women' and 'girls', but we acknowledge that these terms are not inclusive of all people who may use our content.</a:t>
            </a:r>
            <a:endParaRPr lang="en-AU" dirty="0"/>
          </a:p>
        </p:txBody>
      </p:sp>
    </p:spTree>
    <p:extLst>
      <p:ext uri="{BB962C8B-B14F-4D97-AF65-F5344CB8AC3E}">
        <p14:creationId xmlns:p14="http://schemas.microsoft.com/office/powerpoint/2010/main" val="3231894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9E36D-F707-D040-A480-38FB9545D076}"/>
              </a:ext>
            </a:extLst>
          </p:cNvPr>
          <p:cNvSpPr>
            <a:spLocks noGrp="1"/>
          </p:cNvSpPr>
          <p:nvPr>
            <p:ph type="title"/>
          </p:nvPr>
        </p:nvSpPr>
        <p:spPr/>
        <p:txBody>
          <a:bodyPr/>
          <a:lstStyle/>
          <a:p>
            <a:r>
              <a:rPr lang="en-AU" dirty="0"/>
              <a:t>Other health professionals</a:t>
            </a:r>
            <a:endParaRPr lang="en-US" dirty="0"/>
          </a:p>
        </p:txBody>
      </p:sp>
      <p:sp>
        <p:nvSpPr>
          <p:cNvPr id="3" name="Content Placeholder 2">
            <a:extLst>
              <a:ext uri="{FF2B5EF4-FFF2-40B4-BE49-F238E27FC236}">
                <a16:creationId xmlns:a16="http://schemas.microsoft.com/office/drawing/2014/main" id="{82A09692-32C1-F447-8E66-61097F794EE3}"/>
              </a:ext>
            </a:extLst>
          </p:cNvPr>
          <p:cNvSpPr>
            <a:spLocks noGrp="1"/>
          </p:cNvSpPr>
          <p:nvPr>
            <p:ph sz="half" idx="10"/>
          </p:nvPr>
        </p:nvSpPr>
        <p:spPr/>
        <p:txBody>
          <a:bodyPr/>
          <a:lstStyle/>
          <a:p>
            <a:pPr marL="0" indent="0">
              <a:spcBef>
                <a:spcPts val="672"/>
              </a:spcBef>
              <a:buNone/>
            </a:pPr>
            <a:r>
              <a:rPr lang="en-AU" dirty="0"/>
              <a:t>Other health professionals can help you to manage anxiety. </a:t>
            </a:r>
          </a:p>
          <a:p>
            <a:pPr marL="0" indent="0">
              <a:spcBef>
                <a:spcPts val="672"/>
              </a:spcBef>
              <a:buNone/>
            </a:pPr>
            <a:r>
              <a:rPr lang="en-AU" dirty="0"/>
              <a:t>For example:</a:t>
            </a:r>
          </a:p>
          <a:p>
            <a:pPr>
              <a:spcBef>
                <a:spcPts val="672"/>
              </a:spcBef>
            </a:pPr>
            <a:r>
              <a:rPr lang="en-AU" dirty="0"/>
              <a:t>psychologist</a:t>
            </a:r>
          </a:p>
          <a:p>
            <a:pPr>
              <a:spcBef>
                <a:spcPts val="672"/>
              </a:spcBef>
            </a:pPr>
            <a:r>
              <a:rPr lang="en-AU" dirty="0"/>
              <a:t>mental health social worker</a:t>
            </a:r>
          </a:p>
          <a:p>
            <a:pPr>
              <a:spcBef>
                <a:spcPts val="672"/>
              </a:spcBef>
            </a:pPr>
            <a:r>
              <a:rPr lang="en-AU" dirty="0"/>
              <a:t>psychiatrist</a:t>
            </a:r>
          </a:p>
          <a:p>
            <a:pPr>
              <a:spcBef>
                <a:spcPts val="672"/>
              </a:spcBef>
            </a:pPr>
            <a:r>
              <a:rPr lang="en-AU" dirty="0"/>
              <a:t>registered counsellor. </a:t>
            </a:r>
          </a:p>
          <a:p>
            <a:pPr marL="0" indent="0">
              <a:buNone/>
            </a:pPr>
            <a:endParaRPr lang="en-US" dirty="0"/>
          </a:p>
        </p:txBody>
      </p:sp>
      <p:pic>
        <p:nvPicPr>
          <p:cNvPr id="6" name="Picture Placeholder 5" descr="A person talking to a group of people">
            <a:extLst>
              <a:ext uri="{FF2B5EF4-FFF2-40B4-BE49-F238E27FC236}">
                <a16:creationId xmlns:a16="http://schemas.microsoft.com/office/drawing/2014/main" id="{9438600A-5C25-9CFC-3402-837A88DDF74F}"/>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152760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5E9A-9C76-9246-81B1-B05BB0E13CD9}"/>
              </a:ext>
            </a:extLst>
          </p:cNvPr>
          <p:cNvSpPr>
            <a:spLocks noGrp="1"/>
          </p:cNvSpPr>
          <p:nvPr>
            <p:ph type="title"/>
          </p:nvPr>
        </p:nvSpPr>
        <p:spPr>
          <a:xfrm>
            <a:off x="631080" y="473075"/>
            <a:ext cx="7643787" cy="976313"/>
          </a:xfrm>
        </p:spPr>
        <p:txBody>
          <a:bodyPr anchor="t">
            <a:normAutofit/>
          </a:bodyPr>
          <a:lstStyle/>
          <a:p>
            <a:pPr>
              <a:lnSpc>
                <a:spcPct val="90000"/>
              </a:lnSpc>
            </a:pPr>
            <a:r>
              <a:rPr lang="en-AU" dirty="0"/>
              <a:t>More information and resources </a:t>
            </a:r>
            <a:endParaRPr lang="en-US" dirty="0"/>
          </a:p>
        </p:txBody>
      </p:sp>
      <p:sp>
        <p:nvSpPr>
          <p:cNvPr id="3" name="Content Placeholder 2">
            <a:extLst>
              <a:ext uri="{FF2B5EF4-FFF2-40B4-BE49-F238E27FC236}">
                <a16:creationId xmlns:a16="http://schemas.microsoft.com/office/drawing/2014/main" id="{0BB502C1-D38A-7C40-89FE-4D4C47546108}"/>
              </a:ext>
            </a:extLst>
          </p:cNvPr>
          <p:cNvSpPr>
            <a:spLocks noGrp="1"/>
          </p:cNvSpPr>
          <p:nvPr>
            <p:ph sz="half" idx="10"/>
          </p:nvPr>
        </p:nvSpPr>
        <p:spPr>
          <a:xfrm>
            <a:off x="631080" y="1568095"/>
            <a:ext cx="7643787" cy="4253803"/>
          </a:xfrm>
        </p:spPr>
        <p:txBody>
          <a:bodyPr>
            <a:normAutofit/>
          </a:bodyPr>
          <a:lstStyle/>
          <a:p>
            <a:pPr>
              <a:spcBef>
                <a:spcPts val="1200"/>
              </a:spcBef>
            </a:pPr>
            <a:r>
              <a:rPr lang="en-AU" dirty="0"/>
              <a:t>Jean Hailes for Women’s Health</a:t>
            </a:r>
            <a:br>
              <a:rPr lang="en-AU" dirty="0"/>
            </a:br>
            <a:r>
              <a:rPr lang="en-AU" u="sng" dirty="0">
                <a:solidFill>
                  <a:schemeClr val="tx1"/>
                </a:solidFill>
              </a:rPr>
              <a:t>jeanhailes.org.au/health-a-z/anxiety </a:t>
            </a:r>
          </a:p>
          <a:p>
            <a:pPr>
              <a:spcBef>
                <a:spcPts val="1200"/>
              </a:spcBef>
            </a:pPr>
            <a:r>
              <a:rPr lang="en-AU" dirty="0"/>
              <a:t>Smiling Mind</a:t>
            </a:r>
            <a:br>
              <a:rPr lang="en-AU" dirty="0"/>
            </a:br>
            <a:r>
              <a:rPr lang="en-AU" u="sng" dirty="0">
                <a:solidFill>
                  <a:schemeClr val="tx1"/>
                </a:solidFill>
              </a:rPr>
              <a:t>smilingmind.com.au </a:t>
            </a:r>
          </a:p>
          <a:p>
            <a:pPr>
              <a:spcBef>
                <a:spcPts val="1200"/>
              </a:spcBef>
            </a:pPr>
            <a:r>
              <a:rPr lang="en-AU" dirty="0"/>
              <a:t>Black Dog Institute</a:t>
            </a:r>
            <a:br>
              <a:rPr lang="en-AU" dirty="0"/>
            </a:br>
            <a:r>
              <a:rPr lang="en-AU" u="sng" dirty="0">
                <a:solidFill>
                  <a:schemeClr val="tx1"/>
                </a:solidFill>
              </a:rPr>
              <a:t>blackdoginstitute.org.au/resources-support/digital-tools-apps </a:t>
            </a:r>
          </a:p>
          <a:p>
            <a:pPr>
              <a:lnSpc>
                <a:spcPct val="90000"/>
              </a:lnSpc>
            </a:pPr>
            <a:endParaRPr lang="en-US" dirty="0"/>
          </a:p>
        </p:txBody>
      </p:sp>
      <p:pic>
        <p:nvPicPr>
          <p:cNvPr id="6" name="Picture Placeholder 5" descr="A person sitting on a railing overlooking a body of water">
            <a:extLst>
              <a:ext uri="{FF2B5EF4-FFF2-40B4-BE49-F238E27FC236}">
                <a16:creationId xmlns:a16="http://schemas.microsoft.com/office/drawing/2014/main" id="{A4B216F2-9978-E344-9A36-F498DD7D11F4}"/>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b="-2"/>
          <a:stretch/>
        </p:blipFill>
        <p:spPr>
          <a:xfrm>
            <a:off x="8904288" y="-1"/>
            <a:ext cx="3287712" cy="6210000"/>
          </a:xfrm>
          <a:noFill/>
        </p:spPr>
      </p:pic>
    </p:spTree>
    <p:extLst>
      <p:ext uri="{BB962C8B-B14F-4D97-AF65-F5344CB8AC3E}">
        <p14:creationId xmlns:p14="http://schemas.microsoft.com/office/powerpoint/2010/main" val="4133425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DB1EF66-3CBF-4DA8-A55F-BDD302858673}"/>
              </a:ext>
            </a:extLst>
          </p:cNvPr>
          <p:cNvSpPr>
            <a:spLocks noGrp="1"/>
          </p:cNvSpPr>
          <p:nvPr>
            <p:ph type="title"/>
          </p:nvPr>
        </p:nvSpPr>
        <p:spPr>
          <a:xfrm>
            <a:off x="623888" y="1746691"/>
            <a:ext cx="10515600" cy="1135883"/>
          </a:xfrm>
        </p:spPr>
        <p:txBody>
          <a:bodyPr lIns="0"/>
          <a:lstStyle/>
          <a:p>
            <a:pPr algn="l"/>
            <a:r>
              <a:rPr lang="en-AU" dirty="0"/>
              <a:t>Thank you</a:t>
            </a:r>
          </a:p>
        </p:txBody>
      </p:sp>
      <p:sp>
        <p:nvSpPr>
          <p:cNvPr id="4" name="Subtitle 4">
            <a:extLst>
              <a:ext uri="{FF2B5EF4-FFF2-40B4-BE49-F238E27FC236}">
                <a16:creationId xmlns:a16="http://schemas.microsoft.com/office/drawing/2014/main" id="{EE7C21AC-3C39-684B-A179-90388C49F39C}"/>
              </a:ext>
            </a:extLst>
          </p:cNvPr>
          <p:cNvSpPr txBox="1">
            <a:spLocks/>
          </p:cNvSpPr>
          <p:nvPr/>
        </p:nvSpPr>
        <p:spPr>
          <a:xfrm>
            <a:off x="558268" y="3085317"/>
            <a:ext cx="8364967" cy="9937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3200" dirty="0">
                <a:solidFill>
                  <a:schemeClr val="bg1"/>
                </a:solidFill>
                <a:latin typeface="Arial" panose="020B0604020202020204" pitchFamily="34" charset="0"/>
                <a:cs typeface="Arial" panose="020B0604020202020204" pitchFamily="34" charset="0"/>
              </a:rPr>
              <a:t>Go to </a:t>
            </a:r>
            <a:r>
              <a:rPr lang="en-AU" sz="3200" b="1" dirty="0">
                <a:solidFill>
                  <a:schemeClr val="bg1"/>
                </a:solidFill>
                <a:latin typeface="Arial" panose="020B0604020202020204" pitchFamily="34" charset="0"/>
                <a:cs typeface="Arial" panose="020B0604020202020204" pitchFamily="34" charset="0"/>
              </a:rPr>
              <a:t>jeanhailes.org.au/subscribe</a:t>
            </a:r>
            <a:r>
              <a:rPr lang="en-AU" sz="3200" dirty="0">
                <a:solidFill>
                  <a:schemeClr val="bg1"/>
                </a:solidFill>
                <a:latin typeface="Arial" panose="020B0604020202020204" pitchFamily="34" charset="0"/>
                <a:cs typeface="Arial" panose="020B0604020202020204" pitchFamily="34" charset="0"/>
              </a:rPr>
              <a:t> for updates on the latest in women’s health</a:t>
            </a:r>
            <a:endParaRPr lang="en-AU" dirty="0">
              <a:solidFill>
                <a:schemeClr val="bg1"/>
              </a:solidFill>
              <a:latin typeface="Arial" panose="020B0604020202020204" pitchFamily="34" charset="0"/>
              <a:cs typeface="Arial" panose="020B0604020202020204" pitchFamily="34" charset="0"/>
            </a:endParaRPr>
          </a:p>
        </p:txBody>
      </p:sp>
      <p:pic>
        <p:nvPicPr>
          <p:cNvPr id="5" name="Picture 4" descr="A black and white circle with a black and white logo">
            <a:extLst>
              <a:ext uri="{FF2B5EF4-FFF2-40B4-BE49-F238E27FC236}">
                <a16:creationId xmlns:a16="http://schemas.microsoft.com/office/drawing/2014/main" id="{04A3D5E2-96BC-1842-A3F6-FACEDCC2B9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3888" y="4446057"/>
            <a:ext cx="2351314" cy="868304"/>
          </a:xfrm>
          <a:prstGeom prst="rect">
            <a:avLst/>
          </a:prstGeom>
        </p:spPr>
      </p:pic>
    </p:spTree>
    <p:extLst>
      <p:ext uri="{BB962C8B-B14F-4D97-AF65-F5344CB8AC3E}">
        <p14:creationId xmlns:p14="http://schemas.microsoft.com/office/powerpoint/2010/main" val="2968777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794BF1-8662-4006-A607-1E9A5169D941}"/>
              </a:ext>
            </a:extLst>
          </p:cNvPr>
          <p:cNvSpPr txBox="1"/>
          <p:nvPr/>
        </p:nvSpPr>
        <p:spPr>
          <a:xfrm>
            <a:off x="570297" y="1272276"/>
            <a:ext cx="6995160" cy="3924216"/>
          </a:xfrm>
          <a:prstGeom prst="rect">
            <a:avLst/>
          </a:prstGeom>
          <a:noFill/>
        </p:spPr>
        <p:txBody>
          <a:bodyPr wrap="square">
            <a:spAutoFit/>
          </a:bodyPr>
          <a:lstStyle/>
          <a:p>
            <a:pPr marL="0" indent="0">
              <a:lnSpc>
                <a:spcPct val="110000"/>
              </a:lnSpc>
              <a:spcBef>
                <a:spcPts val="0"/>
              </a:spcBef>
              <a:spcAft>
                <a:spcPts val="500"/>
              </a:spcAft>
              <a:buNone/>
            </a:pPr>
            <a:r>
              <a:rPr lang="en-AU" sz="1400" b="1" i="0" u="none" strike="noStrike" baseline="0" dirty="0">
                <a:solidFill>
                  <a:schemeClr val="bg1"/>
                </a:solidFill>
                <a:latin typeface="Arial" panose="020B0604020202020204" pitchFamily="34" charset="0"/>
                <a:cs typeface="Arial" panose="020B0604020202020204" pitchFamily="34" charset="0"/>
              </a:rPr>
              <a:t>For further information contact</a:t>
            </a:r>
            <a:endParaRPr lang="en-AU" sz="1400"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spcAft>
                <a:spcPts val="500"/>
              </a:spcAft>
              <a:buNone/>
            </a:pPr>
            <a:r>
              <a:rPr lang="en-AU" sz="1400" dirty="0">
                <a:solidFill>
                  <a:schemeClr val="bg1"/>
                </a:solidFill>
                <a:latin typeface="Arial" panose="020B0604020202020204" pitchFamily="34" charset="0"/>
                <a:cs typeface="Arial" panose="020B0604020202020204" pitchFamily="34" charset="0"/>
              </a:rPr>
              <a:t>Jean Hailes for Women’s Health</a:t>
            </a:r>
            <a:br>
              <a:rPr lang="en-AU" sz="1400" dirty="0">
                <a:solidFill>
                  <a:schemeClr val="bg1"/>
                </a:solidFill>
                <a:latin typeface="Arial" panose="020B0604020202020204" pitchFamily="34" charset="0"/>
                <a:cs typeface="Arial" panose="020B0604020202020204" pitchFamily="34" charset="0"/>
              </a:rPr>
            </a:br>
            <a:r>
              <a:rPr lang="en-AU" sz="1400" dirty="0">
                <a:solidFill>
                  <a:schemeClr val="bg1"/>
                </a:solidFill>
                <a:latin typeface="Arial" panose="020B0604020202020204" pitchFamily="34" charset="0"/>
                <a:cs typeface="Arial" panose="020B0604020202020204" pitchFamily="34" charset="0"/>
              </a:rPr>
              <a:t>PO Box 24098</a:t>
            </a:r>
            <a:br>
              <a:rPr lang="en-AU" sz="1400" dirty="0">
                <a:solidFill>
                  <a:schemeClr val="bg1"/>
                </a:solidFill>
                <a:latin typeface="Arial" panose="020B0604020202020204" pitchFamily="34" charset="0"/>
                <a:cs typeface="Arial" panose="020B0604020202020204" pitchFamily="34" charset="0"/>
              </a:rPr>
            </a:br>
            <a:r>
              <a:rPr lang="en-AU" sz="1400" dirty="0">
                <a:solidFill>
                  <a:schemeClr val="bg1"/>
                </a:solidFill>
                <a:latin typeface="Arial" panose="020B0604020202020204" pitchFamily="34" charset="0"/>
                <a:cs typeface="Arial" panose="020B0604020202020204" pitchFamily="34" charset="0"/>
              </a:rPr>
              <a:t>Melbourne VIC 3001</a:t>
            </a:r>
          </a:p>
          <a:p>
            <a:pPr marL="0" indent="0">
              <a:lnSpc>
                <a:spcPct val="110000"/>
              </a:lnSpc>
              <a:spcBef>
                <a:spcPts val="0"/>
              </a:spcBef>
              <a:spcAft>
                <a:spcPts val="500"/>
              </a:spcAft>
              <a:buNone/>
            </a:pPr>
            <a:r>
              <a:rPr lang="en-AU" sz="1400" b="1" dirty="0">
                <a:solidFill>
                  <a:schemeClr val="bg1"/>
                </a:solidFill>
                <a:latin typeface="Arial" panose="020B0604020202020204" pitchFamily="34" charset="0"/>
                <a:cs typeface="Arial" panose="020B0604020202020204" pitchFamily="34" charset="0"/>
              </a:rPr>
              <a:t>Phone</a:t>
            </a:r>
            <a:r>
              <a:rPr lang="en-AU" sz="1400" dirty="0">
                <a:solidFill>
                  <a:schemeClr val="bg1"/>
                </a:solidFill>
                <a:latin typeface="Arial" panose="020B0604020202020204" pitchFamily="34" charset="0"/>
                <a:cs typeface="Arial" panose="020B0604020202020204" pitchFamily="34" charset="0"/>
              </a:rPr>
              <a:t> 03 9453 8999</a:t>
            </a:r>
          </a:p>
          <a:p>
            <a:pPr marL="0" indent="0">
              <a:lnSpc>
                <a:spcPct val="110000"/>
              </a:lnSpc>
              <a:spcBef>
                <a:spcPts val="0"/>
              </a:spcBef>
              <a:spcAft>
                <a:spcPts val="500"/>
              </a:spcAft>
              <a:buNone/>
            </a:pPr>
            <a:r>
              <a:rPr lang="en-AU" sz="1400" b="1" dirty="0">
                <a:solidFill>
                  <a:schemeClr val="bg1"/>
                </a:solidFill>
                <a:latin typeface="Arial" panose="020B0604020202020204" pitchFamily="34" charset="0"/>
                <a:cs typeface="Arial" panose="020B0604020202020204" pitchFamily="34" charset="0"/>
              </a:rPr>
              <a:t>Email</a:t>
            </a:r>
            <a:r>
              <a:rPr lang="en-AU" sz="1400" dirty="0">
                <a:solidFill>
                  <a:schemeClr val="bg1"/>
                </a:solidFill>
                <a:latin typeface="Arial" panose="020B0604020202020204" pitchFamily="34" charset="0"/>
                <a:cs typeface="Arial" panose="020B0604020202020204" pitchFamily="34" charset="0"/>
              </a:rPr>
              <a:t> education@jeanhailes.org.au</a:t>
            </a:r>
          </a:p>
          <a:p>
            <a:pPr marL="0" indent="0">
              <a:lnSpc>
                <a:spcPct val="110000"/>
              </a:lnSpc>
              <a:spcBef>
                <a:spcPts val="0"/>
              </a:spcBef>
              <a:spcAft>
                <a:spcPts val="2000"/>
              </a:spcAft>
              <a:buNone/>
            </a:pPr>
            <a:r>
              <a:rPr lang="en-AU" sz="1400" b="1" dirty="0">
                <a:solidFill>
                  <a:schemeClr val="bg1"/>
                </a:solidFill>
                <a:latin typeface="Arial" panose="020B0604020202020204" pitchFamily="34" charset="0"/>
                <a:cs typeface="Arial" panose="020B0604020202020204" pitchFamily="34" charset="0"/>
              </a:rPr>
              <a:t>Website</a:t>
            </a:r>
            <a:r>
              <a:rPr lang="en-AU" sz="1400" dirty="0">
                <a:solidFill>
                  <a:schemeClr val="bg1"/>
                </a:solidFill>
                <a:latin typeface="Arial" panose="020B0604020202020204" pitchFamily="34" charset="0"/>
                <a:cs typeface="Arial" panose="020B0604020202020204" pitchFamily="34" charset="0"/>
              </a:rPr>
              <a:t> jeanhailes.org.au</a:t>
            </a:r>
          </a:p>
          <a:p>
            <a:pPr marL="0" indent="0">
              <a:lnSpc>
                <a:spcPct val="110000"/>
              </a:lnSpc>
              <a:spcBef>
                <a:spcPts val="0"/>
              </a:spcBef>
              <a:spcAft>
                <a:spcPts val="1000"/>
              </a:spcAft>
              <a:buNone/>
            </a:pPr>
            <a:r>
              <a:rPr lang="en-AU" sz="1400" b="1" i="0" u="none" strike="noStrike" baseline="0" dirty="0">
                <a:solidFill>
                  <a:schemeClr val="bg1"/>
                </a:solidFill>
                <a:latin typeface="Arial" panose="020B0604020202020204" pitchFamily="34" charset="0"/>
                <a:cs typeface="Arial" panose="020B0604020202020204" pitchFamily="34" charset="0"/>
              </a:rPr>
              <a:t>Disclaimer. </a:t>
            </a:r>
            <a:r>
              <a:rPr lang="en-AU" sz="1400" i="0" u="none" strike="noStrike" baseline="0" dirty="0">
                <a:solidFill>
                  <a:schemeClr val="bg1"/>
                </a:solidFill>
                <a:latin typeface="Arial" panose="020B0604020202020204" pitchFamily="34" charset="0"/>
                <a:cs typeface="Arial" panose="020B0604020202020204" pitchFamily="34" charset="0"/>
              </a:rPr>
              <a:t>This information does not replace medical advice. If a person is worried about </a:t>
            </a:r>
            <a:r>
              <a:rPr lang="en-AU" sz="1400" dirty="0">
                <a:solidFill>
                  <a:schemeClr val="bg1"/>
                </a:solidFill>
                <a:latin typeface="Arial" panose="020B0604020202020204" pitchFamily="34" charset="0"/>
                <a:cs typeface="Arial" panose="020B0604020202020204" pitchFamily="34" charset="0"/>
              </a:rPr>
              <a:t>thei</a:t>
            </a:r>
            <a:r>
              <a:rPr lang="en-AU" sz="1400" i="0" u="none" strike="noStrike" baseline="0" dirty="0">
                <a:solidFill>
                  <a:schemeClr val="bg1"/>
                </a:solidFill>
                <a:latin typeface="Arial" panose="020B0604020202020204" pitchFamily="34" charset="0"/>
                <a:cs typeface="Arial" panose="020B0604020202020204" pitchFamily="34" charset="0"/>
              </a:rPr>
              <a:t>r health, they should talk to </a:t>
            </a:r>
            <a:r>
              <a:rPr lang="en-AU" sz="1400" dirty="0">
                <a:solidFill>
                  <a:schemeClr val="bg1"/>
                </a:solidFill>
                <a:latin typeface="Arial" panose="020B0604020202020204" pitchFamily="34" charset="0"/>
                <a:cs typeface="Arial" panose="020B0604020202020204" pitchFamily="34" charset="0"/>
              </a:rPr>
              <a:t>thei</a:t>
            </a:r>
            <a:r>
              <a:rPr lang="en-AU" sz="1400" i="0" u="none" strike="noStrike" baseline="0" dirty="0">
                <a:solidFill>
                  <a:schemeClr val="bg1"/>
                </a:solidFill>
                <a:latin typeface="Arial" panose="020B0604020202020204" pitchFamily="34" charset="0"/>
                <a:cs typeface="Arial" panose="020B0604020202020204" pitchFamily="34" charset="0"/>
              </a:rPr>
              <a:t>r doctor or healthcare team.</a:t>
            </a:r>
          </a:p>
          <a:p>
            <a:pPr marL="0" indent="0">
              <a:lnSpc>
                <a:spcPct val="110000"/>
              </a:lnSpc>
              <a:spcBef>
                <a:spcPts val="0"/>
              </a:spcBef>
              <a:spcAft>
                <a:spcPts val="1000"/>
              </a:spcAft>
              <a:buNone/>
            </a:pPr>
            <a:r>
              <a:rPr lang="en-AU" sz="1400" i="0" u="none" strike="noStrike" baseline="0" dirty="0">
                <a:solidFill>
                  <a:schemeClr val="bg1"/>
                </a:solidFill>
                <a:latin typeface="Arial" panose="020B0604020202020204" pitchFamily="34" charset="0"/>
                <a:cs typeface="Arial" panose="020B0604020202020204" pitchFamily="34" charset="0"/>
              </a:rPr>
              <a:t>© 2024 Jean Hailes Foundation. All rights reserved. This publication may not be reproduced in whole or in part by any means without written permission of the copyright owner. Email licensing@jeanhailes.org.au for more information.</a:t>
            </a:r>
            <a:endParaRPr lang="en-US" sz="1400" b="1" i="0" u="none" strike="noStrike" baseline="0" dirty="0">
              <a:solidFill>
                <a:schemeClr val="bg1"/>
              </a:solidFill>
              <a:latin typeface="Arial" panose="020B0604020202020204" pitchFamily="34" charset="0"/>
              <a:cs typeface="Arial" panose="020B0604020202020204" pitchFamily="34" charset="0"/>
            </a:endParaRPr>
          </a:p>
          <a:p>
            <a:pPr marL="0" indent="0">
              <a:lnSpc>
                <a:spcPct val="110000"/>
              </a:lnSpc>
              <a:spcAft>
                <a:spcPts val="1000"/>
              </a:spcAft>
              <a:buNone/>
            </a:pPr>
            <a:r>
              <a:rPr lang="en-AU" sz="1400" dirty="0">
                <a:solidFill>
                  <a:schemeClr val="bg1"/>
                </a:solidFill>
                <a:latin typeface="Arial" panose="020B0604020202020204" pitchFamily="34" charset="0"/>
                <a:cs typeface="Arial" panose="020B0604020202020204" pitchFamily="34" charset="0"/>
              </a:rPr>
              <a:t>Updated January 2024</a:t>
            </a:r>
            <a:endParaRPr lang="en-US"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7DB5B73-F157-A64A-A79D-1DA39AB46C8F}"/>
              </a:ext>
            </a:extLst>
          </p:cNvPr>
          <p:cNvSpPr>
            <a:spLocks noGrp="1"/>
          </p:cNvSpPr>
          <p:nvPr>
            <p:ph type="title"/>
          </p:nvPr>
        </p:nvSpPr>
        <p:spPr>
          <a:xfrm>
            <a:off x="623887" y="-909817"/>
            <a:ext cx="10944225" cy="2396332"/>
          </a:xfrm>
        </p:spPr>
        <p:txBody>
          <a:bodyPr/>
          <a:lstStyle/>
          <a:p>
            <a:r>
              <a:rPr lang="en-AU" dirty="0"/>
              <a:t>For further information</a:t>
            </a:r>
          </a:p>
        </p:txBody>
      </p:sp>
    </p:spTree>
    <p:extLst>
      <p:ext uri="{BB962C8B-B14F-4D97-AF65-F5344CB8AC3E}">
        <p14:creationId xmlns:p14="http://schemas.microsoft.com/office/powerpoint/2010/main" val="94968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3606-B440-4312-B9F8-E03B7E76C995}"/>
              </a:ext>
            </a:extLst>
          </p:cNvPr>
          <p:cNvSpPr>
            <a:spLocks noGrp="1"/>
          </p:cNvSpPr>
          <p:nvPr>
            <p:ph type="title"/>
          </p:nvPr>
        </p:nvSpPr>
        <p:spPr/>
        <p:txBody>
          <a:bodyPr/>
          <a:lstStyle/>
          <a:p>
            <a:r>
              <a:rPr lang="en-AU" dirty="0"/>
              <a:t>Presentation aims</a:t>
            </a:r>
          </a:p>
        </p:txBody>
      </p:sp>
      <p:sp>
        <p:nvSpPr>
          <p:cNvPr id="3" name="Content Placeholder 2">
            <a:extLst>
              <a:ext uri="{FF2B5EF4-FFF2-40B4-BE49-F238E27FC236}">
                <a16:creationId xmlns:a16="http://schemas.microsoft.com/office/drawing/2014/main" id="{30AB34C2-EF3D-4693-AAAD-DCE2F8EAA111}"/>
              </a:ext>
            </a:extLst>
          </p:cNvPr>
          <p:cNvSpPr>
            <a:spLocks noGrp="1"/>
          </p:cNvSpPr>
          <p:nvPr>
            <p:ph idx="1"/>
          </p:nvPr>
        </p:nvSpPr>
        <p:spPr/>
        <p:txBody>
          <a:bodyPr/>
          <a:lstStyle/>
          <a:p>
            <a:pPr marL="0" indent="0">
              <a:buNone/>
            </a:pPr>
            <a:r>
              <a:rPr lang="en-AU" dirty="0">
                <a:effectLst/>
                <a:latin typeface="Arial" panose="020B0604020202020204" pitchFamily="34" charset="0"/>
                <a:ea typeface="Calibri" panose="020F0502020204030204" pitchFamily="34" charset="0"/>
                <a:cs typeface="Arial" panose="020B0604020202020204" pitchFamily="34" charset="0"/>
              </a:rPr>
              <a:t>By the end of this presentation, we hope you will:</a:t>
            </a:r>
          </a:p>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be able to recognise some of the symptoms of anxiety</a:t>
            </a:r>
          </a:p>
          <a:p>
            <a:pPr lvl="0">
              <a:buFont typeface="Arial" panose="020B0604020202020204" pitchFamily="34" charset="0"/>
              <a:buChar char="•"/>
            </a:pPr>
            <a:r>
              <a:rPr lang="en-AU" dirty="0">
                <a:latin typeface="Arial" panose="020B0604020202020204" pitchFamily="34" charset="0"/>
                <a:ea typeface="Calibri" panose="020F0502020204030204" pitchFamily="34" charset="0"/>
                <a:cs typeface="Arial" panose="020B0604020202020204" pitchFamily="34" charset="0"/>
              </a:rPr>
              <a:t>know some of the</a:t>
            </a:r>
            <a:r>
              <a:rPr lang="en-AU" dirty="0">
                <a:effectLst/>
                <a:latin typeface="Arial" panose="020B0604020202020204" pitchFamily="34" charset="0"/>
                <a:ea typeface="Calibri" panose="020F0502020204030204" pitchFamily="34" charset="0"/>
                <a:cs typeface="Arial" panose="020B0604020202020204" pitchFamily="34" charset="0"/>
              </a:rPr>
              <a:t> causes of anxiety</a:t>
            </a:r>
          </a:p>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have some strategies to take care of yourself </a:t>
            </a:r>
            <a:r>
              <a:rPr lang="en-AU" dirty="0">
                <a:latin typeface="Arial" panose="020B0604020202020204" pitchFamily="34" charset="0"/>
                <a:ea typeface="Calibri" panose="020F0502020204030204" pitchFamily="34" charset="0"/>
                <a:cs typeface="Arial" panose="020B0604020202020204" pitchFamily="34" charset="0"/>
              </a:rPr>
              <a:t>and</a:t>
            </a:r>
            <a:r>
              <a:rPr lang="en-AU" dirty="0">
                <a:effectLst/>
                <a:latin typeface="Arial" panose="020B0604020202020204" pitchFamily="34" charset="0"/>
                <a:ea typeface="Calibri" panose="020F0502020204030204" pitchFamily="34" charset="0"/>
                <a:cs typeface="Arial" panose="020B0604020202020204" pitchFamily="34" charset="0"/>
              </a:rPr>
              <a:t> reduce anxiety</a:t>
            </a:r>
          </a:p>
          <a:p>
            <a:pPr lvl="0">
              <a:spcAft>
                <a:spcPts val="800"/>
              </a:spcAft>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know which health professionals </a:t>
            </a:r>
            <a:r>
              <a:rPr lang="en-AU" dirty="0">
                <a:latin typeface="Arial" panose="020B0604020202020204" pitchFamily="34" charset="0"/>
                <a:ea typeface="Calibri" panose="020F0502020204030204" pitchFamily="34" charset="0"/>
                <a:cs typeface="Arial" panose="020B0604020202020204" pitchFamily="34" charset="0"/>
              </a:rPr>
              <a:t>can</a:t>
            </a:r>
            <a:r>
              <a:rPr lang="en-AU" dirty="0">
                <a:effectLst/>
                <a:latin typeface="Arial" panose="020B0604020202020204" pitchFamily="34" charset="0"/>
                <a:ea typeface="Calibri" panose="020F0502020204030204" pitchFamily="34" charset="0"/>
                <a:cs typeface="Arial" panose="020B0604020202020204" pitchFamily="34" charset="0"/>
              </a:rPr>
              <a:t> support you in </a:t>
            </a:r>
            <a:br>
              <a:rPr lang="en-AU" dirty="0">
                <a:effectLst/>
                <a:latin typeface="Arial" panose="020B0604020202020204" pitchFamily="34" charset="0"/>
                <a:ea typeface="Calibri" panose="020F0502020204030204" pitchFamily="34" charset="0"/>
                <a:cs typeface="Arial" panose="020B0604020202020204" pitchFamily="34" charset="0"/>
              </a:rPr>
            </a:br>
            <a:r>
              <a:rPr lang="en-AU" dirty="0">
                <a:effectLst/>
                <a:latin typeface="Arial" panose="020B0604020202020204" pitchFamily="34" charset="0"/>
                <a:ea typeface="Calibri" panose="020F0502020204030204" pitchFamily="34" charset="0"/>
                <a:cs typeface="Arial" panose="020B0604020202020204" pitchFamily="34" charset="0"/>
              </a:rPr>
              <a:t>managing anxiety.</a:t>
            </a:r>
          </a:p>
          <a:p>
            <a:endParaRPr lang="en-AU" dirty="0"/>
          </a:p>
        </p:txBody>
      </p:sp>
    </p:spTree>
    <p:extLst>
      <p:ext uri="{BB962C8B-B14F-4D97-AF65-F5344CB8AC3E}">
        <p14:creationId xmlns:p14="http://schemas.microsoft.com/office/powerpoint/2010/main" val="570055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7006-553F-064B-B0C5-A1035C663803}"/>
              </a:ext>
            </a:extLst>
          </p:cNvPr>
          <p:cNvSpPr>
            <a:spLocks noGrp="1"/>
          </p:cNvSpPr>
          <p:nvPr>
            <p:ph type="title"/>
          </p:nvPr>
        </p:nvSpPr>
        <p:spPr/>
        <p:txBody>
          <a:bodyPr/>
          <a:lstStyle/>
          <a:p>
            <a:r>
              <a:rPr lang="en-AU" dirty="0"/>
              <a:t>What is anxiety?</a:t>
            </a:r>
            <a:endParaRPr lang="en-US" dirty="0"/>
          </a:p>
        </p:txBody>
      </p:sp>
      <p:sp>
        <p:nvSpPr>
          <p:cNvPr id="3" name="Content Placeholder 2">
            <a:extLst>
              <a:ext uri="{FF2B5EF4-FFF2-40B4-BE49-F238E27FC236}">
                <a16:creationId xmlns:a16="http://schemas.microsoft.com/office/drawing/2014/main" id="{BE423615-D656-ED4F-90A2-7601BA279E47}"/>
              </a:ext>
            </a:extLst>
          </p:cNvPr>
          <p:cNvSpPr>
            <a:spLocks noGrp="1"/>
          </p:cNvSpPr>
          <p:nvPr>
            <p:ph sz="half" idx="10"/>
          </p:nvPr>
        </p:nvSpPr>
        <p:spPr>
          <a:xfrm>
            <a:off x="639756" y="1461477"/>
            <a:ext cx="6911614" cy="4626524"/>
          </a:xfrm>
        </p:spPr>
        <p:txBody>
          <a:bodyPr/>
          <a:lstStyle/>
          <a:p>
            <a:pPr marL="0" indent="0">
              <a:spcBef>
                <a:spcPts val="672"/>
              </a:spcBef>
              <a:buNone/>
              <a:tabLst>
                <a:tab pos="457200" algn="l"/>
              </a:tabLst>
            </a:pPr>
            <a:r>
              <a:rPr lang="en-US" dirty="0"/>
              <a:t>Anxiety: </a:t>
            </a:r>
          </a:p>
          <a:p>
            <a:pPr>
              <a:spcBef>
                <a:spcPts val="672"/>
              </a:spcBef>
              <a:tabLst>
                <a:tab pos="457200" algn="l"/>
              </a:tabLst>
            </a:pPr>
            <a:r>
              <a:rPr lang="en-US" dirty="0"/>
              <a:t>is a normal reaction to stressful or </a:t>
            </a:r>
            <a:br>
              <a:rPr lang="en-US" dirty="0"/>
            </a:br>
            <a:r>
              <a:rPr lang="en-US" dirty="0"/>
              <a:t>threatening situations</a:t>
            </a:r>
          </a:p>
          <a:p>
            <a:pPr>
              <a:spcBef>
                <a:spcPts val="672"/>
              </a:spcBef>
              <a:tabLst>
                <a:tab pos="457200" algn="l"/>
              </a:tabLst>
            </a:pPr>
            <a:r>
              <a:rPr lang="en-US" dirty="0"/>
              <a:t>is common</a:t>
            </a:r>
          </a:p>
          <a:p>
            <a:pPr>
              <a:spcBef>
                <a:spcPts val="672"/>
              </a:spcBef>
              <a:tabLst>
                <a:tab pos="457200" algn="l"/>
              </a:tabLst>
            </a:pPr>
            <a:r>
              <a:rPr lang="en-US" dirty="0"/>
              <a:t>can </a:t>
            </a:r>
            <a:r>
              <a:rPr lang="en-AU" dirty="0"/>
              <a:t>cause physical, emotional and </a:t>
            </a:r>
            <a:br>
              <a:rPr lang="en-AU" dirty="0"/>
            </a:br>
            <a:r>
              <a:rPr lang="en-AU" dirty="0"/>
              <a:t>behavioural symptoms</a:t>
            </a:r>
          </a:p>
          <a:p>
            <a:pPr>
              <a:spcBef>
                <a:spcPts val="672"/>
              </a:spcBef>
              <a:tabLst>
                <a:tab pos="457200" algn="l"/>
              </a:tabLst>
            </a:pPr>
            <a:r>
              <a:rPr lang="en-AU" dirty="0"/>
              <a:t>can be managed with the right strategies and support</a:t>
            </a:r>
            <a:r>
              <a:rPr lang="en-US" dirty="0"/>
              <a:t>. </a:t>
            </a:r>
          </a:p>
          <a:p>
            <a:endParaRPr lang="en-US" dirty="0"/>
          </a:p>
        </p:txBody>
      </p:sp>
      <p:pic>
        <p:nvPicPr>
          <p:cNvPr id="8" name="Picture 7" descr="A close-up of a person with her hand on her cheek">
            <a:extLst>
              <a:ext uri="{FF2B5EF4-FFF2-40B4-BE49-F238E27FC236}">
                <a16:creationId xmlns:a16="http://schemas.microsoft.com/office/drawing/2014/main" id="{6214C269-7FE7-1446-A599-69D696B05A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25997" y="-1"/>
            <a:ext cx="3266002" cy="6210000"/>
          </a:xfrm>
          <a:prstGeom prst="rect">
            <a:avLst/>
          </a:prstGeom>
        </p:spPr>
      </p:pic>
    </p:spTree>
    <p:extLst>
      <p:ext uri="{BB962C8B-B14F-4D97-AF65-F5344CB8AC3E}">
        <p14:creationId xmlns:p14="http://schemas.microsoft.com/office/powerpoint/2010/main" val="425537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026E-CC3B-A44C-8523-B0CB8A227892}"/>
              </a:ext>
            </a:extLst>
          </p:cNvPr>
          <p:cNvSpPr>
            <a:spLocks noGrp="1"/>
          </p:cNvSpPr>
          <p:nvPr>
            <p:ph type="title"/>
          </p:nvPr>
        </p:nvSpPr>
        <p:spPr/>
        <p:txBody>
          <a:bodyPr/>
          <a:lstStyle/>
          <a:p>
            <a:r>
              <a:rPr lang="en-AU" dirty="0"/>
              <a:t>Symptoms of anxiety</a:t>
            </a:r>
            <a:endParaRPr lang="en-US" dirty="0"/>
          </a:p>
        </p:txBody>
      </p:sp>
      <p:sp>
        <p:nvSpPr>
          <p:cNvPr id="3" name="Content Placeholder 2">
            <a:extLst>
              <a:ext uri="{FF2B5EF4-FFF2-40B4-BE49-F238E27FC236}">
                <a16:creationId xmlns:a16="http://schemas.microsoft.com/office/drawing/2014/main" id="{5E4035CC-8EFB-3E4C-8BA3-CAAF1892C83D}"/>
              </a:ext>
            </a:extLst>
          </p:cNvPr>
          <p:cNvSpPr>
            <a:spLocks noGrp="1"/>
          </p:cNvSpPr>
          <p:nvPr>
            <p:ph sz="half" idx="10"/>
          </p:nvPr>
        </p:nvSpPr>
        <p:spPr/>
        <p:txBody>
          <a:bodyPr/>
          <a:lstStyle/>
          <a:p>
            <a:pPr>
              <a:spcBef>
                <a:spcPts val="1200"/>
              </a:spcBef>
            </a:pPr>
            <a:r>
              <a:rPr lang="en-AU" dirty="0">
                <a:latin typeface="Arial" panose="020B0604020202020204" pitchFamily="34" charset="0"/>
                <a:cs typeface="Arial" panose="020B0604020202020204" pitchFamily="34" charset="0"/>
              </a:rPr>
              <a:t>Physical symptoms: shaking, sweating, shallow breathing</a:t>
            </a:r>
          </a:p>
          <a:p>
            <a:pPr>
              <a:spcBef>
                <a:spcPts val="1200"/>
              </a:spcBef>
            </a:pPr>
            <a:r>
              <a:rPr lang="en-AU" dirty="0">
                <a:latin typeface="Arial" panose="020B0604020202020204" pitchFamily="34" charset="0"/>
                <a:cs typeface="Arial" panose="020B0604020202020204" pitchFamily="34" charset="0"/>
              </a:rPr>
              <a:t>Emotional symptoms</a:t>
            </a:r>
            <a:r>
              <a:rPr lang="en-AU" dirty="0"/>
              <a:t>: </a:t>
            </a:r>
            <a:r>
              <a:rPr lang="en-AU" dirty="0">
                <a:latin typeface="Arial" panose="020B0604020202020204" pitchFamily="34" charset="0"/>
                <a:cs typeface="Arial" panose="020B0604020202020204" pitchFamily="34" charset="0"/>
              </a:rPr>
              <a:t>crying, feeling angry, having trouble concentrating, thinking about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worst-case scenarios</a:t>
            </a:r>
          </a:p>
          <a:p>
            <a:pPr>
              <a:spcBef>
                <a:spcPts val="1200"/>
              </a:spcBef>
            </a:pPr>
            <a:r>
              <a:rPr lang="en-AU" dirty="0">
                <a:latin typeface="Arial" panose="020B0604020202020204" pitchFamily="34" charset="0"/>
                <a:cs typeface="Arial" panose="020B0604020202020204" pitchFamily="34" charset="0"/>
              </a:rPr>
              <a:t>Behavioural symptoms: avoiding situations, struggling to meet commitments      </a:t>
            </a:r>
          </a:p>
          <a:p>
            <a:endParaRPr lang="en-US" dirty="0"/>
          </a:p>
        </p:txBody>
      </p:sp>
      <p:pic>
        <p:nvPicPr>
          <p:cNvPr id="6" name="Picture Placeholder 5" descr="A person covering her face with her hands&#10;">
            <a:extLst>
              <a:ext uri="{FF2B5EF4-FFF2-40B4-BE49-F238E27FC236}">
                <a16:creationId xmlns:a16="http://schemas.microsoft.com/office/drawing/2014/main" id="{B3D2A687-21A9-BF48-8020-08249813DB0B}"/>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6867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6357-4872-C044-903B-4E38F3E28D77}"/>
              </a:ext>
            </a:extLst>
          </p:cNvPr>
          <p:cNvSpPr>
            <a:spLocks noGrp="1"/>
          </p:cNvSpPr>
          <p:nvPr>
            <p:ph type="title"/>
          </p:nvPr>
        </p:nvSpPr>
        <p:spPr/>
        <p:txBody>
          <a:bodyPr/>
          <a:lstStyle/>
          <a:p>
            <a:r>
              <a:rPr lang="en-AU" dirty="0"/>
              <a:t>What can anxiety feel like?</a:t>
            </a:r>
            <a:endParaRPr lang="en-US" dirty="0"/>
          </a:p>
        </p:txBody>
      </p:sp>
      <p:sp>
        <p:nvSpPr>
          <p:cNvPr id="3" name="Content Placeholder 2">
            <a:extLst>
              <a:ext uri="{FF2B5EF4-FFF2-40B4-BE49-F238E27FC236}">
                <a16:creationId xmlns:a16="http://schemas.microsoft.com/office/drawing/2014/main" id="{219B6721-ED84-A44D-8503-EA341DAC803F}"/>
              </a:ext>
            </a:extLst>
          </p:cNvPr>
          <p:cNvSpPr>
            <a:spLocks noGrp="1"/>
          </p:cNvSpPr>
          <p:nvPr>
            <p:ph idx="1"/>
          </p:nvPr>
        </p:nvSpPr>
        <p:spPr/>
        <p:txBody>
          <a:bodyPr/>
          <a:lstStyle/>
          <a:p>
            <a:pPr marL="0" indent="0">
              <a:buNone/>
            </a:pPr>
            <a:r>
              <a:rPr lang="en-AU" dirty="0"/>
              <a:t>Examples:</a:t>
            </a:r>
          </a:p>
          <a:p>
            <a:r>
              <a:rPr lang="en-AU" dirty="0"/>
              <a:t>Feeling sick in the stomach, sweating a lot and needing to go to the toilet more often than usual before a job interview. </a:t>
            </a:r>
          </a:p>
          <a:p>
            <a:r>
              <a:rPr lang="en-AU" dirty="0"/>
              <a:t>Thinking about the worst-case scenario and feeling short of breath when taking off in an aeroplane.</a:t>
            </a:r>
          </a:p>
          <a:p>
            <a:r>
              <a:rPr lang="en-AU" dirty="0"/>
              <a:t>Constantly feeling worried about the health or wellbeing of your newborn baby.  </a:t>
            </a:r>
          </a:p>
          <a:p>
            <a:r>
              <a:rPr lang="en-AU" dirty="0"/>
              <a:t>Making up excuses to avoid going to social events. </a:t>
            </a:r>
          </a:p>
        </p:txBody>
      </p:sp>
    </p:spTree>
    <p:extLst>
      <p:ext uri="{BB962C8B-B14F-4D97-AF65-F5344CB8AC3E}">
        <p14:creationId xmlns:p14="http://schemas.microsoft.com/office/powerpoint/2010/main" val="1899880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5BB0-557B-7141-9A6E-18A8AADAE333}"/>
              </a:ext>
            </a:extLst>
          </p:cNvPr>
          <p:cNvSpPr>
            <a:spLocks noGrp="1"/>
          </p:cNvSpPr>
          <p:nvPr>
            <p:ph type="title"/>
          </p:nvPr>
        </p:nvSpPr>
        <p:spPr>
          <a:xfrm>
            <a:off x="631080" y="473075"/>
            <a:ext cx="7643787" cy="976313"/>
          </a:xfrm>
        </p:spPr>
        <p:txBody>
          <a:bodyPr anchor="t">
            <a:normAutofit/>
          </a:bodyPr>
          <a:lstStyle/>
          <a:p>
            <a:r>
              <a:rPr lang="en-AU" dirty="0"/>
              <a:t>What causes anxiety?</a:t>
            </a:r>
            <a:endParaRPr lang="en-US" dirty="0"/>
          </a:p>
        </p:txBody>
      </p:sp>
      <p:sp>
        <p:nvSpPr>
          <p:cNvPr id="3" name="Content Placeholder 2">
            <a:extLst>
              <a:ext uri="{FF2B5EF4-FFF2-40B4-BE49-F238E27FC236}">
                <a16:creationId xmlns:a16="http://schemas.microsoft.com/office/drawing/2014/main" id="{2AE5259C-46B9-5B43-BD96-32E25C1ABABC}"/>
              </a:ext>
            </a:extLst>
          </p:cNvPr>
          <p:cNvSpPr>
            <a:spLocks noGrp="1"/>
          </p:cNvSpPr>
          <p:nvPr>
            <p:ph sz="half" idx="10"/>
          </p:nvPr>
        </p:nvSpPr>
        <p:spPr>
          <a:xfrm>
            <a:off x="631080" y="1568095"/>
            <a:ext cx="7643787" cy="4253803"/>
          </a:xfrm>
        </p:spPr>
        <p:txBody>
          <a:bodyPr>
            <a:normAutofit/>
          </a:bodyPr>
          <a:lstStyle/>
          <a:p>
            <a:pPr marL="0" indent="0">
              <a:buNone/>
            </a:pPr>
            <a:r>
              <a:rPr lang="en-AU" dirty="0"/>
              <a:t>A range of things can make you more likely to develop anxiety. These include:</a:t>
            </a:r>
          </a:p>
          <a:p>
            <a:r>
              <a:rPr lang="en-AU" dirty="0"/>
              <a:t>family history</a:t>
            </a:r>
          </a:p>
          <a:p>
            <a:r>
              <a:rPr lang="en-AU" dirty="0"/>
              <a:t>personality, beliefs and attitudes</a:t>
            </a:r>
          </a:p>
          <a:p>
            <a:r>
              <a:rPr lang="en-AU" dirty="0"/>
              <a:t>other health issues</a:t>
            </a:r>
          </a:p>
          <a:p>
            <a:r>
              <a:rPr lang="en-AU" dirty="0"/>
              <a:t>hormonal changes</a:t>
            </a:r>
          </a:p>
          <a:p>
            <a:r>
              <a:rPr lang="en-AU" dirty="0"/>
              <a:t>experiences of discrimination</a:t>
            </a:r>
          </a:p>
          <a:p>
            <a:r>
              <a:rPr lang="en-AU" dirty="0"/>
              <a:t>stressful or traumatic events. </a:t>
            </a:r>
          </a:p>
        </p:txBody>
      </p:sp>
      <p:pic>
        <p:nvPicPr>
          <p:cNvPr id="6" name="Picture Placeholder 5" descr="A person holding a baby&#10;">
            <a:extLst>
              <a:ext uri="{FF2B5EF4-FFF2-40B4-BE49-F238E27FC236}">
                <a16:creationId xmlns:a16="http://schemas.microsoft.com/office/drawing/2014/main" id="{57982A01-BF8A-704D-BA8B-EBF3F517AA64}"/>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b="-2"/>
          <a:stretch/>
        </p:blipFill>
        <p:spPr>
          <a:xfrm>
            <a:off x="8904288" y="-1"/>
            <a:ext cx="3287712" cy="6210000"/>
          </a:xfrm>
          <a:noFill/>
        </p:spPr>
      </p:pic>
    </p:spTree>
    <p:extLst>
      <p:ext uri="{BB962C8B-B14F-4D97-AF65-F5344CB8AC3E}">
        <p14:creationId xmlns:p14="http://schemas.microsoft.com/office/powerpoint/2010/main" val="4024578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FA4B-CE5D-7444-96BD-85F6A463F054}"/>
              </a:ext>
            </a:extLst>
          </p:cNvPr>
          <p:cNvSpPr>
            <a:spLocks noGrp="1"/>
          </p:cNvSpPr>
          <p:nvPr>
            <p:ph type="title"/>
          </p:nvPr>
        </p:nvSpPr>
        <p:spPr/>
        <p:txBody>
          <a:bodyPr/>
          <a:lstStyle/>
          <a:p>
            <a:r>
              <a:rPr lang="en-US" dirty="0"/>
              <a:t>Anxiety disorder</a:t>
            </a:r>
          </a:p>
        </p:txBody>
      </p:sp>
      <p:sp>
        <p:nvSpPr>
          <p:cNvPr id="3" name="Content Placeholder 2">
            <a:extLst>
              <a:ext uri="{FF2B5EF4-FFF2-40B4-BE49-F238E27FC236}">
                <a16:creationId xmlns:a16="http://schemas.microsoft.com/office/drawing/2014/main" id="{28C14D18-170C-1E4B-9EB5-251A2AC4C79B}"/>
              </a:ext>
            </a:extLst>
          </p:cNvPr>
          <p:cNvSpPr>
            <a:spLocks noGrp="1"/>
          </p:cNvSpPr>
          <p:nvPr>
            <p:ph idx="1"/>
          </p:nvPr>
        </p:nvSpPr>
        <p:spPr/>
        <p:txBody>
          <a:bodyPr/>
          <a:lstStyle/>
          <a:p>
            <a:r>
              <a:rPr lang="en-AU" dirty="0"/>
              <a:t>You might have an anxiety disorder if you feel anxious for no reason, your anxiety doesn’t go away or your anxiety affects your quality of life. </a:t>
            </a:r>
          </a:p>
          <a:p>
            <a:r>
              <a:rPr lang="en-AU" dirty="0"/>
              <a:t>1 in 3 women in Australia will experience an anxiety disorder at some point in her life. </a:t>
            </a:r>
          </a:p>
          <a:p>
            <a:pPr marL="0" indent="0">
              <a:buNone/>
            </a:pPr>
            <a:endParaRPr lang="en-US" dirty="0"/>
          </a:p>
        </p:txBody>
      </p:sp>
    </p:spTree>
    <p:extLst>
      <p:ext uri="{BB962C8B-B14F-4D97-AF65-F5344CB8AC3E}">
        <p14:creationId xmlns:p14="http://schemas.microsoft.com/office/powerpoint/2010/main" val="2726982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90882-A13B-3944-BE80-FA62493CC0EB}"/>
              </a:ext>
            </a:extLst>
          </p:cNvPr>
          <p:cNvSpPr>
            <a:spLocks noGrp="1"/>
          </p:cNvSpPr>
          <p:nvPr>
            <p:ph type="title"/>
          </p:nvPr>
        </p:nvSpPr>
        <p:spPr/>
        <p:txBody>
          <a:bodyPr/>
          <a:lstStyle/>
          <a:p>
            <a:r>
              <a:rPr lang="en-AU" dirty="0"/>
              <a:t>Managing anxiety</a:t>
            </a:r>
            <a:endParaRPr lang="en-US" dirty="0"/>
          </a:p>
        </p:txBody>
      </p:sp>
    </p:spTree>
    <p:extLst>
      <p:ext uri="{BB962C8B-B14F-4D97-AF65-F5344CB8AC3E}">
        <p14:creationId xmlns:p14="http://schemas.microsoft.com/office/powerpoint/2010/main" val="4290714254"/>
      </p:ext>
    </p:extLst>
  </p:cSld>
  <p:clrMapOvr>
    <a:masterClrMapping/>
  </p:clrMapOvr>
</p:sld>
</file>

<file path=ppt/theme/theme1.xml><?xml version="1.0" encoding="utf-8"?>
<a:theme xmlns:a="http://schemas.openxmlformats.org/drawingml/2006/main" name="Jean Hailes title">
  <a:themeElements>
    <a:clrScheme name="Jean Hailes Brand 2023">
      <a:dk1>
        <a:srgbClr val="3D0F58"/>
      </a:dk1>
      <a:lt1>
        <a:sysClr val="window" lastClr="FFFFFF"/>
      </a:lt1>
      <a:dk2>
        <a:srgbClr val="662D91"/>
      </a:dk2>
      <a:lt2>
        <a:srgbClr val="F3F4F6"/>
      </a:lt2>
      <a:accent1>
        <a:srgbClr val="3D0F58"/>
      </a:accent1>
      <a:accent2>
        <a:srgbClr val="D40F7D"/>
      </a:accent2>
      <a:accent3>
        <a:srgbClr val="E0C9F6"/>
      </a:accent3>
      <a:accent4>
        <a:srgbClr val="02267E"/>
      </a:accent4>
      <a:accent5>
        <a:srgbClr val="FDD963"/>
      </a:accent5>
      <a:accent6>
        <a:srgbClr val="A6E068"/>
      </a:accent6>
      <a:hlink>
        <a:srgbClr val="3D0F58"/>
      </a:hlink>
      <a:folHlink>
        <a:srgbClr val="3D0F5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C6DE4A67-2BCF-4E77-9AE5-6A1EAA84C2EF}"/>
    </a:ext>
  </a:extLst>
</a:theme>
</file>

<file path=ppt/theme/theme2.xml><?xml version="1.0" encoding="utf-8"?>
<a:theme xmlns:a="http://schemas.openxmlformats.org/drawingml/2006/main" name="1_Jean Hailes title">
  <a:themeElements>
    <a:clrScheme name="Jean Hailes Brand 2023">
      <a:dk1>
        <a:srgbClr val="3D0F58"/>
      </a:dk1>
      <a:lt1>
        <a:sysClr val="window" lastClr="FFFFFF"/>
      </a:lt1>
      <a:dk2>
        <a:srgbClr val="662D91"/>
      </a:dk2>
      <a:lt2>
        <a:srgbClr val="F3F4F6"/>
      </a:lt2>
      <a:accent1>
        <a:srgbClr val="02267E"/>
      </a:accent1>
      <a:accent2>
        <a:srgbClr val="E0C9F6"/>
      </a:accent2>
      <a:accent3>
        <a:srgbClr val="F8BEE2"/>
      </a:accent3>
      <a:accent4>
        <a:srgbClr val="BADAFB"/>
      </a:accent4>
      <a:accent5>
        <a:srgbClr val="FDD963"/>
      </a:accent5>
      <a:accent6>
        <a:srgbClr val="A6E068"/>
      </a:accent6>
      <a:hlink>
        <a:srgbClr val="3D0F58"/>
      </a:hlink>
      <a:folHlink>
        <a:srgbClr val="662D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7FC7B5B9-E22A-406D-A150-FC7A9F58A525}"/>
    </a:ext>
  </a:extLst>
</a:theme>
</file>

<file path=ppt/theme/theme3.xml><?xml version="1.0" encoding="utf-8"?>
<a:theme xmlns:a="http://schemas.openxmlformats.org/drawingml/2006/main" name="2_Jean Hailes title">
  <a:themeElements>
    <a:clrScheme name="Jean Hailes Brand 2023">
      <a:dk1>
        <a:srgbClr val="3D0F58"/>
      </a:dk1>
      <a:lt1>
        <a:sysClr val="window" lastClr="FFFFFF"/>
      </a:lt1>
      <a:dk2>
        <a:srgbClr val="662D91"/>
      </a:dk2>
      <a:lt2>
        <a:srgbClr val="F3F4F6"/>
      </a:lt2>
      <a:accent1>
        <a:srgbClr val="02267E"/>
      </a:accent1>
      <a:accent2>
        <a:srgbClr val="E0C9F6"/>
      </a:accent2>
      <a:accent3>
        <a:srgbClr val="F8BEE2"/>
      </a:accent3>
      <a:accent4>
        <a:srgbClr val="BADAFB"/>
      </a:accent4>
      <a:accent5>
        <a:srgbClr val="FDD963"/>
      </a:accent5>
      <a:accent6>
        <a:srgbClr val="A6E068"/>
      </a:accent6>
      <a:hlink>
        <a:srgbClr val="3D0F58"/>
      </a:hlink>
      <a:folHlink>
        <a:srgbClr val="662D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7ADDAF22-9733-44F8-8C76-1E4C3D689636}"/>
    </a:ext>
  </a:extLst>
</a:theme>
</file>

<file path=ppt/theme/theme4.xml><?xml version="1.0" encoding="utf-8"?>
<a:theme xmlns:a="http://schemas.openxmlformats.org/drawingml/2006/main" name="3_Jean Hailes title">
  <a:themeElements>
    <a:clrScheme name="Jean Hailes Brand 2023">
      <a:dk1>
        <a:srgbClr val="3D0F58"/>
      </a:dk1>
      <a:lt1>
        <a:sysClr val="window" lastClr="FFFFFF"/>
      </a:lt1>
      <a:dk2>
        <a:srgbClr val="662D91"/>
      </a:dk2>
      <a:lt2>
        <a:srgbClr val="F3F4F6"/>
      </a:lt2>
      <a:accent1>
        <a:srgbClr val="02267E"/>
      </a:accent1>
      <a:accent2>
        <a:srgbClr val="E0C9F6"/>
      </a:accent2>
      <a:accent3>
        <a:srgbClr val="F8BEE2"/>
      </a:accent3>
      <a:accent4>
        <a:srgbClr val="BADAFB"/>
      </a:accent4>
      <a:accent5>
        <a:srgbClr val="FDD963"/>
      </a:accent5>
      <a:accent6>
        <a:srgbClr val="A6E068"/>
      </a:accent6>
      <a:hlink>
        <a:srgbClr val="3D0F58"/>
      </a:hlink>
      <a:folHlink>
        <a:srgbClr val="662D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4A9E9612-7FD5-4917-A197-9AF6B6CF016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Jean Hailes Presentation Template</Template>
  <TotalTime>375</TotalTime>
  <Words>3391</Words>
  <Application>Microsoft Office PowerPoint</Application>
  <PresentationFormat>Widescreen</PresentationFormat>
  <Paragraphs>260</Paragraphs>
  <Slides>23</Slides>
  <Notes>23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23</vt:i4>
      </vt:variant>
    </vt:vector>
  </HeadingPairs>
  <TitlesOfParts>
    <vt:vector size="31" baseType="lpstr">
      <vt:lpstr>Courier New</vt:lpstr>
      <vt:lpstr>Arial</vt:lpstr>
      <vt:lpstr>Times New Roman</vt:lpstr>
      <vt:lpstr>Calibri</vt:lpstr>
      <vt:lpstr>Jean Hailes title</vt:lpstr>
      <vt:lpstr>1_Jean Hailes title</vt:lpstr>
      <vt:lpstr>2_Jean Hailes title</vt:lpstr>
      <vt:lpstr>3_Jean Hailes title</vt:lpstr>
      <vt:lpstr>Anxiety</vt:lpstr>
      <vt:lpstr>Language</vt:lpstr>
      <vt:lpstr>Presentation aims</vt:lpstr>
      <vt:lpstr>What is anxiety?</vt:lpstr>
      <vt:lpstr>Symptoms of anxiety</vt:lpstr>
      <vt:lpstr>What can anxiety feel like?</vt:lpstr>
      <vt:lpstr>What causes anxiety?</vt:lpstr>
      <vt:lpstr>Anxiety disorder</vt:lpstr>
      <vt:lpstr>Managing anxiety</vt:lpstr>
      <vt:lpstr>Strategies you can try for  managing anxiety</vt:lpstr>
      <vt:lpstr>Identifying your triggers</vt:lpstr>
      <vt:lpstr>Looking after yourself</vt:lpstr>
      <vt:lpstr>Looking after yourself – eat a healthy diet</vt:lpstr>
      <vt:lpstr>Looking after yourself – move your body</vt:lpstr>
      <vt:lpstr>Looking after yourself – get enough sleep</vt:lpstr>
      <vt:lpstr>Looking after yourself – cut down on alcohol and drugs</vt:lpstr>
      <vt:lpstr>Getting professional help</vt:lpstr>
      <vt:lpstr>When to get help from a professional</vt:lpstr>
      <vt:lpstr>Talk to your GP</vt:lpstr>
      <vt:lpstr>Other health professionals</vt:lpstr>
      <vt:lpstr>More information and resources </vt:lpstr>
      <vt:lpstr>Thank you</vt:lpstr>
      <vt:lpstr>For further information</vt:lpstr>
    </vt:vector>
  </TitlesOfParts>
  <Company>Jean Hailes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dc:title>
  <dc:creator>Jean Hailes Foundation</dc:creator>
  <cp:lastModifiedBy>Andrew Vagg</cp:lastModifiedBy>
  <cp:revision>32</cp:revision>
  <dcterms:created xsi:type="dcterms:W3CDTF">2023-09-25T04:00:56Z</dcterms:created>
  <dcterms:modified xsi:type="dcterms:W3CDTF">2024-03-06T22:53:24Z</dcterms:modified>
</cp:coreProperties>
</file>