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7" autoAdjust="0"/>
  </p:normalViewPr>
  <p:slideViewPr>
    <p:cSldViewPr snapToGrid="0">
      <p:cViewPr varScale="1">
        <p:scale>
          <a:sx n="109" d="100"/>
          <a:sy n="109" d="100"/>
        </p:scale>
        <p:origin x="22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F74C8A7-7178-4BDD-A102-A5DC912BFAB1}" type="datetimeFigureOut">
              <a:rPr lang="en-AU" smtClean="0"/>
              <a:t>8/08/2023</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8C76F65-FF10-490A-B1B6-1406B8201003}" type="slidenum">
              <a:rPr lang="en-AU" smtClean="0"/>
              <a:t>‹#›</a:t>
            </a:fld>
            <a:endParaRPr lang="en-AU"/>
          </a:p>
        </p:txBody>
      </p:sp>
    </p:spTree>
    <p:extLst>
      <p:ext uri="{BB962C8B-B14F-4D97-AF65-F5344CB8AC3E}">
        <p14:creationId xmlns:p14="http://schemas.microsoft.com/office/powerpoint/2010/main" val="159226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a:t>
            </a:fld>
            <a:endParaRPr lang="en-AU"/>
          </a:p>
        </p:txBody>
      </p:sp>
    </p:spTree>
    <p:extLst>
      <p:ext uri="{BB962C8B-B14F-4D97-AF65-F5344CB8AC3E}">
        <p14:creationId xmlns:p14="http://schemas.microsoft.com/office/powerpoint/2010/main" val="356482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ea typeface="Calibri" panose="020F0502020204030204" pitchFamily="34" charset="0"/>
                <a:cs typeface="Calibri" panose="020F0502020204030204" pitchFamily="34" charset="0"/>
              </a:rPr>
              <a:t>What is a cervical screening test?</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A cervical screening test checks if you have HPV. </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A health carer will gently take a sample of cells from your cervix with a swab. This will be quick and shouldn’t hurt.</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If you prefer, you can take a sample from your vagina yourself, in a private space. Ask the health carer if it’s an option for you and how to do it.* </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Your cell sample is then sent to a laboratory for testing. </a:t>
            </a:r>
            <a:endParaRPr lang="en-AU" sz="1200" dirty="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ea typeface="Calibri" panose="020F0502020204030204" pitchFamily="34" charset="0"/>
                <a:cs typeface="Calibri" panose="020F0502020204030204" pitchFamily="34" charset="0"/>
              </a:rPr>
              <a:t>The health carer will talk to you about your results.</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 </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If you have this test regularly, it’s your best protection</a:t>
            </a:r>
            <a:r>
              <a:rPr lang="en-AU" sz="1200" b="1" dirty="0">
                <a:ea typeface="Calibri" panose="020F0502020204030204" pitchFamily="34" charset="0"/>
                <a:cs typeface="Calibri" panose="020F0502020204030204" pitchFamily="34" charset="0"/>
              </a:rPr>
              <a:t> </a:t>
            </a:r>
            <a:r>
              <a:rPr lang="en-AU" sz="1200" dirty="0">
                <a:ea typeface="Calibri" panose="020F0502020204030204" pitchFamily="34" charset="0"/>
                <a:cs typeface="Calibri" panose="020F0502020204030204" pitchFamily="34" charset="0"/>
              </a:rPr>
              <a:t>against getting cervical cancer.</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 </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i="1" dirty="0">
                <a:ea typeface="Calibri" panose="020F0502020204030204" pitchFamily="34" charset="0"/>
                <a:cs typeface="Calibri" panose="020F0502020204030204" pitchFamily="34" charset="0"/>
              </a:rPr>
              <a:t>*Note to the facilitator: Consider printing the ‘How to collect your own sample’ brochure for the participants, using the following link </a:t>
            </a:r>
            <a:r>
              <a:rPr lang="en-AU" sz="1200" i="0" u="none" dirty="0">
                <a:solidFill>
                  <a:schemeClr val="tx1"/>
                </a:solidFill>
                <a:ea typeface="Calibri" panose="020F0502020204030204" pitchFamily="34" charset="0"/>
                <a:cs typeface="Times New Roman" panose="02020603050405020304" pitchFamily="18" charset="0"/>
              </a:rPr>
              <a:t>– </a:t>
            </a:r>
            <a:r>
              <a:rPr lang="en-AU" sz="1200" i="1" u="none" dirty="0">
                <a:solidFill>
                  <a:srgbClr val="0000FF"/>
                </a:solidFill>
                <a:ea typeface="Calibri" panose="020F0502020204030204" pitchFamily="34" charset="0"/>
                <a:cs typeface="Calibri" panose="020F0502020204030204" pitchFamily="34" charset="0"/>
              </a:rPr>
              <a:t>www.health.gov.au/NCSP-First-Nations</a:t>
            </a:r>
            <a:r>
              <a:rPr lang="en-AU" sz="1200" i="1" u="none" dirty="0">
                <a:ea typeface="Calibri" panose="020F0502020204030204" pitchFamily="34" charset="0"/>
                <a:cs typeface="Calibri" panose="020F0502020204030204" pitchFamily="34" charset="0"/>
              </a:rPr>
              <a:t> </a:t>
            </a:r>
            <a:endParaRPr lang="en-AU" sz="1200" u="none" dirty="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16</a:t>
            </a:fld>
            <a:endParaRPr lang="en-AU"/>
          </a:p>
        </p:txBody>
      </p:sp>
    </p:spTree>
    <p:extLst>
      <p:ext uri="{BB962C8B-B14F-4D97-AF65-F5344CB8AC3E}">
        <p14:creationId xmlns:p14="http://schemas.microsoft.com/office/powerpoint/2010/main" val="313486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When to have a cervical screening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If you have a cervix, have ever had sex and are between 25 and 74 years old, have a cervical screening test every 5 years.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If you don’t know when you need to have your next test, ask a health carer.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Where can you have this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You can have this test at: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 local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 family planning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 sexual health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Having a cervical screening test every 5 years can save your life.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i="1" dirty="0">
                <a:latin typeface="Calibri" panose="020F0502020204030204" pitchFamily="34" charset="0"/>
                <a:ea typeface="Calibri" panose="020F0502020204030204" pitchFamily="34" charset="0"/>
                <a:cs typeface="Calibri" panose="020F0502020204030204" pitchFamily="34" charset="0"/>
              </a:rPr>
              <a:t>*Note to the facilitator: Give examples of the local clinics and centres where women can have this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17</a:t>
            </a:fld>
            <a:endParaRPr lang="en-AU"/>
          </a:p>
        </p:txBody>
      </p:sp>
    </p:spTree>
    <p:extLst>
      <p:ext uri="{BB962C8B-B14F-4D97-AF65-F5344CB8AC3E}">
        <p14:creationId xmlns:p14="http://schemas.microsoft.com/office/powerpoint/2010/main" val="124308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if you think something is wrong?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If something is happening with your body that is not normal for you, like: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unusual bleeding from your vagina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unusual discharge (liquid) from your vagina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pain in your vagina or lower belly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pain during or after having sex,</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you need to see a health carer as soon as you can</a:t>
            </a: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Don’t wait until your next cervical screening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18</a:t>
            </a:fld>
            <a:endParaRPr lang="en-AU"/>
          </a:p>
        </p:txBody>
      </p:sp>
    </p:spTree>
    <p:extLst>
      <p:ext uri="{BB962C8B-B14F-4D97-AF65-F5344CB8AC3E}">
        <p14:creationId xmlns:p14="http://schemas.microsoft.com/office/powerpoint/2010/main" val="51477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breast cancer?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It’s cancer that grows in the breast.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It’s the most common cancer </a:t>
            </a:r>
            <a:r>
              <a:rPr lang="en-AU" sz="1200" dirty="0">
                <a:latin typeface="Calibri" panose="020F0502020204030204" pitchFamily="34" charset="0"/>
                <a:ea typeface="Calibri" panose="020F0502020204030204" pitchFamily="34" charset="0"/>
                <a:cs typeface="Times New Roman" panose="02020603050405020304" pitchFamily="18" charset="0"/>
              </a:rPr>
              <a:t>among women in Australia. </a:t>
            </a:r>
          </a:p>
          <a:p>
            <a:endParaRPr lang="en-AU" sz="1200" dirty="0">
              <a:latin typeface="Calibri" panose="020F0502020204030204" pitchFamily="34" charset="0"/>
              <a:ea typeface="Calibri" panose="020F0502020204030204" pitchFamily="34" charset="0"/>
              <a:cs typeface="Times New Roman" panose="02020603050405020304" pitchFamily="18" charset="0"/>
            </a:endParaRPr>
          </a:p>
          <a:p>
            <a:r>
              <a:rPr lang="en-AU" sz="1200" dirty="0">
                <a:latin typeface="Calibri" panose="020F0502020204030204" pitchFamily="34" charset="0"/>
                <a:ea typeface="Calibri" panose="020F0502020204030204" pitchFamily="34" charset="0"/>
                <a:cs typeface="Times New Roman" panose="02020603050405020304" pitchFamily="18" charset="0"/>
              </a:rPr>
              <a:t>It</a:t>
            </a:r>
            <a:r>
              <a:rPr lang="en-AU" sz="1200" dirty="0">
                <a:latin typeface="Calibri" panose="020F0502020204030204" pitchFamily="34" charset="0"/>
                <a:ea typeface="Calibri" panose="020F0502020204030204" pitchFamily="34" charset="0"/>
              </a:rPr>
              <a:t> can develop at any age but is more common in women aged 50 and over.</a:t>
            </a:r>
            <a:endParaRPr lang="en-AU" sz="900" dirty="0"/>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20</a:t>
            </a:fld>
            <a:endParaRPr lang="en-AU"/>
          </a:p>
        </p:txBody>
      </p:sp>
    </p:spTree>
    <p:extLst>
      <p:ext uri="{BB962C8B-B14F-4D97-AF65-F5344CB8AC3E}">
        <p14:creationId xmlns:p14="http://schemas.microsoft.com/office/powerpoint/2010/main" val="196746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can you do to find breast cancer early?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To find cancer early:</a:t>
            </a:r>
          </a:p>
          <a:p>
            <a:pPr marL="360000" indent="-360000">
              <a:lnSpc>
                <a:spcPct val="107000"/>
              </a:lnSpc>
              <a:spcAft>
                <a:spcPts val="0"/>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Get to know your breasts well so you can notice if there is a change in either of them. </a:t>
            </a:r>
          </a:p>
          <a:p>
            <a:pPr marL="359051" indent="-359051">
              <a:lnSpc>
                <a:spcPct val="107000"/>
              </a:lnSpc>
              <a:spcAft>
                <a:spcPts val="0"/>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Look</a:t>
            </a:r>
            <a:r>
              <a:rPr lang="en-AU" sz="1200" dirty="0">
                <a:latin typeface="Calibri" panose="020F0502020204030204" pitchFamily="34" charset="0"/>
                <a:ea typeface="Calibri" panose="020F0502020204030204" pitchFamily="34" charset="0"/>
              </a:rPr>
              <a:t> at your breasts (in the mirror if possible) and feel them to learn what they normally look and feel like.</a:t>
            </a:r>
          </a:p>
          <a:p>
            <a:pPr marL="359051" marR="0" lvl="0" indent="-359051" algn="l" defTabSz="914400" rtl="0" eaLnBrk="1" fontAlgn="auto" latinLnBrk="0" hangingPunct="1">
              <a:lnSpc>
                <a:spcPct val="107000"/>
              </a:lnSpc>
              <a:spcBef>
                <a:spcPts val="0"/>
              </a:spcBef>
              <a:spcAft>
                <a:spcPts val="838"/>
              </a:spcAft>
              <a:buClrTx/>
              <a:buSzTx/>
              <a:buFont typeface="Arial" panose="020B0604020202020204" pitchFamily="34" charset="0"/>
              <a:buChar char="•"/>
              <a:tabLst/>
              <a:defRPr/>
            </a:pPr>
            <a:r>
              <a:rPr lang="en-AU" sz="1200" dirty="0">
                <a:latin typeface="Calibri" panose="020F0502020204030204" pitchFamily="34" charset="0"/>
                <a:ea typeface="Calibri" panose="020F0502020204030204" pitchFamily="34" charset="0"/>
                <a:cs typeface="Calibri" panose="020F0502020204030204" pitchFamily="34" charset="0"/>
              </a:rPr>
              <a:t>Check your breasts regularly for any changes in them</a:t>
            </a:r>
            <a:r>
              <a:rPr lang="en-AU" sz="1200" dirty="0">
                <a:latin typeface="Calibri" panose="020F0502020204030204" pitchFamily="34" charset="0"/>
                <a:ea typeface="Calibri" panose="020F0502020204030204" pitchFamily="34" charset="0"/>
              </a:rPr>
              <a:t>.</a:t>
            </a:r>
            <a:endParaRPr lang="en-AU" sz="900" dirty="0"/>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21</a:t>
            </a:fld>
            <a:endParaRPr lang="en-AU"/>
          </a:p>
        </p:txBody>
      </p:sp>
    </p:spTree>
    <p:extLst>
      <p:ext uri="{BB962C8B-B14F-4D97-AF65-F5344CB8AC3E}">
        <p14:creationId xmlns:p14="http://schemas.microsoft.com/office/powerpoint/2010/main" val="109454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check for changes in your breasts.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Check your breasts once a month (e.g. when showering, getting dressed or lying down).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Look at the shape, colour and size of your breasts.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Feel your breasts from your collarbone to below the bra line and under your armpits.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Watch out for: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lumps or thickening </a:t>
            </a: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redness</a:t>
            </a: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pain </a:t>
            </a: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nipple discharge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changes in the size or shape, especially of only one breast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77943" lvl="1" indent="-299209">
              <a:lnSpc>
                <a:spcPct val="107000"/>
              </a:lnSpc>
              <a:buFont typeface="Calibri" panose="020F0502020204030204" pitchFamily="34" charset="0"/>
              <a:buChar char="̶"/>
              <a:tabLst>
                <a:tab pos="957468" algn="l"/>
              </a:tabLst>
            </a:pPr>
            <a:r>
              <a:rPr lang="en-AU" sz="1200" dirty="0">
                <a:latin typeface="Calibri" panose="020F0502020204030204" pitchFamily="34" charset="0"/>
                <a:ea typeface="Calibri" panose="020F0502020204030204" pitchFamily="34" charset="0"/>
                <a:cs typeface="Calibri" panose="020F0502020204030204" pitchFamily="34" charset="0"/>
              </a:rPr>
              <a:t>changes to the skin or nipple.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There is no right or wrong way to check your breasts – find a way that works for you and do it regularly.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Most changes in the breast are not breast cancer. But if you notice any change, have it checked by a health carer as soon as possible.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22</a:t>
            </a:fld>
            <a:endParaRPr lang="en-AU"/>
          </a:p>
        </p:txBody>
      </p:sp>
    </p:spTree>
    <p:extLst>
      <p:ext uri="{BB962C8B-B14F-4D97-AF65-F5344CB8AC3E}">
        <p14:creationId xmlns:p14="http://schemas.microsoft.com/office/powerpoint/2010/main" val="355271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else to check for breast cancer?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Another way to find changes in the breast early is to have a breast screen.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a breast screen?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 breast screen is a photo of the inside of your breasts. It shows changes that are too small to feel or see.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When to have a breast screen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Have a breast screen every 2 years between the ages of 50 and 74.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If you’re younger than 50 or older than 74, ask a health carer if a breast screen is right for you.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Where to have a breast screen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BreastScreen Australia provides free breast screens in all states and territories for women with no breast symptoms. Breast screens in rural and remote areas are done by mobile screening vans.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Call 13 20 50 to find a BreastScreen service near you and to book your appointment.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23</a:t>
            </a:fld>
            <a:endParaRPr lang="en-AU"/>
          </a:p>
        </p:txBody>
      </p:sp>
    </p:spTree>
    <p:extLst>
      <p:ext uri="{BB962C8B-B14F-4D97-AF65-F5344CB8AC3E}">
        <p14:creationId xmlns:p14="http://schemas.microsoft.com/office/powerpoint/2010/main" val="273893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the bowel?</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The bowel is part of your</a:t>
            </a:r>
            <a:r>
              <a:rPr lang="en-AU" sz="1200" b="1" dirty="0">
                <a:latin typeface="Calibri" panose="020F0502020204030204" pitchFamily="34" charset="0"/>
                <a:ea typeface="Calibri" panose="020F0502020204030204" pitchFamily="34" charset="0"/>
                <a:cs typeface="Calibri" panose="020F0502020204030204" pitchFamily="34" charset="0"/>
              </a:rPr>
              <a:t> </a:t>
            </a:r>
            <a:r>
              <a:rPr lang="en-AU" sz="1200" dirty="0">
                <a:latin typeface="Calibri" panose="020F0502020204030204" pitchFamily="34" charset="0"/>
                <a:ea typeface="Calibri" panose="020F0502020204030204" pitchFamily="34" charset="0"/>
                <a:cs typeface="Calibri" panose="020F0502020204030204" pitchFamily="34" charset="0"/>
              </a:rPr>
              <a:t>digestive system*. It’s the tube in your tummy that takes the food from your stomach through to your anus (where you poo from).</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bowel cancer?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It’s cancer that grows in the bowel. Unfortunately, it often develops without any symptoms.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t>
            </a:r>
            <a:r>
              <a:rPr lang="en-AU" sz="1200" i="1" dirty="0">
                <a:latin typeface="Calibri" panose="020F0502020204030204" pitchFamily="34" charset="0"/>
                <a:ea typeface="Calibri" panose="020F0502020204030204" pitchFamily="34" charset="0"/>
                <a:cs typeface="Calibri" panose="020F0502020204030204" pitchFamily="34" charset="0"/>
              </a:rPr>
              <a:t>Note to the facilitator: Use the image if you want to briefly explain the digestive system.</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25</a:t>
            </a:fld>
            <a:endParaRPr lang="en-AU"/>
          </a:p>
        </p:txBody>
      </p:sp>
    </p:spTree>
    <p:extLst>
      <p:ext uri="{BB962C8B-B14F-4D97-AF65-F5344CB8AC3E}">
        <p14:creationId xmlns:p14="http://schemas.microsoft.com/office/powerpoint/2010/main" val="381825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to look out for.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Even though bowel cancer usually has no symptoms at the beginning, you should look out for these changes: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There is blood in your poo.</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 poo has become different from what it normally is (e.g. it’s harder, looser or has a different shape).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You’re having tummy pain, bloating or cramping.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 can feel pain or a lump in your anus.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You’re tired a lot and you don’t know why.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You’re losing weight and you don’t know why.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478734">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If you notice any of these changes, it doesn’t mean you have bowel cancer, but you should see a health carer as soon as possible.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26</a:t>
            </a:fld>
            <a:endParaRPr lang="en-AU"/>
          </a:p>
        </p:txBody>
      </p:sp>
    </p:spTree>
    <p:extLst>
      <p:ext uri="{BB962C8B-B14F-4D97-AF65-F5344CB8AC3E}">
        <p14:creationId xmlns:p14="http://schemas.microsoft.com/office/powerpoint/2010/main" val="325960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the bowel cancer screening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It’s a free test that checks for blood in your poo, which can be an early sign of bowel cancer.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This test is the best way to find bowel cancer early.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Do the test every 2 years between the ages of 50 and 74.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27</a:t>
            </a:fld>
            <a:endParaRPr lang="en-AU"/>
          </a:p>
        </p:txBody>
      </p:sp>
    </p:spTree>
    <p:extLst>
      <p:ext uri="{BB962C8B-B14F-4D97-AF65-F5344CB8AC3E}">
        <p14:creationId xmlns:p14="http://schemas.microsoft.com/office/powerpoint/2010/main" val="321817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b="1" dirty="0">
                <a:effectLst/>
                <a:latin typeface="Calibri" panose="020F0502020204030204" pitchFamily="34" charset="0"/>
                <a:ea typeface="Calibri" panose="020F0502020204030204" pitchFamily="34" charset="0"/>
                <a:cs typeface="Calibri" panose="020F0502020204030204" pitchFamily="34" charset="0"/>
              </a:rPr>
              <a:t>Today we will be talking about annual health checks and cancer screening tests: </a:t>
            </a:r>
            <a:endParaRPr lang="en-AU" b="1" dirty="0">
              <a:effectLst/>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what they are</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why you need them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when you need to have them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Calibri" panose="020F0502020204030204" pitchFamily="34" charset="0"/>
              </a:rPr>
              <a:t>how to get ready for them.</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6</a:t>
            </a:fld>
            <a:endParaRPr lang="en-AU"/>
          </a:p>
        </p:txBody>
      </p:sp>
    </p:spTree>
    <p:extLst>
      <p:ext uri="{BB962C8B-B14F-4D97-AF65-F5344CB8AC3E}">
        <p14:creationId xmlns:p14="http://schemas.microsoft.com/office/powerpoint/2010/main" val="72220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get the bowel cancer screening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The test is sent to your home address when you turn 50 and every 2 years after that if you’re registered with Medicare.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If you don’t get the test, ask your local clinic for one or call the National Bowel Cancer Screening Program on 1800 627 701.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will you know how to do the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The test is easy for you to do at home. It comes with instructions that show you exactly what to do. You can also ask a health carer how to do the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Usually, the results are sent to you within four weeks after doing the test.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28</a:t>
            </a:fld>
            <a:endParaRPr lang="en-AU"/>
          </a:p>
        </p:txBody>
      </p:sp>
    </p:spTree>
    <p:extLst>
      <p:ext uri="{BB962C8B-B14F-4D97-AF65-F5344CB8AC3E}">
        <p14:creationId xmlns:p14="http://schemas.microsoft.com/office/powerpoint/2010/main" val="381411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keep your bowel healthy.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Have a healthy weight.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Eat a healthy diet (like bush tucker) – more vegetables, fruit and wholegrains, less red meat and processed foods – and avoid sugary drinks.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Drink plenty of water.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Be physically active – move, walk, dance.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Avoid smoking and drinking alcohol ­– a health carer can tell you how to quit smoking and drink less alcohol.</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Do a bowel cancer screening test.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29</a:t>
            </a:fld>
            <a:endParaRPr lang="en-AU"/>
          </a:p>
        </p:txBody>
      </p:sp>
    </p:spTree>
    <p:extLst>
      <p:ext uri="{BB962C8B-B14F-4D97-AF65-F5344CB8AC3E}">
        <p14:creationId xmlns:p14="http://schemas.microsoft.com/office/powerpoint/2010/main" val="219710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is a sexual health check?</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 sexual health check is a visit to a health carer to: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talk about safe sex – how to protect yourself against sexually transmitted infections (STIs)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talk about contraception and your right to decide if you do or don’t want to get pregnant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talk about your rights when you’re in a relationship with someone</a:t>
            </a: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talk about fertility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get a cervical screening test if you’re due for one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have a test for STIs.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31</a:t>
            </a:fld>
            <a:endParaRPr lang="en-AU"/>
          </a:p>
        </p:txBody>
      </p:sp>
    </p:spTree>
    <p:extLst>
      <p:ext uri="{BB962C8B-B14F-4D97-AF65-F5344CB8AC3E}">
        <p14:creationId xmlns:p14="http://schemas.microsoft.com/office/powerpoint/2010/main" val="65467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are STIs?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STIs means ‘sexually transmitted infections’. They are infections that you can get if you: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have vaginal, oral or anal sex with someone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share needles that have someone’s blood on them (e.g. when using drugs or getting tattoos or piercings).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STIs are common all around the world. There are many different STIs, such as: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genital herpes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chlamydia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gonorrhoea</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syphilis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hepatitis B and 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HIV.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If STIs are not treated, they can cause: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irritation and pain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problems with pregnancy or getting pregnant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serious health problems.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32</a:t>
            </a:fld>
            <a:endParaRPr lang="en-AU"/>
          </a:p>
        </p:txBody>
      </p:sp>
    </p:spTree>
    <p:extLst>
      <p:ext uri="{BB962C8B-B14F-4D97-AF65-F5344CB8AC3E}">
        <p14:creationId xmlns:p14="http://schemas.microsoft.com/office/powerpoint/2010/main" val="3438972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Can you tell if someone has an STI?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Sometimes, STIs don’t cause visible symptoms, so you can’t tell just by looking at a person if they have an STI. </a:t>
            </a: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Even if a person looks strong and healthy, they can still have an STI and pass it on to another person. </a:t>
            </a: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It’s also possible to have an STI and not even know about it.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Some possible symptoms of STIs are: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sores, blisters, or broken skin on vulva, penis, anus or mouth</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unusual liquid coming out of vagina, penis or anus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vulva or vagina looks red, hurts, is itchy or smells bad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lumps and bumps on penis, vulva, vagina or anus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pain or bleeding during sex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pain when weeing.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33</a:t>
            </a:fld>
            <a:endParaRPr lang="en-AU"/>
          </a:p>
        </p:txBody>
      </p:sp>
    </p:spTree>
    <p:extLst>
      <p:ext uri="{BB962C8B-B14F-4D97-AF65-F5344CB8AC3E}">
        <p14:creationId xmlns:p14="http://schemas.microsoft.com/office/powerpoint/2010/main" val="443836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find out if you have an STI.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The only way to find out if you have an STI is to get tested.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Tests for STIs are simple, free and safe. You might need to give a wee sample or have a vaginal examination. Sometimes, you may need to have a throat swab, anal swab or blood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If the test shows you have an infection, you can start treatment straight away. This will help you get better sooner and stop you from giving the infection to someone else.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When do you need to have an STI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200" dirty="0">
                <a:latin typeface="Calibri" panose="020F0502020204030204" pitchFamily="34" charset="0"/>
                <a:ea typeface="Calibri" panose="020F0502020204030204" pitchFamily="34" charset="0"/>
                <a:cs typeface="Calibri" panose="020F0502020204030204" pitchFamily="34" charset="0"/>
              </a:rPr>
              <a:t>If you’re having sex, have an STI test every year. You’ll also need a test if:</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you or your recent sexual partners have symptoms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 are starting a new sexual relationship</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 had sex without a condom (e.g. a condom broke or fell off during sex)</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 or your partner have sex with other people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 share needles with other people.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Where do you go for an STI test?*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200" dirty="0">
                <a:latin typeface="Calibri" panose="020F0502020204030204" pitchFamily="34" charset="0"/>
                <a:ea typeface="Calibri" panose="020F0502020204030204" pitchFamily="34" charset="0"/>
                <a:cs typeface="Calibri" panose="020F0502020204030204" pitchFamily="34" charset="0"/>
              </a:rPr>
              <a:t>You can have an STI test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your local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 sexual health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 family planning clinic.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if you feel shame?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200" dirty="0">
                <a:latin typeface="Calibri" panose="020F0502020204030204" pitchFamily="34" charset="0"/>
                <a:ea typeface="Calibri" panose="020F0502020204030204" pitchFamily="34" charset="0"/>
                <a:cs typeface="Calibri" panose="020F0502020204030204" pitchFamily="34" charset="0"/>
              </a:rPr>
              <a:t>If you feel shame about having an STI test, remember that health carers: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won’t judge you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do the tests every day and it’s their job to look after you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won’t share your information with anyone.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If you are worried about your privacy, you can go to a different clinic (if possible).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t>
            </a:r>
            <a:r>
              <a:rPr lang="en-AU" sz="1200" i="1" dirty="0">
                <a:latin typeface="Calibri" panose="020F0502020204030204" pitchFamily="34" charset="0"/>
                <a:ea typeface="Calibri" panose="020F0502020204030204" pitchFamily="34" charset="0"/>
                <a:cs typeface="Calibri" panose="020F0502020204030204" pitchFamily="34" charset="0"/>
              </a:rPr>
              <a:t>Note to the facilitator: Indicate where sexual health checks are available locally.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34</a:t>
            </a:fld>
            <a:endParaRPr lang="en-AU"/>
          </a:p>
        </p:txBody>
      </p:sp>
    </p:spTree>
    <p:extLst>
      <p:ext uri="{BB962C8B-B14F-4D97-AF65-F5344CB8AC3E}">
        <p14:creationId xmlns:p14="http://schemas.microsoft.com/office/powerpoint/2010/main" val="1732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avoid getting an STI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Use condoms every time you have sex, even if you have your period (menstruation). </a:t>
            </a:r>
          </a:p>
          <a:p>
            <a:pPr marL="359051" indent="-359051" defTabSz="957468">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Calibri" panose="020F0502020204030204" pitchFamily="34" charset="0"/>
              </a:rPr>
              <a:t>Get tested for STIs regularly.</a:t>
            </a:r>
            <a:r>
              <a:rPr lang="en-AU" sz="1200" b="1"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Before you have sex with someone new, have an STI test and ask them to have one too.</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Don’t share needles, tattoo equipment, razors, or other things that may have someone’s blood on them.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35</a:t>
            </a:fld>
            <a:endParaRPr lang="en-AU"/>
          </a:p>
        </p:txBody>
      </p:sp>
    </p:spTree>
    <p:extLst>
      <p:ext uri="{BB962C8B-B14F-4D97-AF65-F5344CB8AC3E}">
        <p14:creationId xmlns:p14="http://schemas.microsoft.com/office/powerpoint/2010/main" val="2926732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mn-lt"/>
                <a:ea typeface="Calibri" panose="020F0502020204030204" pitchFamily="34" charset="0"/>
                <a:cs typeface="Calibri" panose="020F0502020204030204" pitchFamily="34" charset="0"/>
              </a:rPr>
              <a:t>What is chlamydia?*</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It’s a very common STI. Most women who have chlamydia have no symptoms, so they don’t know they have it. </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Possible symptoms are:</a:t>
            </a:r>
            <a:endParaRPr lang="en-AU" sz="1200" dirty="0">
              <a:latin typeface="+mn-lt"/>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a change in vaginal discharge </a:t>
            </a:r>
            <a:endParaRPr lang="en-AU" sz="1200" dirty="0">
              <a:latin typeface="+mn-lt"/>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pain during sex</a:t>
            </a:r>
            <a:endParaRPr lang="en-AU" sz="1200" dirty="0">
              <a:latin typeface="+mn-lt"/>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bleeding between periods or after sex </a:t>
            </a:r>
            <a:endParaRPr lang="en-AU" sz="1200" dirty="0">
              <a:latin typeface="+mn-lt"/>
              <a:ea typeface="Calibri" panose="020F0502020204030204" pitchFamily="34" charset="0"/>
              <a:cs typeface="Times New Roman" panose="02020603050405020304" pitchFamily="18" charset="0"/>
            </a:endParaRP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burning feeling when weeing</a:t>
            </a:r>
          </a:p>
          <a:p>
            <a:pPr marL="359051" indent="-359051">
              <a:lnSpc>
                <a:spcPct val="107000"/>
              </a:lnSpc>
              <a:spcAft>
                <a:spcPts val="838"/>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pain, discharge or bleeding from anus.</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Symptoms that men might have are:</a:t>
            </a:r>
          </a:p>
          <a:p>
            <a:pPr marL="360000" indent="-360000">
              <a:buFont typeface="Arial" panose="020B0604020202020204" pitchFamily="34" charset="0"/>
              <a:buChar char="•"/>
            </a:pPr>
            <a:r>
              <a:rPr lang="en-AU" sz="1200" kern="1200" dirty="0">
                <a:solidFill>
                  <a:schemeClr val="tx1"/>
                </a:solidFill>
                <a:latin typeface="+mn-lt"/>
                <a:cs typeface="Calibri" panose="020F0502020204030204" pitchFamily="34" charset="0"/>
              </a:rPr>
              <a:t>discharge from penis</a:t>
            </a:r>
          </a:p>
          <a:p>
            <a:pPr marL="360000" indent="-360000">
              <a:buFont typeface="Arial" panose="020B0604020202020204" pitchFamily="34" charset="0"/>
              <a:buChar char="•"/>
            </a:pPr>
            <a:r>
              <a:rPr lang="en-AU" sz="1200" kern="1200" dirty="0">
                <a:solidFill>
                  <a:schemeClr val="tx1"/>
                </a:solidFill>
                <a:latin typeface="+mn-lt"/>
                <a:cs typeface="Calibri" panose="020F0502020204030204" pitchFamily="34" charset="0"/>
              </a:rPr>
              <a:t>pain or swelling of testicles</a:t>
            </a:r>
            <a:r>
              <a:rPr lang="en-AU" sz="1200" dirty="0">
                <a:solidFill>
                  <a:srgbClr val="000000"/>
                </a:solidFill>
                <a:latin typeface="+mn-lt"/>
              </a:rPr>
              <a:t>.</a:t>
            </a:r>
          </a:p>
          <a:p>
            <a:pPr marL="360000" indent="-360000">
              <a:buFont typeface="Arial" panose="020B0604020202020204" pitchFamily="34" charset="0"/>
              <a:buChar char="•"/>
            </a:pPr>
            <a:endParaRPr lang="en-AU" sz="1200" dirty="0">
              <a:latin typeface="+mn-lt"/>
              <a:ea typeface="Calibri" panose="020F0502020204030204" pitchFamily="34" charset="0"/>
              <a:cs typeface="Calibri" panose="020F0502020204030204" pitchFamily="34"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Chlamydia can cause serious health problems if left untreated, such as:</a:t>
            </a:r>
            <a:endParaRPr lang="en-AU" sz="1200" dirty="0">
              <a:latin typeface="+mn-lt"/>
              <a:ea typeface="Calibri" panose="020F0502020204030204" pitchFamily="34" charset="0"/>
              <a:cs typeface="Times New Roman" panose="02020603050405020304" pitchFamily="18" charset="0"/>
            </a:endParaRP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chronic pelvic pain</a:t>
            </a: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problems with pregnancy </a:t>
            </a: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miscarriage </a:t>
            </a: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premature birth</a:t>
            </a:r>
          </a:p>
          <a:p>
            <a:pPr marL="359051" indent="-359051">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Calibri" panose="020F0502020204030204" pitchFamily="34" charset="0"/>
              </a:rPr>
              <a:t>infertility</a:t>
            </a:r>
          </a:p>
          <a:p>
            <a:pPr marL="359051" indent="-359051">
              <a:lnSpc>
                <a:spcPct val="107000"/>
              </a:lnSpc>
              <a:spcAft>
                <a:spcPts val="838"/>
              </a:spcAft>
              <a:buFont typeface="Arial" panose="020B0604020202020204" pitchFamily="34" charset="0"/>
              <a:buChar char="•"/>
            </a:pPr>
            <a:r>
              <a:rPr lang="en-AU" sz="1200" dirty="0">
                <a:effectLst/>
                <a:latin typeface="+mn-lt"/>
              </a:rPr>
              <a:t>passing chlamydia on to a newborn baby</a:t>
            </a:r>
            <a:r>
              <a:rPr lang="en-AU" sz="1200" dirty="0">
                <a:latin typeface="+mn-lt"/>
                <a:ea typeface="Calibri" panose="020F0502020204030204" pitchFamily="34" charset="0"/>
                <a:cs typeface="Calibri" panose="020F0502020204030204" pitchFamily="34" charset="0"/>
              </a:rPr>
              <a:t>. </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endParaRPr lang="en-AU" sz="1200" dirty="0">
              <a:latin typeface="+mn-lt"/>
              <a:ea typeface="Calibri" panose="020F0502020204030204" pitchFamily="34" charset="0"/>
              <a:cs typeface="Calibri" panose="020F0502020204030204" pitchFamily="34"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Chlamydia is easy to treat with antibiotics. Get your wee tested for chlamydia every year, especially if you’re 30 or younger.</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mn-lt"/>
                <a:ea typeface="Calibri" panose="020F0502020204030204" pitchFamily="34" charset="0"/>
                <a:cs typeface="Calibri" panose="020F0502020204030204" pitchFamily="34" charset="0"/>
              </a:rPr>
              <a:t> </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38"/>
              </a:spcAft>
            </a:pPr>
            <a:r>
              <a:rPr lang="en-AU" sz="1200" i="1" dirty="0">
                <a:latin typeface="+mn-lt"/>
                <a:ea typeface="Calibri" panose="020F0502020204030204" pitchFamily="34" charset="0"/>
                <a:cs typeface="Calibri" panose="020F0502020204030204" pitchFamily="34" charset="0"/>
              </a:rPr>
              <a:t>*Note to the facilitator: This slide might not be relevant to all audiences.</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36</a:t>
            </a:fld>
            <a:endParaRPr lang="en-AU"/>
          </a:p>
        </p:txBody>
      </p:sp>
    </p:spTree>
    <p:extLst>
      <p:ext uri="{BB962C8B-B14F-4D97-AF65-F5344CB8AC3E}">
        <p14:creationId xmlns:p14="http://schemas.microsoft.com/office/powerpoint/2010/main" val="3481741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ea typeface="Calibri" panose="020F0502020204030204" pitchFamily="34" charset="0"/>
                <a:cs typeface="Calibri" panose="020F0502020204030204" pitchFamily="34" charset="0"/>
              </a:rPr>
              <a:t>What is syphilis?*</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It’s an STI that’s increasing in Australia. Syphilis is caused by bacteria and can lead to serious health problems if left untreated. It’s easy to cure if found early.</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The symptoms of syphilis depend on the stage of disease. In the early stages, there might be painless sores on the penis, vagina, anus, mouth or throat. Later, the symptoms may include:</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a red rash on the palms, soles, chest or back</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sore throat, headaches, pain in the bones, muscles and joints</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ulcers in the mouth, nose or on genitals</a:t>
            </a:r>
            <a:endParaRPr lang="en-AU" sz="1200" dirty="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Calibri" panose="020F0502020204030204" pitchFamily="34" charset="0"/>
              </a:rPr>
              <a:t>hair loss</a:t>
            </a:r>
            <a:endParaRPr lang="en-AU" sz="1200" dirty="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AU" sz="1200" dirty="0">
                <a:ea typeface="Calibri" panose="020F0502020204030204" pitchFamily="34" charset="0"/>
                <a:cs typeface="Calibri" panose="020F0502020204030204" pitchFamily="34" charset="0"/>
              </a:rPr>
              <a:t>weight loss.</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Untreated syphilis can damage different body parts and cause serious health problems.</a:t>
            </a:r>
            <a:r>
              <a:rPr lang="en-AU" sz="1200" dirty="0">
                <a:ea typeface="Calibri" panose="020F0502020204030204" pitchFamily="34" charset="0"/>
                <a:cs typeface="Times New Roman" panose="02020603050405020304" pitchFamily="18" charset="0"/>
              </a:rPr>
              <a:t> </a:t>
            </a:r>
            <a:r>
              <a:rPr lang="en-AU" sz="1200" dirty="0">
                <a:ea typeface="Calibri" panose="020F0502020204030204" pitchFamily="34" charset="0"/>
                <a:cs typeface="Calibri" panose="020F0502020204030204" pitchFamily="34" charset="0"/>
              </a:rPr>
              <a:t>Syphilis during pregnancy can cause miscarriage, premature birth or stillbirth, and it can be passed on to the baby. </a:t>
            </a:r>
          </a:p>
          <a:p>
            <a:pPr>
              <a:lnSpc>
                <a:spcPct val="107000"/>
              </a:lnSpc>
              <a:spcAft>
                <a:spcPts val="838"/>
              </a:spcAft>
            </a:pPr>
            <a:r>
              <a:rPr lang="en-AU" sz="1200" dirty="0">
                <a:ea typeface="Calibri" panose="020F0502020204030204" pitchFamily="34" charset="0"/>
                <a:cs typeface="Calibri" panose="020F0502020204030204" pitchFamily="34" charset="0"/>
              </a:rPr>
              <a:t>Get your blood tested for syphilis every year. It is especially important if you’re pregnant.</a:t>
            </a: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dirty="0">
                <a:ea typeface="Calibri" panose="020F0502020204030204" pitchFamily="34" charset="0"/>
                <a:cs typeface="Calibri" panose="020F0502020204030204" pitchFamily="34" charset="0"/>
              </a:rPr>
              <a:t>Syphilis can be treated with penicillin. </a:t>
            </a:r>
          </a:p>
          <a:p>
            <a:pPr>
              <a:lnSpc>
                <a:spcPct val="107000"/>
              </a:lnSpc>
              <a:spcAft>
                <a:spcPts val="838"/>
              </a:spcAft>
            </a:pPr>
            <a:endParaRPr lang="en-AU" sz="1200" dirty="0">
              <a:ea typeface="Calibri" panose="020F0502020204030204" pitchFamily="34" charset="0"/>
              <a:cs typeface="Times New Roman" panose="02020603050405020304" pitchFamily="18" charset="0"/>
            </a:endParaRPr>
          </a:p>
          <a:p>
            <a:pPr>
              <a:lnSpc>
                <a:spcPct val="107000"/>
              </a:lnSpc>
              <a:spcAft>
                <a:spcPts val="838"/>
              </a:spcAft>
            </a:pPr>
            <a:r>
              <a:rPr lang="en-AU" sz="1200" i="1" dirty="0">
                <a:ea typeface="Calibri" panose="020F0502020204030204" pitchFamily="34" charset="0"/>
                <a:cs typeface="Calibri" panose="020F0502020204030204" pitchFamily="34" charset="0"/>
              </a:rPr>
              <a:t>*Note to the facilitator: This slide might not be relevant to all audiences.</a:t>
            </a:r>
            <a:endParaRPr lang="en-AU" sz="1200" dirty="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37</a:t>
            </a:fld>
            <a:endParaRPr lang="en-AU"/>
          </a:p>
        </p:txBody>
      </p:sp>
    </p:spTree>
    <p:extLst>
      <p:ext uri="{BB962C8B-B14F-4D97-AF65-F5344CB8AC3E}">
        <p14:creationId xmlns:p14="http://schemas.microsoft.com/office/powerpoint/2010/main" val="1583615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What if you don’t feel confident going to the clinic?</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There are things you can do to make yourself feel more confident at your clinic appointment: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Ask to see a female health carer.</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Take a family member or a friend with you.</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Ask for an interpreter if you prefer to talk in your language.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Prepare for your appointment</a:t>
            </a:r>
            <a:r>
              <a:rPr lang="en-AU" sz="1200" b="1" dirty="0">
                <a:latin typeface="Calibri" panose="020F0502020204030204" pitchFamily="34" charset="0"/>
                <a:ea typeface="Calibri" panose="020F0502020204030204" pitchFamily="34" charset="0"/>
                <a:cs typeface="Calibri" panose="020F0502020204030204" pitchFamily="34" charset="0"/>
              </a:rPr>
              <a:t> </a:t>
            </a:r>
            <a:r>
              <a:rPr lang="en-AU" sz="1200" dirty="0">
                <a:latin typeface="Calibri" panose="020F0502020204030204" pitchFamily="34" charset="0"/>
                <a:ea typeface="Calibri" panose="020F0502020204030204" pitchFamily="34" charset="0"/>
                <a:cs typeface="Calibri" panose="020F0502020204030204" pitchFamily="34" charset="0"/>
              </a:rPr>
              <a:t>before you go.</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39</a:t>
            </a:fld>
            <a:endParaRPr lang="en-AU"/>
          </a:p>
        </p:txBody>
      </p:sp>
    </p:spTree>
    <p:extLst>
      <p:ext uri="{BB962C8B-B14F-4D97-AF65-F5344CB8AC3E}">
        <p14:creationId xmlns:p14="http://schemas.microsoft.com/office/powerpoint/2010/main" val="35567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b="1" dirty="0">
                <a:effectLst/>
                <a:latin typeface="Calibri" panose="020F0502020204030204" pitchFamily="34" charset="0"/>
                <a:ea typeface="Calibri" panose="020F0502020204030204" pitchFamily="34" charset="0"/>
                <a:cs typeface="Calibri" panose="020F0502020204030204" pitchFamily="34" charset="0"/>
              </a:rPr>
              <a:t>What is a health check?</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dirty="0">
                <a:effectLst/>
                <a:latin typeface="Calibri" panose="020F0502020204030204" pitchFamily="34" charset="0"/>
                <a:ea typeface="Calibri" panose="020F0502020204030204" pitchFamily="34" charset="0"/>
                <a:cs typeface="Calibri" panose="020F0502020204030204" pitchFamily="34" charset="0"/>
              </a:rPr>
              <a:t>A health check is when a health carer checks your overall health. The health carer could be a doctor, nurse or Aboriginal and Torres Strait Islander Health Worker or Practitioner.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38"/>
              </a:spcAft>
              <a:buClrTx/>
              <a:buSzTx/>
              <a:buFontTx/>
              <a:buNone/>
              <a:tabLst/>
              <a:defRPr/>
            </a:pPr>
            <a:r>
              <a:rPr lang="en-AU" dirty="0">
                <a:effectLst/>
                <a:latin typeface="Calibri" panose="020F0502020204030204" pitchFamily="34" charset="0"/>
                <a:ea typeface="Calibri" panose="020F0502020204030204" pitchFamily="34" charset="0"/>
                <a:cs typeface="Calibri" panose="020F0502020204030204" pitchFamily="34" charset="0"/>
              </a:rPr>
              <a:t>At the health check, the health carer will ask you about your health and lifestyle. They might do some tests using special tools or equipment.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b="1" dirty="0">
                <a:effectLst/>
                <a:latin typeface="Calibri" panose="020F0502020204030204" pitchFamily="34" charset="0"/>
                <a:ea typeface="Calibri" panose="020F0502020204030204" pitchFamily="34" charset="0"/>
                <a:cs typeface="Calibri" panose="020F0502020204030204" pitchFamily="34" charset="0"/>
              </a:rPr>
              <a:t>What is a 715 health check?</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dirty="0">
                <a:effectLst/>
                <a:latin typeface="Calibri" panose="020F0502020204030204" pitchFamily="34" charset="0"/>
                <a:ea typeface="Calibri" panose="020F0502020204030204" pitchFamily="34" charset="0"/>
                <a:cs typeface="Calibri" panose="020F0502020204030204" pitchFamily="34" charset="0"/>
              </a:rPr>
              <a:t>It’s a free health check specifically designed for Aboriginal and Torres Strait Islander people of all ages. You can get this health check for free once a year at your local clinic.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7</a:t>
            </a:fld>
            <a:endParaRPr lang="en-AU"/>
          </a:p>
        </p:txBody>
      </p:sp>
    </p:spTree>
    <p:extLst>
      <p:ext uri="{BB962C8B-B14F-4D97-AF65-F5344CB8AC3E}">
        <p14:creationId xmlns:p14="http://schemas.microsoft.com/office/powerpoint/2010/main" val="3007663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to prepare for your appointment. </a:t>
            </a: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At the appointment, the health carer will ask you about: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anything that worries you about your health</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all the medicines, vitamins and herbal remedies you’re taking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any medicines that you can’t take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any serious illnesses that you or other members of your close family have had</a:t>
            </a: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any questions you want to ask them</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Lst>
            </a:pPr>
            <a:r>
              <a:rPr lang="en-AU" sz="1200" dirty="0">
                <a:latin typeface="Calibri" panose="020F0502020204030204" pitchFamily="34" charset="0"/>
                <a:ea typeface="Calibri" panose="020F0502020204030204" pitchFamily="34" charset="0"/>
                <a:cs typeface="Calibri" panose="020F0502020204030204" pitchFamily="34" charset="0"/>
              </a:rPr>
              <a:t>anything else you want to talk about.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r>
              <a:rPr lang="en-AU" sz="1200" dirty="0">
                <a:latin typeface="Calibri" panose="020F0502020204030204" pitchFamily="34" charset="0"/>
                <a:ea typeface="Calibri" panose="020F0502020204030204" pitchFamily="34" charset="0"/>
              </a:rPr>
              <a:t>It’s a good idea to think about these things before your appointment.</a:t>
            </a:r>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40</a:t>
            </a:fld>
            <a:endParaRPr lang="en-AU"/>
          </a:p>
        </p:txBody>
      </p:sp>
    </p:spTree>
    <p:extLst>
      <p:ext uri="{BB962C8B-B14F-4D97-AF65-F5344CB8AC3E}">
        <p14:creationId xmlns:p14="http://schemas.microsoft.com/office/powerpoint/2010/main" val="3377781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At your appointment: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Talk to the health carer about anything that worries you and answer their questions truthfully. They will not judge or criticise you, or share your information without your permission.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don’t understand something, ask the health carer to explain it again or write it down for you.</a:t>
            </a:r>
          </a:p>
          <a:p>
            <a:pPr marL="359051" indent="-359051">
              <a:lnSpc>
                <a:spcPct val="107000"/>
              </a:lnSpc>
              <a:spcAft>
                <a:spcPts val="838"/>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If you’re not comfortable with the treatment the health carer gives you, ask if there are other treatments you could try.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41</a:t>
            </a:fld>
            <a:endParaRPr lang="en-AU"/>
          </a:p>
        </p:txBody>
      </p:sp>
    </p:spTree>
    <p:extLst>
      <p:ext uri="{BB962C8B-B14F-4D97-AF65-F5344CB8AC3E}">
        <p14:creationId xmlns:p14="http://schemas.microsoft.com/office/powerpoint/2010/main" val="91742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Times New Roman" panose="02020603050405020304" pitchFamily="18" charset="0"/>
              </a:rPr>
              <a:t>Why do you need a 715 health check?</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Have a health check to:</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check if you’re healthy and well</a:t>
            </a:r>
          </a:p>
          <a:p>
            <a:pPr marL="359051" marR="0" lvl="0" indent="-359051"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dirty="0">
                <a:latin typeface="Calibri" panose="020F0502020204030204" pitchFamily="34" charset="0"/>
                <a:ea typeface="Calibri" panose="020F0502020204030204" pitchFamily="34" charset="0"/>
                <a:cs typeface="Calibri" panose="020F0502020204030204" pitchFamily="34" charset="0"/>
              </a:rPr>
              <a:t>find any health problems early and get treatment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help prevent illness in the future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check if you’re getting the right medication and care (if you’re sick or have a chronic condition)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get information on how to stay well (e.g. what exercise to do and what foods to eat)</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spcAft>
                <a:spcPts val="838"/>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ask a health carer any questions about your health.</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endParaRPr lang="en-AU"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How often do you need to have a 715 health check?</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Have a health check once a year even if you feel healthy and strong. You might need to have them more often if you have a chronic disease, like diabetes or heart or kidney disease.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When you have regular health checks, you can find out about health problems sooner, before they get worse, and get the right help.</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8</a:t>
            </a:fld>
            <a:endParaRPr lang="en-AU"/>
          </a:p>
        </p:txBody>
      </p:sp>
    </p:spTree>
    <p:extLst>
      <p:ext uri="{BB962C8B-B14F-4D97-AF65-F5344CB8AC3E}">
        <p14:creationId xmlns:p14="http://schemas.microsoft.com/office/powerpoint/2010/main" val="243862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ea typeface="Calibri" panose="020F0502020204030204" pitchFamily="34" charset="0"/>
                <a:cs typeface="Arial" panose="020B0604020202020204" pitchFamily="34" charset="0"/>
              </a:rPr>
              <a:t>What happens at a 715 health check?</a:t>
            </a:r>
            <a:endParaRPr lang="en-AU" sz="1200" dirty="0">
              <a:ea typeface="Calibri" panose="020F0502020204030204" pitchFamily="34" charset="0"/>
              <a:cs typeface="Arial" panose="020B0604020202020204" pitchFamily="34" charset="0"/>
            </a:endParaRPr>
          </a:p>
          <a:p>
            <a:pPr>
              <a:lnSpc>
                <a:spcPct val="107000"/>
              </a:lnSpc>
              <a:spcAft>
                <a:spcPts val="838"/>
              </a:spcAft>
            </a:pPr>
            <a:r>
              <a:rPr lang="en-AU" sz="1200" dirty="0">
                <a:ea typeface="Calibri" panose="020F0502020204030204" pitchFamily="34" charset="0"/>
                <a:cs typeface="Arial" panose="020B0604020202020204" pitchFamily="34" charset="0"/>
              </a:rPr>
              <a:t>At the health check, the health carer might check your blood pressure, blood sugar levels, height and weight. They may check if your heart and kidneys are strong and healthy.</a:t>
            </a:r>
          </a:p>
          <a:p>
            <a:pPr>
              <a:lnSpc>
                <a:spcPct val="107000"/>
              </a:lnSpc>
              <a:spcAft>
                <a:spcPts val="838"/>
              </a:spcAft>
            </a:pPr>
            <a:r>
              <a:rPr lang="en-AU" sz="1200" dirty="0">
                <a:ea typeface="Calibri" panose="020F0502020204030204" pitchFamily="34" charset="0"/>
                <a:cs typeface="Arial" panose="020B0604020202020204" pitchFamily="34" charset="0"/>
              </a:rPr>
              <a:t>They will also talk to you about:</a:t>
            </a: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any illness or treatment you have or had in the past (it’s called ‘medical history’)</a:t>
            </a: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the health of your close family members – if they have or had a chronic disease or health problem, like a heart attack, diabetes, kidney disease, cancer or depression</a:t>
            </a: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any pain or unusual changes in your body</a:t>
            </a: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how you are feeling (e.g. if you’ve been sad or worried for some time)</a:t>
            </a: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what you eat, how much you exercise or move during a day, and if you smoke or drink alcohol</a:t>
            </a:r>
          </a:p>
          <a:p>
            <a:pPr marL="359051" indent="-359051">
              <a:lnSpc>
                <a:spcPct val="107000"/>
              </a:lnSpc>
              <a:spcAft>
                <a:spcPts val="838"/>
              </a:spcAft>
              <a:buFont typeface="Arial" panose="020B0604020202020204" pitchFamily="34" charset="0"/>
              <a:buChar char="•"/>
            </a:pPr>
            <a:r>
              <a:rPr lang="en-AU" sz="1200" dirty="0">
                <a:ea typeface="Calibri" panose="020F0502020204030204" pitchFamily="34" charset="0"/>
                <a:cs typeface="Arial" panose="020B0604020202020204" pitchFamily="34" charset="0"/>
              </a:rPr>
              <a:t>how to look after your health. </a:t>
            </a:r>
          </a:p>
          <a:p>
            <a:pPr>
              <a:lnSpc>
                <a:spcPct val="107000"/>
              </a:lnSpc>
              <a:spcAft>
                <a:spcPts val="838"/>
              </a:spcAft>
            </a:pPr>
            <a:endParaRPr lang="en-AU" sz="1200" dirty="0">
              <a:ea typeface="Calibri" panose="020F0502020204030204" pitchFamily="34" charset="0"/>
              <a:cs typeface="Arial" panose="020B0604020202020204" pitchFamily="34" charset="0"/>
            </a:endParaRPr>
          </a:p>
          <a:p>
            <a:pPr>
              <a:lnSpc>
                <a:spcPct val="107000"/>
              </a:lnSpc>
              <a:spcAft>
                <a:spcPts val="838"/>
              </a:spcAft>
            </a:pPr>
            <a:r>
              <a:rPr lang="en-AU" sz="1200" dirty="0">
                <a:ea typeface="Calibri" panose="020F0502020204030204" pitchFamily="34" charset="0"/>
                <a:cs typeface="Arial" panose="020B0604020202020204" pitchFamily="34" charset="0"/>
              </a:rPr>
              <a:t>It’s important to tell the health carer anything that worries you about your health. They will not judge you. It’s safe to share your medical history and lifestyle with them so you can get the best care possible. </a:t>
            </a:r>
            <a:endParaRPr lang="en-AU" sz="1200" dirty="0">
              <a:ea typeface="Times New Roman" panose="02020603050405020304" pitchFamily="18" charset="0"/>
              <a:cs typeface="Arial" panose="020B0604020202020204" pitchFamily="34" charset="0"/>
            </a:endParaRPr>
          </a:p>
          <a:p>
            <a:pPr>
              <a:lnSpc>
                <a:spcPct val="107000"/>
              </a:lnSpc>
              <a:spcAft>
                <a:spcPts val="838"/>
              </a:spcAft>
            </a:pPr>
            <a:r>
              <a:rPr lang="en-AU" sz="1200" dirty="0">
                <a:ea typeface="Calibri" panose="020F0502020204030204" pitchFamily="34" charset="0"/>
                <a:cs typeface="Arial" panose="020B0604020202020204" pitchFamily="34" charset="0"/>
              </a:rPr>
              <a:t>The health carer may also suggest other tests or services to help you (for example, for your heart, vision or mental health).</a:t>
            </a: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9</a:t>
            </a:fld>
            <a:endParaRPr lang="en-AU"/>
          </a:p>
        </p:txBody>
      </p:sp>
    </p:spTree>
    <p:extLst>
      <p:ext uri="{BB962C8B-B14F-4D97-AF65-F5344CB8AC3E}">
        <p14:creationId xmlns:p14="http://schemas.microsoft.com/office/powerpoint/2010/main" val="18925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Is every health check the same?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No. </a:t>
            </a:r>
            <a:r>
              <a:rPr lang="en-AU" sz="1200" dirty="0">
                <a:effectLst/>
                <a:latin typeface="+mn-lt"/>
              </a:rPr>
              <a:t>The type of health check you get will depend on your age, health and risk of developing a chronic disease.</a:t>
            </a:r>
            <a:br>
              <a:rPr lang="en-AU" sz="1200" dirty="0">
                <a:effectLst/>
                <a:latin typeface="+mn-lt"/>
              </a:rPr>
            </a:br>
            <a:r>
              <a:rPr lang="en-AU" sz="1200" dirty="0">
                <a:effectLst/>
                <a:latin typeface="+mn-lt"/>
              </a:rPr>
              <a:t>Some important tests you might have at your health check are:</a:t>
            </a:r>
          </a:p>
          <a:p>
            <a:pPr marL="360000" marR="0" lvl="0" indent="-360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dirty="0">
                <a:effectLst/>
                <a:latin typeface="+mn-lt"/>
              </a:rPr>
              <a:t>blood pressure and heart health check</a:t>
            </a:r>
          </a:p>
          <a:p>
            <a:pPr marL="360000" marR="0" lvl="0" indent="-360000" algn="l" defTabSz="914400" rtl="0" eaLnBrk="1" fontAlgn="auto" latinLnBrk="0" hangingPunct="1">
              <a:lnSpc>
                <a:spcPct val="107000"/>
              </a:lnSpc>
              <a:spcBef>
                <a:spcPts val="0"/>
              </a:spcBef>
              <a:spcAft>
                <a:spcPts val="838"/>
              </a:spcAft>
              <a:buClrTx/>
              <a:buSzTx/>
              <a:buFont typeface="Arial" panose="020B0604020202020204" pitchFamily="34" charset="0"/>
              <a:buChar char="•"/>
              <a:tabLst/>
              <a:defRPr/>
            </a:pPr>
            <a:r>
              <a:rPr lang="en-AU" sz="1200" dirty="0">
                <a:effectLst/>
                <a:latin typeface="+mn-lt"/>
              </a:rPr>
              <a:t>blood tests for cholesterol, diabetes and kidney disease.</a:t>
            </a:r>
          </a:p>
          <a:p>
            <a:pPr marL="0" marR="0" lvl="0" indent="0" algn="l" defTabSz="914400" rtl="0" eaLnBrk="1" fontAlgn="auto" latinLnBrk="0" hangingPunct="1">
              <a:lnSpc>
                <a:spcPct val="107000"/>
              </a:lnSpc>
              <a:spcBef>
                <a:spcPts val="0"/>
              </a:spcBef>
              <a:spcAft>
                <a:spcPts val="838"/>
              </a:spcAft>
              <a:buClrTx/>
              <a:buSzTx/>
              <a:buFont typeface="Arial" panose="020B0604020202020204" pitchFamily="34" charset="0"/>
              <a:buNone/>
              <a:tabLst/>
              <a:defRPr/>
            </a:pPr>
            <a:endParaRPr lang="en-AU" sz="1200" dirty="0">
              <a:effectLst/>
              <a:latin typeface="+mn-lt"/>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AU" sz="1200" dirty="0">
                <a:effectLst/>
                <a:latin typeface="+mn-lt"/>
              </a:rPr>
              <a:t>Most of these tests start from the age of 18 and are usually done every 1 to 5 years.</a:t>
            </a:r>
            <a:br>
              <a:rPr lang="en-AU" sz="1200" dirty="0">
                <a:effectLst/>
                <a:latin typeface="+mn-lt"/>
              </a:rPr>
            </a:br>
            <a:r>
              <a:rPr lang="en-AU" sz="1200" dirty="0">
                <a:effectLst/>
                <a:latin typeface="+mn-lt"/>
              </a:rPr>
              <a:t>A health carer will tell you what tests you need.</a:t>
            </a: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000" dirty="0"/>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10</a:t>
            </a:fld>
            <a:endParaRPr lang="en-AU"/>
          </a:p>
        </p:txBody>
      </p:sp>
    </p:spTree>
    <p:extLst>
      <p:ext uri="{BB962C8B-B14F-4D97-AF65-F5344CB8AC3E}">
        <p14:creationId xmlns:p14="http://schemas.microsoft.com/office/powerpoint/2010/main" val="239704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Times New Roman" panose="02020603050405020304" pitchFamily="18" charset="0"/>
              </a:rPr>
              <a:t>Are there any other important tests to have?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tabLst>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Apart from your 715 health checks, there are other important tests you should have regularly. These tests help find cancer early, even before you feel sick.</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tabLst>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tabLst>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The three national cancer screening tests for women are: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cervical screening test for women 25 to74 years old</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breast screen for women 50 to 74 years old</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59051" indent="-359051">
              <a:lnSpc>
                <a:spcPct val="107000"/>
              </a:lnSpc>
              <a:buFont typeface="Arial" panose="020B0604020202020204" pitchFamily="34" charset="0"/>
              <a:buChar char="•"/>
              <a:tabLst>
                <a:tab pos="478734" algn="l"/>
                <a:tab pos="1430218" algn="l"/>
              </a:tabLst>
            </a:pPr>
            <a:r>
              <a:rPr lang="en-AU" sz="1200" dirty="0">
                <a:latin typeface="Calibri" panose="020F0502020204030204" pitchFamily="34" charset="0"/>
                <a:ea typeface="Calibri" panose="020F0502020204030204" pitchFamily="34" charset="0"/>
                <a:cs typeface="Calibri" panose="020F0502020204030204" pitchFamily="34" charset="0"/>
              </a:rPr>
              <a:t>bowel cancer screening test for people 50 to 74 years old.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12</a:t>
            </a:fld>
            <a:endParaRPr lang="en-AU"/>
          </a:p>
        </p:txBody>
      </p:sp>
    </p:spTree>
    <p:extLst>
      <p:ext uri="{BB962C8B-B14F-4D97-AF65-F5344CB8AC3E}">
        <p14:creationId xmlns:p14="http://schemas.microsoft.com/office/powerpoint/2010/main" val="420347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latin typeface="Calibri" panose="020F0502020204030204" pitchFamily="34" charset="0"/>
                <a:ea typeface="Calibri" panose="020F0502020204030204" pitchFamily="34" charset="0"/>
                <a:cs typeface="Calibri" panose="020F0502020204030204" pitchFamily="34" charset="0"/>
              </a:rPr>
              <a:t>Why is it important to find cancer early?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If cancer is found early, it will be smaller and easier to treat. This way, you’ll have a better chance to get strong and healthy again to enjoy your life and family.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r>
              <a:rPr lang="en-AU" sz="1200" dirty="0">
                <a:latin typeface="Calibri" panose="020F0502020204030204" pitchFamily="34" charset="0"/>
                <a:ea typeface="Calibri" panose="020F0502020204030204" pitchFamily="34" charset="0"/>
              </a:rPr>
              <a:t>Do the cancer screening tests regularly to find cancer early.</a:t>
            </a:r>
            <a:endParaRPr lang="en-AU" sz="1000" dirty="0"/>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13</a:t>
            </a:fld>
            <a:endParaRPr lang="en-AU"/>
          </a:p>
        </p:txBody>
      </p:sp>
    </p:spTree>
    <p:extLst>
      <p:ext uri="{BB962C8B-B14F-4D97-AF65-F5344CB8AC3E}">
        <p14:creationId xmlns:p14="http://schemas.microsoft.com/office/powerpoint/2010/main" val="359262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8"/>
              </a:spcAft>
            </a:pPr>
            <a:r>
              <a:rPr lang="en-AU" sz="1200" b="1" dirty="0">
                <a:ea typeface="Calibri" panose="020F0502020204030204" pitchFamily="34" charset="0"/>
                <a:cs typeface="Arial" panose="020B0604020202020204" pitchFamily="34" charset="0"/>
              </a:rPr>
              <a:t>What is cervical cancer?</a:t>
            </a:r>
            <a:endParaRPr lang="en-AU" sz="1200" dirty="0">
              <a:ea typeface="Calibri" panose="020F0502020204030204" pitchFamily="34" charset="0"/>
              <a:cs typeface="Arial" panose="020B0604020202020204" pitchFamily="34" charset="0"/>
            </a:endParaRPr>
          </a:p>
          <a:p>
            <a:pPr>
              <a:lnSpc>
                <a:spcPct val="107000"/>
              </a:lnSpc>
              <a:spcAft>
                <a:spcPts val="838"/>
              </a:spcAft>
            </a:pPr>
            <a:r>
              <a:rPr lang="en-AU" sz="1200" dirty="0">
                <a:ea typeface="Calibri" panose="020F0502020204030204" pitchFamily="34" charset="0"/>
                <a:cs typeface="Arial" panose="020B0604020202020204" pitchFamily="34" charset="0"/>
              </a:rPr>
              <a:t>It’s cancer that grows in the cervix, which is the entrance to the womb.* It’s one of the easiest types of cancer to prevent. </a:t>
            </a:r>
          </a:p>
          <a:p>
            <a:pPr>
              <a:lnSpc>
                <a:spcPct val="107000"/>
              </a:lnSpc>
              <a:spcAft>
                <a:spcPts val="838"/>
              </a:spcAft>
            </a:pPr>
            <a:endParaRPr lang="en-AU" sz="1200" b="1" dirty="0">
              <a:ea typeface="Calibri" panose="020F0502020204030204" pitchFamily="34" charset="0"/>
              <a:cs typeface="Arial" panose="020B0604020202020204" pitchFamily="34" charset="0"/>
            </a:endParaRPr>
          </a:p>
          <a:p>
            <a:pPr>
              <a:lnSpc>
                <a:spcPct val="107000"/>
              </a:lnSpc>
              <a:spcAft>
                <a:spcPts val="838"/>
              </a:spcAft>
            </a:pPr>
            <a:r>
              <a:rPr lang="en-AU" sz="1200" b="1" dirty="0">
                <a:ea typeface="Calibri" panose="020F0502020204030204" pitchFamily="34" charset="0"/>
                <a:cs typeface="Arial" panose="020B0604020202020204" pitchFamily="34" charset="0"/>
              </a:rPr>
              <a:t>What causes cervical cancer?</a:t>
            </a:r>
            <a:endParaRPr lang="en-AU" sz="1200" dirty="0">
              <a:ea typeface="Calibri" panose="020F0502020204030204" pitchFamily="34" charset="0"/>
              <a:cs typeface="Arial" panose="020B0604020202020204" pitchFamily="34" charset="0"/>
            </a:endParaRPr>
          </a:p>
          <a:p>
            <a:pPr marL="359051" indent="-359051">
              <a:lnSpc>
                <a:spcPct val="107000"/>
              </a:lnSpc>
              <a:buFont typeface="Arial" panose="020B0604020202020204" pitchFamily="34" charset="0"/>
              <a:buChar char="•"/>
            </a:pPr>
            <a:r>
              <a:rPr lang="en-AU" sz="1200" dirty="0">
                <a:ea typeface="Calibri" panose="020F0502020204030204" pitchFamily="34" charset="0"/>
                <a:cs typeface="Arial" panose="020B0604020202020204" pitchFamily="34" charset="0"/>
              </a:rPr>
              <a:t>A common virus called HPV can cause cervical cancer. </a:t>
            </a:r>
          </a:p>
          <a:p>
            <a:pPr marL="359051" indent="-359051">
              <a:lnSpc>
                <a:spcPct val="107000"/>
              </a:lnSpc>
              <a:spcAft>
                <a:spcPts val="838"/>
              </a:spcAft>
              <a:buFont typeface="Arial" panose="020B0604020202020204" pitchFamily="34" charset="0"/>
              <a:buChar char="•"/>
            </a:pPr>
            <a:r>
              <a:rPr lang="en-AU" sz="1200" dirty="0">
                <a:ea typeface="Calibri" panose="020F0502020204030204" pitchFamily="34" charset="0"/>
                <a:cs typeface="Arial" panose="020B0604020202020204" pitchFamily="34" charset="0"/>
              </a:rPr>
              <a:t>You can get HPV from someone during sex. </a:t>
            </a:r>
          </a:p>
          <a:p>
            <a:pPr>
              <a:lnSpc>
                <a:spcPct val="107000"/>
              </a:lnSpc>
              <a:spcAft>
                <a:spcPts val="838"/>
              </a:spcAft>
            </a:pPr>
            <a:r>
              <a:rPr lang="en-AU" sz="1200" dirty="0">
                <a:ea typeface="Calibri" panose="020F0502020204030204" pitchFamily="34" charset="0"/>
                <a:cs typeface="Arial" panose="020B0604020202020204" pitchFamily="34" charset="0"/>
              </a:rPr>
              <a:t> </a:t>
            </a:r>
          </a:p>
          <a:p>
            <a:pPr>
              <a:lnSpc>
                <a:spcPct val="107000"/>
              </a:lnSpc>
              <a:spcAft>
                <a:spcPts val="838"/>
              </a:spcAft>
            </a:pPr>
            <a:r>
              <a:rPr lang="en-AU" sz="1200" dirty="0">
                <a:ea typeface="Calibri" panose="020F0502020204030204" pitchFamily="34" charset="0"/>
                <a:cs typeface="Arial" panose="020B0604020202020204" pitchFamily="34" charset="0"/>
              </a:rPr>
              <a:t>An HPV vaccine is available for people aged 9 to 25. Children aged 12 and 13 can get the vaccine for free through their schools. Talk to a health carer for more information about this vaccine.</a:t>
            </a:r>
          </a:p>
          <a:p>
            <a:pPr>
              <a:lnSpc>
                <a:spcPct val="107000"/>
              </a:lnSpc>
              <a:spcAft>
                <a:spcPts val="838"/>
              </a:spcAft>
            </a:pPr>
            <a:r>
              <a:rPr lang="en-AU" sz="1200" dirty="0">
                <a:ea typeface="Calibri" panose="020F0502020204030204" pitchFamily="34" charset="0"/>
                <a:cs typeface="Arial" panose="020B0604020202020204" pitchFamily="34" charset="0"/>
              </a:rPr>
              <a:t> </a:t>
            </a:r>
          </a:p>
          <a:p>
            <a:pPr>
              <a:lnSpc>
                <a:spcPct val="107000"/>
              </a:lnSpc>
              <a:spcAft>
                <a:spcPts val="838"/>
              </a:spcAft>
            </a:pPr>
            <a:r>
              <a:rPr lang="en-AU" sz="1200" i="1" dirty="0">
                <a:ea typeface="Calibri" panose="020F0502020204030204" pitchFamily="34" charset="0"/>
                <a:cs typeface="Arial" panose="020B0604020202020204" pitchFamily="34" charset="0"/>
              </a:rPr>
              <a:t>*Note to the facilitator: Refer to the image.</a:t>
            </a:r>
            <a:endParaRPr lang="en-AU" sz="1200" dirty="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8C76F65-FF10-490A-B1B6-1406B8201003}" type="slidenum">
              <a:rPr lang="en-AU" smtClean="0"/>
              <a:t>15</a:t>
            </a:fld>
            <a:endParaRPr lang="en-AU"/>
          </a:p>
        </p:txBody>
      </p:sp>
    </p:spTree>
    <p:extLst>
      <p:ext uri="{BB962C8B-B14F-4D97-AF65-F5344CB8AC3E}">
        <p14:creationId xmlns:p14="http://schemas.microsoft.com/office/powerpoint/2010/main" val="64567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5121-6620-C835-7C90-662791FFDD8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B9BA27F-B7CB-1F7B-CF7F-48B28801E8B5}"/>
              </a:ext>
            </a:extLst>
          </p:cNvPr>
          <p:cNvSpPr>
            <a:spLocks noGrp="1"/>
          </p:cNvSpPr>
          <p:nvPr>
            <p:ph type="dt" sz="half" idx="10"/>
          </p:nvPr>
        </p:nvSpPr>
        <p:spPr/>
        <p:txBody>
          <a:bodyPr/>
          <a:lstStyle/>
          <a:p>
            <a:fld id="{F4A34ADF-7DCE-4A5B-8965-6C9144AF9410}" type="datetimeFigureOut">
              <a:rPr lang="en-AU" smtClean="0"/>
              <a:t>8/08/2023</a:t>
            </a:fld>
            <a:endParaRPr lang="en-AU"/>
          </a:p>
        </p:txBody>
      </p:sp>
      <p:sp>
        <p:nvSpPr>
          <p:cNvPr id="4" name="Footer Placeholder 3">
            <a:extLst>
              <a:ext uri="{FF2B5EF4-FFF2-40B4-BE49-F238E27FC236}">
                <a16:creationId xmlns:a16="http://schemas.microsoft.com/office/drawing/2014/main" id="{DABDBD03-09E5-5980-3BDA-80FA0844891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4870012-8CC6-474C-8707-FAC189252EB5}"/>
              </a:ext>
            </a:extLst>
          </p:cNvPr>
          <p:cNvSpPr>
            <a:spLocks noGrp="1"/>
          </p:cNvSpPr>
          <p:nvPr>
            <p:ph type="sldNum" sz="quarter" idx="12"/>
          </p:nvPr>
        </p:nvSpPr>
        <p:spPr/>
        <p:txBody>
          <a:bodyPr/>
          <a:lstStyle/>
          <a:p>
            <a:fld id="{BF47FF3D-0A78-48B9-9957-236D33348144}" type="slidenum">
              <a:rPr lang="en-AU" smtClean="0"/>
              <a:t>‹#›</a:t>
            </a:fld>
            <a:endParaRPr lang="en-AU"/>
          </a:p>
        </p:txBody>
      </p:sp>
    </p:spTree>
    <p:extLst>
      <p:ext uri="{BB962C8B-B14F-4D97-AF65-F5344CB8AC3E}">
        <p14:creationId xmlns:p14="http://schemas.microsoft.com/office/powerpoint/2010/main" val="28905751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98634-A516-7A07-ECD1-AC15DC2CC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AF8FAA0-DB15-564C-CE0A-AD39790A6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9AED0D-FD09-05FF-4607-66AD1BD43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34ADF-7DCE-4A5B-8965-6C9144AF9410}" type="datetimeFigureOut">
              <a:rPr lang="en-AU" smtClean="0"/>
              <a:t>8/08/2023</a:t>
            </a:fld>
            <a:endParaRPr lang="en-AU"/>
          </a:p>
        </p:txBody>
      </p:sp>
      <p:sp>
        <p:nvSpPr>
          <p:cNvPr id="5" name="Footer Placeholder 4">
            <a:extLst>
              <a:ext uri="{FF2B5EF4-FFF2-40B4-BE49-F238E27FC236}">
                <a16:creationId xmlns:a16="http://schemas.microsoft.com/office/drawing/2014/main" id="{412F8A7F-24F0-B66C-A39E-7B6BBA75A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437F09E-FBF5-7BD1-B5D5-235A9C45A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7FF3D-0A78-48B9-9957-236D33348144}" type="slidenum">
              <a:rPr lang="en-AU" smtClean="0"/>
              <a:t>‹#›</a:t>
            </a:fld>
            <a:endParaRPr lang="en-AU"/>
          </a:p>
        </p:txBody>
      </p:sp>
    </p:spTree>
    <p:extLst>
      <p:ext uri="{BB962C8B-B14F-4D97-AF65-F5344CB8AC3E}">
        <p14:creationId xmlns:p14="http://schemas.microsoft.com/office/powerpoint/2010/main" val="15436011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2CCF85-4A8D-7D86-578D-517BD5398FFA}"/>
              </a:ext>
            </a:extLst>
          </p:cNvPr>
          <p:cNvSpPr>
            <a:spLocks noGrp="1"/>
          </p:cNvSpPr>
          <p:nvPr>
            <p:ph type="title"/>
          </p:nvPr>
        </p:nvSpPr>
        <p:spPr/>
        <p:txBody>
          <a:bodyPr/>
          <a:lstStyle/>
          <a:p>
            <a:r>
              <a:rPr lang="en-US" sz="4200" spc="100">
                <a:latin typeface="Arial"/>
                <a:cs typeface="Arial"/>
              </a:rPr>
              <a:t>Health checks</a:t>
            </a:r>
            <a:endParaRPr lang="en-US" sz="4200" spc="100" dirty="0"/>
          </a:p>
        </p:txBody>
      </p:sp>
      <p:pic>
        <p:nvPicPr>
          <p:cNvPr id="3" name="Picture 2">
            <a:extLst>
              <a:ext uri="{FF2B5EF4-FFF2-40B4-BE49-F238E27FC236}">
                <a16:creationId xmlns:a16="http://schemas.microsoft.com/office/drawing/2014/main" id="{B61F3B3F-4781-B817-5804-1BF8B31F15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667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3463F6-F789-8297-E491-F124EA0C9702}"/>
              </a:ext>
            </a:extLst>
          </p:cNvPr>
          <p:cNvSpPr>
            <a:spLocks noGrp="1"/>
          </p:cNvSpPr>
          <p:nvPr>
            <p:ph type="title"/>
          </p:nvPr>
        </p:nvSpPr>
        <p:spPr/>
        <p:txBody>
          <a:bodyPr/>
          <a:lstStyle/>
          <a:p>
            <a:r>
              <a:rPr lang="en-AU">
                <a:solidFill>
                  <a:srgbClr val="3D0F58"/>
                </a:solidFill>
              </a:rPr>
              <a:t>Is every health check the same?</a:t>
            </a:r>
            <a:endParaRPr lang="en-AU" dirty="0">
              <a:solidFill>
                <a:srgbClr val="3D0F58"/>
              </a:solidFill>
            </a:endParaRPr>
          </a:p>
        </p:txBody>
      </p:sp>
      <p:pic>
        <p:nvPicPr>
          <p:cNvPr id="3" name="Picture 2">
            <a:extLst>
              <a:ext uri="{FF2B5EF4-FFF2-40B4-BE49-F238E27FC236}">
                <a16:creationId xmlns:a16="http://schemas.microsoft.com/office/drawing/2014/main" id="{BEB41B2B-8325-9E5F-F6C2-9B5862F36B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644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32AD44-05D8-ACC4-B1B8-98479E695ABB}"/>
              </a:ext>
            </a:extLst>
          </p:cNvPr>
          <p:cNvSpPr>
            <a:spLocks noGrp="1"/>
          </p:cNvSpPr>
          <p:nvPr>
            <p:ph type="title"/>
          </p:nvPr>
        </p:nvSpPr>
        <p:spPr/>
        <p:txBody>
          <a:bodyPr/>
          <a:lstStyle/>
          <a:p>
            <a:pPr algn="ctr"/>
            <a:r>
              <a:rPr lang="en-AU" sz="4000">
                <a:solidFill>
                  <a:srgbClr val="3D0F58"/>
                </a:solidFill>
              </a:rPr>
              <a:t>National cancer screening tests</a:t>
            </a:r>
            <a:endParaRPr lang="en-AU" sz="4000" dirty="0">
              <a:solidFill>
                <a:srgbClr val="3D0F58"/>
              </a:solidFill>
            </a:endParaRPr>
          </a:p>
        </p:txBody>
      </p:sp>
      <p:pic>
        <p:nvPicPr>
          <p:cNvPr id="3" name="Picture 2">
            <a:extLst>
              <a:ext uri="{FF2B5EF4-FFF2-40B4-BE49-F238E27FC236}">
                <a16:creationId xmlns:a16="http://schemas.microsoft.com/office/drawing/2014/main" id="{376CF481-E131-F365-4551-028030227F4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017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4B00AC-4920-2B39-58D1-E3D4DF626C78}"/>
              </a:ext>
            </a:extLst>
          </p:cNvPr>
          <p:cNvSpPr>
            <a:spLocks noGrp="1"/>
          </p:cNvSpPr>
          <p:nvPr>
            <p:ph type="title"/>
          </p:nvPr>
        </p:nvSpPr>
        <p:spPr/>
        <p:txBody>
          <a:bodyPr/>
          <a:lstStyle/>
          <a:p>
            <a:r>
              <a:rPr lang="en-AU">
                <a:solidFill>
                  <a:srgbClr val="3D0F58"/>
                </a:solidFill>
              </a:rPr>
              <a:t>Other important tests to have</a:t>
            </a:r>
            <a:endParaRPr lang="en-AU" dirty="0">
              <a:solidFill>
                <a:srgbClr val="3D0F58"/>
              </a:solidFill>
            </a:endParaRPr>
          </a:p>
        </p:txBody>
      </p:sp>
      <p:pic>
        <p:nvPicPr>
          <p:cNvPr id="3" name="Picture 2">
            <a:extLst>
              <a:ext uri="{FF2B5EF4-FFF2-40B4-BE49-F238E27FC236}">
                <a16:creationId xmlns:a16="http://schemas.microsoft.com/office/drawing/2014/main" id="{F2DB18E5-E313-FE65-6DFF-E152F4509A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8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30FA74-1FA8-400E-2E74-0E0CDE352589}"/>
              </a:ext>
            </a:extLst>
          </p:cNvPr>
          <p:cNvSpPr>
            <a:spLocks noGrp="1"/>
          </p:cNvSpPr>
          <p:nvPr>
            <p:ph type="title"/>
          </p:nvPr>
        </p:nvSpPr>
        <p:spPr/>
        <p:txBody>
          <a:bodyPr/>
          <a:lstStyle/>
          <a:p>
            <a:r>
              <a:rPr lang="en-AU">
                <a:solidFill>
                  <a:srgbClr val="3D0F58"/>
                </a:solidFill>
              </a:rPr>
              <a:t>Why is it important to find cancer early?</a:t>
            </a:r>
            <a:endParaRPr lang="en-AU" dirty="0">
              <a:solidFill>
                <a:srgbClr val="3D0F58"/>
              </a:solidFill>
            </a:endParaRPr>
          </a:p>
        </p:txBody>
      </p:sp>
      <p:pic>
        <p:nvPicPr>
          <p:cNvPr id="3" name="Picture 2">
            <a:extLst>
              <a:ext uri="{FF2B5EF4-FFF2-40B4-BE49-F238E27FC236}">
                <a16:creationId xmlns:a16="http://schemas.microsoft.com/office/drawing/2014/main" id="{92779E51-7C18-BD65-8561-1A1D7DB216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54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EF0A28-19CB-9EB3-D824-8C09AFCCFD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0DD9D27-403E-22A4-A0F9-C93D7BB726E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16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5AC2AC-DF87-C3E4-8FCD-ADC3A159D74E}"/>
              </a:ext>
            </a:extLst>
          </p:cNvPr>
          <p:cNvSpPr>
            <a:spLocks noGrp="1"/>
          </p:cNvSpPr>
          <p:nvPr>
            <p:ph type="title"/>
          </p:nvPr>
        </p:nvSpPr>
        <p:spPr/>
        <p:txBody>
          <a:bodyPr/>
          <a:lstStyle/>
          <a:p>
            <a:r>
              <a:rPr lang="en-AU">
                <a:solidFill>
                  <a:srgbClr val="3D0F58"/>
                </a:solidFill>
              </a:rPr>
              <a:t>What is cervical cancer?</a:t>
            </a:r>
            <a:endParaRPr lang="en-AU" dirty="0">
              <a:solidFill>
                <a:srgbClr val="3D0F58"/>
              </a:solidFill>
            </a:endParaRPr>
          </a:p>
        </p:txBody>
      </p:sp>
      <p:pic>
        <p:nvPicPr>
          <p:cNvPr id="3" name="Picture 2">
            <a:extLst>
              <a:ext uri="{FF2B5EF4-FFF2-40B4-BE49-F238E27FC236}">
                <a16:creationId xmlns:a16="http://schemas.microsoft.com/office/drawing/2014/main" id="{6A6CF5E9-5B62-9DE0-ED6D-2D60E9F6BC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95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8A242E-3E1C-56D5-30FD-B09DFD7467BF}"/>
              </a:ext>
            </a:extLst>
          </p:cNvPr>
          <p:cNvSpPr>
            <a:spLocks noGrp="1"/>
          </p:cNvSpPr>
          <p:nvPr>
            <p:ph type="title"/>
          </p:nvPr>
        </p:nvSpPr>
        <p:spPr/>
        <p:txBody>
          <a:bodyPr/>
          <a:lstStyle/>
          <a:p>
            <a:r>
              <a:rPr lang="en-AU">
                <a:solidFill>
                  <a:srgbClr val="3D0F58"/>
                </a:solidFill>
              </a:rPr>
              <a:t>What is a cervical screening test?</a:t>
            </a:r>
            <a:endParaRPr lang="en-AU" dirty="0">
              <a:solidFill>
                <a:srgbClr val="3D0F58"/>
              </a:solidFill>
            </a:endParaRPr>
          </a:p>
        </p:txBody>
      </p:sp>
      <p:pic>
        <p:nvPicPr>
          <p:cNvPr id="3" name="Picture 2">
            <a:extLst>
              <a:ext uri="{FF2B5EF4-FFF2-40B4-BE49-F238E27FC236}">
                <a16:creationId xmlns:a16="http://schemas.microsoft.com/office/drawing/2014/main" id="{DD8E622B-D462-85CA-0E70-B905FFFFA8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534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107F47-A2B9-CCA7-1E35-DC8671D2C63E}"/>
              </a:ext>
            </a:extLst>
          </p:cNvPr>
          <p:cNvSpPr>
            <a:spLocks noGrp="1"/>
          </p:cNvSpPr>
          <p:nvPr>
            <p:ph type="title"/>
          </p:nvPr>
        </p:nvSpPr>
        <p:spPr/>
        <p:txBody>
          <a:bodyPr/>
          <a:lstStyle/>
          <a:p>
            <a:r>
              <a:rPr lang="en-AU">
                <a:solidFill>
                  <a:srgbClr val="3D0F58"/>
                </a:solidFill>
              </a:rPr>
              <a:t>When to have a cervical screening test</a:t>
            </a:r>
            <a:endParaRPr lang="en-AU" dirty="0">
              <a:solidFill>
                <a:srgbClr val="3D0F58"/>
              </a:solidFill>
            </a:endParaRPr>
          </a:p>
        </p:txBody>
      </p:sp>
      <p:pic>
        <p:nvPicPr>
          <p:cNvPr id="3" name="Picture 2">
            <a:extLst>
              <a:ext uri="{FF2B5EF4-FFF2-40B4-BE49-F238E27FC236}">
                <a16:creationId xmlns:a16="http://schemas.microsoft.com/office/drawing/2014/main" id="{B6EC1718-15D5-8EF4-1A97-655BBD9FB5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401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5B13A7-6A29-C8BC-1A21-CB68CBEAF6A0}"/>
              </a:ext>
            </a:extLst>
          </p:cNvPr>
          <p:cNvSpPr>
            <a:spLocks noGrp="1"/>
          </p:cNvSpPr>
          <p:nvPr>
            <p:ph type="title"/>
          </p:nvPr>
        </p:nvSpPr>
        <p:spPr/>
        <p:txBody>
          <a:bodyPr/>
          <a:lstStyle/>
          <a:p>
            <a:r>
              <a:rPr lang="en-AU">
                <a:solidFill>
                  <a:srgbClr val="3D0F58"/>
                </a:solidFill>
              </a:rPr>
              <a:t>What if you think something is wrong?</a:t>
            </a:r>
            <a:endParaRPr lang="en-AU" dirty="0">
              <a:solidFill>
                <a:srgbClr val="3D0F58"/>
              </a:solidFill>
            </a:endParaRPr>
          </a:p>
        </p:txBody>
      </p:sp>
      <p:pic>
        <p:nvPicPr>
          <p:cNvPr id="3" name="Picture 2">
            <a:extLst>
              <a:ext uri="{FF2B5EF4-FFF2-40B4-BE49-F238E27FC236}">
                <a16:creationId xmlns:a16="http://schemas.microsoft.com/office/drawing/2014/main" id="{FFD5F123-04CE-7169-4AA1-DA4E5FEC28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9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B611EC-F4EA-E2D8-5B51-BD14C06596C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CCCDF5A-192E-EE7B-F405-72DBD667088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755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F6551-56DF-C9EA-9AF3-3C77A55EF3B3}"/>
              </a:ext>
            </a:extLst>
          </p:cNvPr>
          <p:cNvSpPr>
            <a:spLocks noGrp="1"/>
          </p:cNvSpPr>
          <p:nvPr>
            <p:ph type="title"/>
          </p:nvPr>
        </p:nvSpPr>
        <p:spPr/>
        <p:txBody>
          <a:bodyPr/>
          <a:lstStyle/>
          <a:p>
            <a:r>
              <a:rPr lang="en-AU" sz="1800">
                <a:solidFill>
                  <a:srgbClr val="3D0F58"/>
                </a:solidFill>
              </a:rPr>
              <a:t>Acknowledgements </a:t>
            </a:r>
            <a:endParaRPr lang="en-AU" sz="1800" dirty="0">
              <a:solidFill>
                <a:srgbClr val="3D0F58"/>
              </a:solidFill>
            </a:endParaRPr>
          </a:p>
        </p:txBody>
      </p:sp>
      <p:pic>
        <p:nvPicPr>
          <p:cNvPr id="3" name="Picture 2">
            <a:extLst>
              <a:ext uri="{FF2B5EF4-FFF2-40B4-BE49-F238E27FC236}">
                <a16:creationId xmlns:a16="http://schemas.microsoft.com/office/drawing/2014/main" id="{4E673493-25FF-DE81-620B-BA6736828F6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802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D700B6-25EB-2843-F2B2-FCF6DE5AC915}"/>
              </a:ext>
            </a:extLst>
          </p:cNvPr>
          <p:cNvSpPr>
            <a:spLocks noGrp="1"/>
          </p:cNvSpPr>
          <p:nvPr>
            <p:ph type="title"/>
          </p:nvPr>
        </p:nvSpPr>
        <p:spPr/>
        <p:txBody>
          <a:bodyPr/>
          <a:lstStyle/>
          <a:p>
            <a:r>
              <a:rPr lang="en-AU">
                <a:solidFill>
                  <a:srgbClr val="3D0F58"/>
                </a:solidFill>
              </a:rPr>
              <a:t>What is breast cancer?</a:t>
            </a:r>
            <a:endParaRPr lang="en-AU" dirty="0">
              <a:solidFill>
                <a:srgbClr val="3D0F58"/>
              </a:solidFill>
            </a:endParaRPr>
          </a:p>
        </p:txBody>
      </p:sp>
      <p:pic>
        <p:nvPicPr>
          <p:cNvPr id="3" name="Picture 2">
            <a:extLst>
              <a:ext uri="{FF2B5EF4-FFF2-40B4-BE49-F238E27FC236}">
                <a16:creationId xmlns:a16="http://schemas.microsoft.com/office/drawing/2014/main" id="{46D79198-4EC1-41B3-D286-8BEC18497F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691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0FF96D-CB49-640B-D807-ECD7B05FD84C}"/>
              </a:ext>
            </a:extLst>
          </p:cNvPr>
          <p:cNvSpPr>
            <a:spLocks noGrp="1"/>
          </p:cNvSpPr>
          <p:nvPr>
            <p:ph type="title"/>
          </p:nvPr>
        </p:nvSpPr>
        <p:spPr/>
        <p:txBody>
          <a:bodyPr/>
          <a:lstStyle/>
          <a:p>
            <a:r>
              <a:rPr lang="en-AU">
                <a:solidFill>
                  <a:srgbClr val="3D0F58"/>
                </a:solidFill>
              </a:rPr>
              <a:t>How to find breast cancer early</a:t>
            </a:r>
            <a:endParaRPr lang="en-AU" dirty="0">
              <a:solidFill>
                <a:srgbClr val="3D0F58"/>
              </a:solidFill>
            </a:endParaRPr>
          </a:p>
        </p:txBody>
      </p:sp>
      <p:pic>
        <p:nvPicPr>
          <p:cNvPr id="3" name="Picture 2">
            <a:extLst>
              <a:ext uri="{FF2B5EF4-FFF2-40B4-BE49-F238E27FC236}">
                <a16:creationId xmlns:a16="http://schemas.microsoft.com/office/drawing/2014/main" id="{1856932E-501C-1031-E0BE-2CF43B4B55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29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15C0A6-975E-42A9-C45E-DD101B7F7843}"/>
              </a:ext>
            </a:extLst>
          </p:cNvPr>
          <p:cNvSpPr>
            <a:spLocks noGrp="1"/>
          </p:cNvSpPr>
          <p:nvPr>
            <p:ph type="title"/>
          </p:nvPr>
        </p:nvSpPr>
        <p:spPr/>
        <p:txBody>
          <a:bodyPr/>
          <a:lstStyle/>
          <a:p>
            <a:r>
              <a:rPr lang="en-AU">
                <a:solidFill>
                  <a:srgbClr val="3D0F58"/>
                </a:solidFill>
              </a:rPr>
              <a:t>How to check for changes in your breasts</a:t>
            </a:r>
            <a:endParaRPr lang="en-AU" dirty="0">
              <a:solidFill>
                <a:srgbClr val="3D0F58"/>
              </a:solidFill>
            </a:endParaRPr>
          </a:p>
        </p:txBody>
      </p:sp>
      <p:pic>
        <p:nvPicPr>
          <p:cNvPr id="3" name="Picture 2">
            <a:extLst>
              <a:ext uri="{FF2B5EF4-FFF2-40B4-BE49-F238E27FC236}">
                <a16:creationId xmlns:a16="http://schemas.microsoft.com/office/drawing/2014/main" id="{1D0B6DDA-54BF-1422-D99D-488A279C52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111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2A7A56-421E-17E3-88D8-4C09F0987B73}"/>
              </a:ext>
            </a:extLst>
          </p:cNvPr>
          <p:cNvSpPr>
            <a:spLocks noGrp="1"/>
          </p:cNvSpPr>
          <p:nvPr>
            <p:ph type="title"/>
          </p:nvPr>
        </p:nvSpPr>
        <p:spPr/>
        <p:txBody>
          <a:bodyPr/>
          <a:lstStyle/>
          <a:p>
            <a:r>
              <a:rPr lang="en-AU">
                <a:solidFill>
                  <a:srgbClr val="3D0F58"/>
                </a:solidFill>
              </a:rPr>
              <a:t>Another way to check for breast cancer</a:t>
            </a:r>
            <a:endParaRPr lang="en-AU" dirty="0">
              <a:solidFill>
                <a:srgbClr val="3D0F58"/>
              </a:solidFill>
            </a:endParaRPr>
          </a:p>
        </p:txBody>
      </p:sp>
      <p:pic>
        <p:nvPicPr>
          <p:cNvPr id="3" name="Picture 2">
            <a:extLst>
              <a:ext uri="{FF2B5EF4-FFF2-40B4-BE49-F238E27FC236}">
                <a16:creationId xmlns:a16="http://schemas.microsoft.com/office/drawing/2014/main" id="{ECDAD991-DF93-C340-5B21-5649B189AF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7653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6CF9AF-D17C-725E-1963-7D17C607979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A6EC65B-E005-A7CB-4E00-95B361DAE61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638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CFC310-5FC8-D822-FE3D-6B4E4AD8FFF9}"/>
              </a:ext>
            </a:extLst>
          </p:cNvPr>
          <p:cNvSpPr>
            <a:spLocks noGrp="1"/>
          </p:cNvSpPr>
          <p:nvPr>
            <p:ph type="title"/>
          </p:nvPr>
        </p:nvSpPr>
        <p:spPr/>
        <p:txBody>
          <a:bodyPr/>
          <a:lstStyle/>
          <a:p>
            <a:r>
              <a:rPr lang="en-AU">
                <a:solidFill>
                  <a:srgbClr val="3D0F58"/>
                </a:solidFill>
              </a:rPr>
              <a:t>What is bowel cancer?</a:t>
            </a:r>
            <a:endParaRPr lang="en-AU" dirty="0">
              <a:solidFill>
                <a:srgbClr val="3D0F58"/>
              </a:solidFill>
            </a:endParaRPr>
          </a:p>
        </p:txBody>
      </p:sp>
      <p:pic>
        <p:nvPicPr>
          <p:cNvPr id="3" name="Picture 2">
            <a:extLst>
              <a:ext uri="{FF2B5EF4-FFF2-40B4-BE49-F238E27FC236}">
                <a16:creationId xmlns:a16="http://schemas.microsoft.com/office/drawing/2014/main" id="{B0F671E7-D3BD-801F-96E2-24FB3CA30E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82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59DAF8-DA65-524B-1538-381FFD872955}"/>
              </a:ext>
            </a:extLst>
          </p:cNvPr>
          <p:cNvSpPr>
            <a:spLocks noGrp="1"/>
          </p:cNvSpPr>
          <p:nvPr>
            <p:ph type="title"/>
          </p:nvPr>
        </p:nvSpPr>
        <p:spPr/>
        <p:txBody>
          <a:bodyPr/>
          <a:lstStyle/>
          <a:p>
            <a:r>
              <a:rPr lang="en-AU">
                <a:solidFill>
                  <a:srgbClr val="3D0F58"/>
                </a:solidFill>
              </a:rPr>
              <a:t>What to look out for</a:t>
            </a:r>
            <a:endParaRPr lang="en-AU" dirty="0">
              <a:solidFill>
                <a:srgbClr val="3D0F58"/>
              </a:solidFill>
            </a:endParaRPr>
          </a:p>
        </p:txBody>
      </p:sp>
      <p:pic>
        <p:nvPicPr>
          <p:cNvPr id="3" name="Picture 2">
            <a:extLst>
              <a:ext uri="{FF2B5EF4-FFF2-40B4-BE49-F238E27FC236}">
                <a16:creationId xmlns:a16="http://schemas.microsoft.com/office/drawing/2014/main" id="{2DEE37F1-4220-F4B8-6610-84CC893BBD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538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121621-C1B9-9455-DF11-0AD4623411F9}"/>
              </a:ext>
            </a:extLst>
          </p:cNvPr>
          <p:cNvSpPr>
            <a:spLocks noGrp="1"/>
          </p:cNvSpPr>
          <p:nvPr>
            <p:ph type="title"/>
          </p:nvPr>
        </p:nvSpPr>
        <p:spPr/>
        <p:txBody>
          <a:bodyPr/>
          <a:lstStyle/>
          <a:p>
            <a:r>
              <a:rPr lang="en-AU">
                <a:solidFill>
                  <a:srgbClr val="3D0F58"/>
                </a:solidFill>
              </a:rPr>
              <a:t>What is the bowel cancer screening test?</a:t>
            </a:r>
            <a:endParaRPr lang="en-AU" dirty="0">
              <a:solidFill>
                <a:srgbClr val="3D0F58"/>
              </a:solidFill>
            </a:endParaRPr>
          </a:p>
        </p:txBody>
      </p:sp>
      <p:pic>
        <p:nvPicPr>
          <p:cNvPr id="3" name="Picture 2">
            <a:extLst>
              <a:ext uri="{FF2B5EF4-FFF2-40B4-BE49-F238E27FC236}">
                <a16:creationId xmlns:a16="http://schemas.microsoft.com/office/drawing/2014/main" id="{2D138125-F279-E80E-23D9-2599C8BDD1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206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9F20FF-FF65-B300-66EF-BEC71CA5AA43}"/>
              </a:ext>
            </a:extLst>
          </p:cNvPr>
          <p:cNvSpPr>
            <a:spLocks noGrp="1"/>
          </p:cNvSpPr>
          <p:nvPr>
            <p:ph type="title"/>
          </p:nvPr>
        </p:nvSpPr>
        <p:spPr/>
        <p:txBody>
          <a:bodyPr/>
          <a:lstStyle/>
          <a:p>
            <a:r>
              <a:rPr lang="en-AU">
                <a:solidFill>
                  <a:srgbClr val="3D0F58"/>
                </a:solidFill>
              </a:rPr>
              <a:t>How to get the test</a:t>
            </a:r>
            <a:endParaRPr lang="en-AU" dirty="0">
              <a:solidFill>
                <a:srgbClr val="3D0F58"/>
              </a:solidFill>
            </a:endParaRPr>
          </a:p>
        </p:txBody>
      </p:sp>
      <p:pic>
        <p:nvPicPr>
          <p:cNvPr id="3" name="Picture 2">
            <a:extLst>
              <a:ext uri="{FF2B5EF4-FFF2-40B4-BE49-F238E27FC236}">
                <a16:creationId xmlns:a16="http://schemas.microsoft.com/office/drawing/2014/main" id="{E2FE6362-D52D-FA58-D94C-64BD1AF0E9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586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9E5BBE-6008-669C-564C-54113E50C144}"/>
              </a:ext>
            </a:extLst>
          </p:cNvPr>
          <p:cNvSpPr>
            <a:spLocks noGrp="1"/>
          </p:cNvSpPr>
          <p:nvPr>
            <p:ph type="title"/>
          </p:nvPr>
        </p:nvSpPr>
        <p:spPr/>
        <p:txBody>
          <a:bodyPr/>
          <a:lstStyle/>
          <a:p>
            <a:r>
              <a:rPr lang="en-AU">
                <a:solidFill>
                  <a:srgbClr val="3D0F58"/>
                </a:solidFill>
              </a:rPr>
              <a:t>How to keep your bowel healthy</a:t>
            </a:r>
            <a:endParaRPr lang="en-AU" dirty="0">
              <a:solidFill>
                <a:srgbClr val="3D0F58"/>
              </a:solidFill>
            </a:endParaRPr>
          </a:p>
        </p:txBody>
      </p:sp>
      <p:pic>
        <p:nvPicPr>
          <p:cNvPr id="3" name="Picture 2">
            <a:extLst>
              <a:ext uri="{FF2B5EF4-FFF2-40B4-BE49-F238E27FC236}">
                <a16:creationId xmlns:a16="http://schemas.microsoft.com/office/drawing/2014/main" id="{E859BE84-3231-04D5-D182-8CDD3E6BCD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456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FD0BCC-1A5D-061E-73F2-F7556176BE75}"/>
              </a:ext>
            </a:extLst>
          </p:cNvPr>
          <p:cNvSpPr>
            <a:spLocks noGrp="1"/>
          </p:cNvSpPr>
          <p:nvPr>
            <p:ph type="title"/>
          </p:nvPr>
        </p:nvSpPr>
        <p:spPr/>
        <p:txBody>
          <a:bodyPr/>
          <a:lstStyle/>
          <a:p>
            <a:r>
              <a:rPr lang="en-AU" sz="1800">
                <a:solidFill>
                  <a:srgbClr val="3D0F58"/>
                </a:solidFill>
              </a:rPr>
              <a:t>About us</a:t>
            </a:r>
            <a:endParaRPr lang="en-AU" sz="1800" dirty="0">
              <a:solidFill>
                <a:srgbClr val="3D0F58"/>
              </a:solidFill>
            </a:endParaRPr>
          </a:p>
        </p:txBody>
      </p:sp>
      <p:pic>
        <p:nvPicPr>
          <p:cNvPr id="3" name="Picture 2">
            <a:extLst>
              <a:ext uri="{FF2B5EF4-FFF2-40B4-BE49-F238E27FC236}">
                <a16:creationId xmlns:a16="http://schemas.microsoft.com/office/drawing/2014/main" id="{B334C84A-5DBC-D9E9-ABEF-60D08935239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588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E19686-5E6D-6225-F7D1-495E35CE452B}"/>
              </a:ext>
            </a:extLst>
          </p:cNvPr>
          <p:cNvSpPr>
            <a:spLocks noGrp="1"/>
          </p:cNvSpPr>
          <p:nvPr>
            <p:ph type="title"/>
          </p:nvPr>
        </p:nvSpPr>
        <p:spPr/>
        <p:txBody>
          <a:bodyPr/>
          <a:lstStyle/>
          <a:p>
            <a:pPr algn="ctr"/>
            <a:r>
              <a:rPr lang="en-AU" sz="4000">
                <a:solidFill>
                  <a:srgbClr val="3D0F58"/>
                </a:solidFill>
              </a:rPr>
              <a:t>Sexual health checks and STI tests</a:t>
            </a:r>
            <a:endParaRPr lang="en-AU" sz="4000" dirty="0">
              <a:solidFill>
                <a:srgbClr val="3D0F58"/>
              </a:solidFill>
            </a:endParaRPr>
          </a:p>
        </p:txBody>
      </p:sp>
      <p:pic>
        <p:nvPicPr>
          <p:cNvPr id="3" name="Picture 2">
            <a:extLst>
              <a:ext uri="{FF2B5EF4-FFF2-40B4-BE49-F238E27FC236}">
                <a16:creationId xmlns:a16="http://schemas.microsoft.com/office/drawing/2014/main" id="{D18ABE17-D451-E718-FC9F-3FFA0E37DD8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297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86CA8A-9FD4-6B29-E7C9-8FE503E14172}"/>
              </a:ext>
            </a:extLst>
          </p:cNvPr>
          <p:cNvSpPr>
            <a:spLocks noGrp="1"/>
          </p:cNvSpPr>
          <p:nvPr>
            <p:ph type="title"/>
          </p:nvPr>
        </p:nvSpPr>
        <p:spPr/>
        <p:txBody>
          <a:bodyPr/>
          <a:lstStyle/>
          <a:p>
            <a:r>
              <a:rPr lang="en-AU">
                <a:solidFill>
                  <a:srgbClr val="3D0F58"/>
                </a:solidFill>
              </a:rPr>
              <a:t>What is a sexual health check?</a:t>
            </a:r>
            <a:endParaRPr lang="en-AU" dirty="0">
              <a:solidFill>
                <a:srgbClr val="3D0F58"/>
              </a:solidFill>
            </a:endParaRPr>
          </a:p>
        </p:txBody>
      </p:sp>
      <p:pic>
        <p:nvPicPr>
          <p:cNvPr id="3" name="Picture 2">
            <a:extLst>
              <a:ext uri="{FF2B5EF4-FFF2-40B4-BE49-F238E27FC236}">
                <a16:creationId xmlns:a16="http://schemas.microsoft.com/office/drawing/2014/main" id="{16359BFF-6B02-2E47-33A5-14D8C5C415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975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BDAB43-7B39-0277-9B17-19DA8E18A307}"/>
              </a:ext>
            </a:extLst>
          </p:cNvPr>
          <p:cNvSpPr>
            <a:spLocks noGrp="1"/>
          </p:cNvSpPr>
          <p:nvPr>
            <p:ph type="title"/>
          </p:nvPr>
        </p:nvSpPr>
        <p:spPr/>
        <p:txBody>
          <a:bodyPr/>
          <a:lstStyle/>
          <a:p>
            <a:r>
              <a:rPr lang="en-AU">
                <a:solidFill>
                  <a:srgbClr val="3D0F58"/>
                </a:solidFill>
              </a:rPr>
              <a:t>What are STIs?</a:t>
            </a:r>
            <a:endParaRPr lang="en-AU" dirty="0">
              <a:solidFill>
                <a:srgbClr val="3D0F58"/>
              </a:solidFill>
            </a:endParaRPr>
          </a:p>
        </p:txBody>
      </p:sp>
      <p:pic>
        <p:nvPicPr>
          <p:cNvPr id="3" name="Picture 2">
            <a:extLst>
              <a:ext uri="{FF2B5EF4-FFF2-40B4-BE49-F238E27FC236}">
                <a16:creationId xmlns:a16="http://schemas.microsoft.com/office/drawing/2014/main" id="{C968A455-B684-3051-3E5D-28EE12B146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24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9AC290-D9A3-124C-E2B7-A8087931C0CE}"/>
              </a:ext>
            </a:extLst>
          </p:cNvPr>
          <p:cNvSpPr>
            <a:spLocks noGrp="1"/>
          </p:cNvSpPr>
          <p:nvPr>
            <p:ph type="title"/>
          </p:nvPr>
        </p:nvSpPr>
        <p:spPr/>
        <p:txBody>
          <a:bodyPr/>
          <a:lstStyle/>
          <a:p>
            <a:r>
              <a:rPr lang="en-AU">
                <a:solidFill>
                  <a:srgbClr val="3D0F58"/>
                </a:solidFill>
              </a:rPr>
              <a:t>Can you tell if someone has an STI?</a:t>
            </a:r>
            <a:endParaRPr lang="en-AU" dirty="0">
              <a:solidFill>
                <a:srgbClr val="3D0F58"/>
              </a:solidFill>
            </a:endParaRPr>
          </a:p>
        </p:txBody>
      </p:sp>
      <p:pic>
        <p:nvPicPr>
          <p:cNvPr id="3" name="Picture 2">
            <a:extLst>
              <a:ext uri="{FF2B5EF4-FFF2-40B4-BE49-F238E27FC236}">
                <a16:creationId xmlns:a16="http://schemas.microsoft.com/office/drawing/2014/main" id="{C0F4F038-D36B-BC73-A97D-C17E46C25F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711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1C2B45-543C-A2C4-15BC-F149979B1335}"/>
              </a:ext>
            </a:extLst>
          </p:cNvPr>
          <p:cNvSpPr>
            <a:spLocks noGrp="1"/>
          </p:cNvSpPr>
          <p:nvPr>
            <p:ph type="title"/>
          </p:nvPr>
        </p:nvSpPr>
        <p:spPr/>
        <p:txBody>
          <a:bodyPr/>
          <a:lstStyle/>
          <a:p>
            <a:r>
              <a:rPr lang="en-AU">
                <a:solidFill>
                  <a:srgbClr val="3D0F58"/>
                </a:solidFill>
              </a:rPr>
              <a:t>How to find out if you have an STI</a:t>
            </a:r>
            <a:endParaRPr lang="en-AU" dirty="0">
              <a:solidFill>
                <a:srgbClr val="3D0F58"/>
              </a:solidFill>
            </a:endParaRPr>
          </a:p>
        </p:txBody>
      </p:sp>
      <p:pic>
        <p:nvPicPr>
          <p:cNvPr id="3" name="Picture 2">
            <a:extLst>
              <a:ext uri="{FF2B5EF4-FFF2-40B4-BE49-F238E27FC236}">
                <a16:creationId xmlns:a16="http://schemas.microsoft.com/office/drawing/2014/main" id="{97BE2559-046A-1954-D4D2-D9F5F63BD9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7176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7AF225-28BB-00F4-C680-A70F0B15BCB2}"/>
              </a:ext>
            </a:extLst>
          </p:cNvPr>
          <p:cNvSpPr>
            <a:spLocks noGrp="1"/>
          </p:cNvSpPr>
          <p:nvPr>
            <p:ph type="title"/>
          </p:nvPr>
        </p:nvSpPr>
        <p:spPr/>
        <p:txBody>
          <a:bodyPr/>
          <a:lstStyle/>
          <a:p>
            <a:r>
              <a:rPr lang="en-AU">
                <a:solidFill>
                  <a:srgbClr val="3D0F58"/>
                </a:solidFill>
              </a:rPr>
              <a:t>How to avoid getting an STI</a:t>
            </a:r>
            <a:endParaRPr lang="en-AU" dirty="0">
              <a:solidFill>
                <a:srgbClr val="3D0F58"/>
              </a:solidFill>
            </a:endParaRPr>
          </a:p>
        </p:txBody>
      </p:sp>
      <p:pic>
        <p:nvPicPr>
          <p:cNvPr id="3" name="Picture 2">
            <a:extLst>
              <a:ext uri="{FF2B5EF4-FFF2-40B4-BE49-F238E27FC236}">
                <a16:creationId xmlns:a16="http://schemas.microsoft.com/office/drawing/2014/main" id="{2461FFCF-32B4-24B2-7B23-942BA8B570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8614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E11A20-FF4A-BD4E-4422-D3971B3C7A2A}"/>
              </a:ext>
            </a:extLst>
          </p:cNvPr>
          <p:cNvSpPr>
            <a:spLocks noGrp="1"/>
          </p:cNvSpPr>
          <p:nvPr>
            <p:ph type="title"/>
          </p:nvPr>
        </p:nvSpPr>
        <p:spPr/>
        <p:txBody>
          <a:bodyPr/>
          <a:lstStyle/>
          <a:p>
            <a:r>
              <a:rPr lang="en-AU">
                <a:solidFill>
                  <a:srgbClr val="3D0F58"/>
                </a:solidFill>
              </a:rPr>
              <a:t>What is chlamydia?</a:t>
            </a:r>
            <a:endParaRPr lang="en-AU" dirty="0">
              <a:solidFill>
                <a:srgbClr val="3D0F58"/>
              </a:solidFill>
            </a:endParaRPr>
          </a:p>
        </p:txBody>
      </p:sp>
      <p:pic>
        <p:nvPicPr>
          <p:cNvPr id="3" name="Picture 2">
            <a:extLst>
              <a:ext uri="{FF2B5EF4-FFF2-40B4-BE49-F238E27FC236}">
                <a16:creationId xmlns:a16="http://schemas.microsoft.com/office/drawing/2014/main" id="{695D3225-A01C-701B-02E3-97A86BE221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52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1169FC-0B11-2735-7827-F2274A43FDC9}"/>
              </a:ext>
            </a:extLst>
          </p:cNvPr>
          <p:cNvSpPr>
            <a:spLocks noGrp="1"/>
          </p:cNvSpPr>
          <p:nvPr>
            <p:ph type="title"/>
          </p:nvPr>
        </p:nvSpPr>
        <p:spPr/>
        <p:txBody>
          <a:bodyPr/>
          <a:lstStyle/>
          <a:p>
            <a:r>
              <a:rPr lang="en-AU">
                <a:solidFill>
                  <a:srgbClr val="3D0F58"/>
                </a:solidFill>
              </a:rPr>
              <a:t>What is syphilis?</a:t>
            </a:r>
            <a:endParaRPr lang="en-AU" dirty="0">
              <a:solidFill>
                <a:srgbClr val="3D0F58"/>
              </a:solidFill>
            </a:endParaRPr>
          </a:p>
        </p:txBody>
      </p:sp>
      <p:pic>
        <p:nvPicPr>
          <p:cNvPr id="3" name="Picture 2">
            <a:extLst>
              <a:ext uri="{FF2B5EF4-FFF2-40B4-BE49-F238E27FC236}">
                <a16:creationId xmlns:a16="http://schemas.microsoft.com/office/drawing/2014/main" id="{69F4F97A-9BAA-479B-09EF-F74074F9DC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376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3E81AA-17C6-8496-60D2-F00627571E34}"/>
              </a:ext>
            </a:extLst>
          </p:cNvPr>
          <p:cNvSpPr>
            <a:spLocks noGrp="1"/>
          </p:cNvSpPr>
          <p:nvPr>
            <p:ph type="title"/>
          </p:nvPr>
        </p:nvSpPr>
        <p:spPr/>
        <p:txBody>
          <a:bodyPr/>
          <a:lstStyle/>
          <a:p>
            <a:pPr algn="ctr"/>
            <a:r>
              <a:rPr lang="en-AU" sz="4000">
                <a:solidFill>
                  <a:srgbClr val="3D0F58"/>
                </a:solidFill>
              </a:rPr>
              <a:t>A clinic appointment</a:t>
            </a:r>
            <a:endParaRPr lang="en-AU" sz="4000" dirty="0">
              <a:solidFill>
                <a:srgbClr val="3D0F58"/>
              </a:solidFill>
            </a:endParaRPr>
          </a:p>
        </p:txBody>
      </p:sp>
      <p:pic>
        <p:nvPicPr>
          <p:cNvPr id="3" name="Picture 2">
            <a:extLst>
              <a:ext uri="{FF2B5EF4-FFF2-40B4-BE49-F238E27FC236}">
                <a16:creationId xmlns:a16="http://schemas.microsoft.com/office/drawing/2014/main" id="{50D1110E-7D52-691B-9ECD-60E5BFC42CD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788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33E036-9391-6F43-5445-CC7925089222}"/>
              </a:ext>
            </a:extLst>
          </p:cNvPr>
          <p:cNvSpPr>
            <a:spLocks noGrp="1"/>
          </p:cNvSpPr>
          <p:nvPr>
            <p:ph type="title"/>
          </p:nvPr>
        </p:nvSpPr>
        <p:spPr/>
        <p:txBody>
          <a:bodyPr/>
          <a:lstStyle/>
          <a:p>
            <a:r>
              <a:rPr lang="en-AU">
                <a:solidFill>
                  <a:srgbClr val="3D0F58"/>
                </a:solidFill>
              </a:rPr>
              <a:t>How to feel more confident at the clinic</a:t>
            </a:r>
            <a:endParaRPr lang="en-AU" dirty="0">
              <a:solidFill>
                <a:srgbClr val="3D0F58"/>
              </a:solidFill>
            </a:endParaRPr>
          </a:p>
        </p:txBody>
      </p:sp>
      <p:pic>
        <p:nvPicPr>
          <p:cNvPr id="3" name="Picture 2">
            <a:extLst>
              <a:ext uri="{FF2B5EF4-FFF2-40B4-BE49-F238E27FC236}">
                <a16:creationId xmlns:a16="http://schemas.microsoft.com/office/drawing/2014/main" id="{8A81A260-AD4D-6314-B32D-84F1AD67E5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915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0498C7-C9D5-531A-E67D-D1E641E1FE2F}"/>
              </a:ext>
            </a:extLst>
          </p:cNvPr>
          <p:cNvSpPr>
            <a:spLocks noGrp="1"/>
          </p:cNvSpPr>
          <p:nvPr>
            <p:ph type="title"/>
          </p:nvPr>
        </p:nvSpPr>
        <p:spPr/>
        <p:txBody>
          <a:bodyPr/>
          <a:lstStyle/>
          <a:p>
            <a:r>
              <a:rPr lang="en-AU" sz="1800">
                <a:solidFill>
                  <a:srgbClr val="3D0F58"/>
                </a:solidFill>
              </a:rPr>
              <a:t>How to use this toolkit</a:t>
            </a:r>
            <a:endParaRPr lang="en-AU" sz="1800" dirty="0">
              <a:solidFill>
                <a:srgbClr val="3D0F58"/>
              </a:solidFill>
            </a:endParaRPr>
          </a:p>
        </p:txBody>
      </p:sp>
      <p:pic>
        <p:nvPicPr>
          <p:cNvPr id="3" name="Picture 2">
            <a:extLst>
              <a:ext uri="{FF2B5EF4-FFF2-40B4-BE49-F238E27FC236}">
                <a16:creationId xmlns:a16="http://schemas.microsoft.com/office/drawing/2014/main" id="{6239EAAF-2917-AC29-D77F-49607730E55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104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C7812B-72E4-54EB-59EC-4CE95C9B93F8}"/>
              </a:ext>
            </a:extLst>
          </p:cNvPr>
          <p:cNvSpPr>
            <a:spLocks noGrp="1"/>
          </p:cNvSpPr>
          <p:nvPr>
            <p:ph type="title"/>
          </p:nvPr>
        </p:nvSpPr>
        <p:spPr/>
        <p:txBody>
          <a:bodyPr/>
          <a:lstStyle/>
          <a:p>
            <a:r>
              <a:rPr lang="en-AU">
                <a:solidFill>
                  <a:srgbClr val="3D0F58"/>
                </a:solidFill>
              </a:rPr>
              <a:t>How to prepare for an appointment </a:t>
            </a:r>
            <a:endParaRPr lang="en-AU" dirty="0">
              <a:solidFill>
                <a:srgbClr val="3D0F58"/>
              </a:solidFill>
            </a:endParaRPr>
          </a:p>
        </p:txBody>
      </p:sp>
      <p:pic>
        <p:nvPicPr>
          <p:cNvPr id="3" name="Picture 2">
            <a:extLst>
              <a:ext uri="{FF2B5EF4-FFF2-40B4-BE49-F238E27FC236}">
                <a16:creationId xmlns:a16="http://schemas.microsoft.com/office/drawing/2014/main" id="{AFB3626C-4A90-0B9A-65FC-924EE8C143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5570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C459B8-AE4A-9041-ACF8-6C51C5F78354}"/>
              </a:ext>
            </a:extLst>
          </p:cNvPr>
          <p:cNvSpPr>
            <a:spLocks noGrp="1"/>
          </p:cNvSpPr>
          <p:nvPr>
            <p:ph type="title"/>
          </p:nvPr>
        </p:nvSpPr>
        <p:spPr/>
        <p:txBody>
          <a:bodyPr/>
          <a:lstStyle/>
          <a:p>
            <a:r>
              <a:rPr lang="en-AU">
                <a:solidFill>
                  <a:srgbClr val="3D0F58"/>
                </a:solidFill>
              </a:rPr>
              <a:t>At your appointment</a:t>
            </a:r>
            <a:endParaRPr lang="en-AU" dirty="0">
              <a:solidFill>
                <a:srgbClr val="3D0F58"/>
              </a:solidFill>
            </a:endParaRPr>
          </a:p>
        </p:txBody>
      </p:sp>
      <p:pic>
        <p:nvPicPr>
          <p:cNvPr id="3" name="Picture 2">
            <a:extLst>
              <a:ext uri="{FF2B5EF4-FFF2-40B4-BE49-F238E27FC236}">
                <a16:creationId xmlns:a16="http://schemas.microsoft.com/office/drawing/2014/main" id="{43C69DA8-66EC-E596-36C4-394216FCEC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730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E9E3BD-73F0-E647-9B00-1D6D610580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CEF3F42-3208-4AEB-6B1A-D3A4A232E41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5936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7FFC11-84E3-11E4-5124-B617442F1824}"/>
              </a:ext>
            </a:extLst>
          </p:cNvPr>
          <p:cNvSpPr>
            <a:spLocks noGrp="1"/>
          </p:cNvSpPr>
          <p:nvPr>
            <p:ph type="title"/>
          </p:nvPr>
        </p:nvSpPr>
        <p:spPr/>
        <p:txBody>
          <a:bodyPr/>
          <a:lstStyle/>
          <a:p>
            <a:r>
              <a:rPr lang="en-AU" sz="1800">
                <a:solidFill>
                  <a:srgbClr val="3D0F58"/>
                </a:solidFill>
              </a:rPr>
              <a:t>Further information</a:t>
            </a:r>
            <a:endParaRPr lang="en-AU" sz="1800" dirty="0">
              <a:solidFill>
                <a:srgbClr val="3D0F58"/>
              </a:solidFill>
            </a:endParaRPr>
          </a:p>
        </p:txBody>
      </p:sp>
      <p:pic>
        <p:nvPicPr>
          <p:cNvPr id="3" name="Picture 2">
            <a:extLst>
              <a:ext uri="{FF2B5EF4-FFF2-40B4-BE49-F238E27FC236}">
                <a16:creationId xmlns:a16="http://schemas.microsoft.com/office/drawing/2014/main" id="{77C726D1-20C9-A906-0703-F11FE033C61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112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1E02B9-BB88-8F14-D316-159A242E06D1}"/>
              </a:ext>
            </a:extLst>
          </p:cNvPr>
          <p:cNvSpPr>
            <a:spLocks noGrp="1"/>
          </p:cNvSpPr>
          <p:nvPr>
            <p:ph type="title"/>
          </p:nvPr>
        </p:nvSpPr>
        <p:spPr/>
        <p:txBody>
          <a:bodyPr/>
          <a:lstStyle/>
          <a:p>
            <a:pPr algn="ctr"/>
            <a:r>
              <a:rPr lang="en-AU" sz="4000">
                <a:solidFill>
                  <a:srgbClr val="3D0F58"/>
                </a:solidFill>
              </a:rPr>
              <a:t>Health checks – stay healthy, stay strong</a:t>
            </a:r>
            <a:endParaRPr lang="en-AU" sz="4000" dirty="0">
              <a:solidFill>
                <a:srgbClr val="3D0F58"/>
              </a:solidFill>
            </a:endParaRPr>
          </a:p>
        </p:txBody>
      </p:sp>
      <p:pic>
        <p:nvPicPr>
          <p:cNvPr id="3" name="Picture 2">
            <a:extLst>
              <a:ext uri="{FF2B5EF4-FFF2-40B4-BE49-F238E27FC236}">
                <a16:creationId xmlns:a16="http://schemas.microsoft.com/office/drawing/2014/main" id="{59AF74EE-9E15-D2ED-66DD-DE9B059891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729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9B8AB7-EF24-4E27-535F-5E407245D1DC}"/>
              </a:ext>
            </a:extLst>
          </p:cNvPr>
          <p:cNvSpPr>
            <a:spLocks noGrp="1"/>
          </p:cNvSpPr>
          <p:nvPr>
            <p:ph type="title"/>
          </p:nvPr>
        </p:nvSpPr>
        <p:spPr/>
        <p:txBody>
          <a:bodyPr/>
          <a:lstStyle/>
          <a:p>
            <a:r>
              <a:rPr lang="en-AU">
                <a:solidFill>
                  <a:srgbClr val="3D0F58"/>
                </a:solidFill>
              </a:rPr>
              <a:t>What is a health check?</a:t>
            </a:r>
            <a:endParaRPr lang="en-AU" dirty="0">
              <a:solidFill>
                <a:srgbClr val="3D0F58"/>
              </a:solidFill>
            </a:endParaRPr>
          </a:p>
        </p:txBody>
      </p:sp>
      <p:pic>
        <p:nvPicPr>
          <p:cNvPr id="3" name="Picture 2">
            <a:extLst>
              <a:ext uri="{FF2B5EF4-FFF2-40B4-BE49-F238E27FC236}">
                <a16:creationId xmlns:a16="http://schemas.microsoft.com/office/drawing/2014/main" id="{A876A57D-A444-7206-2BB5-5B25D23BE7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42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50F8C8-58CA-617C-1D86-6637509034BD}"/>
              </a:ext>
            </a:extLst>
          </p:cNvPr>
          <p:cNvSpPr>
            <a:spLocks noGrp="1"/>
          </p:cNvSpPr>
          <p:nvPr>
            <p:ph type="title"/>
          </p:nvPr>
        </p:nvSpPr>
        <p:spPr/>
        <p:txBody>
          <a:bodyPr/>
          <a:lstStyle/>
          <a:p>
            <a:r>
              <a:rPr lang="en-AU">
                <a:solidFill>
                  <a:srgbClr val="3D0F58"/>
                </a:solidFill>
              </a:rPr>
              <a:t>Why do you need a 715 health check?</a:t>
            </a:r>
            <a:endParaRPr lang="en-AU" dirty="0">
              <a:solidFill>
                <a:srgbClr val="3D0F58"/>
              </a:solidFill>
            </a:endParaRPr>
          </a:p>
        </p:txBody>
      </p:sp>
      <p:pic>
        <p:nvPicPr>
          <p:cNvPr id="3" name="Picture 2">
            <a:extLst>
              <a:ext uri="{FF2B5EF4-FFF2-40B4-BE49-F238E27FC236}">
                <a16:creationId xmlns:a16="http://schemas.microsoft.com/office/drawing/2014/main" id="{99D44EC0-5837-77AD-6429-80447E9F07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820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BBFDD4-F193-33E2-18EB-62A625A821DA}"/>
              </a:ext>
            </a:extLst>
          </p:cNvPr>
          <p:cNvSpPr>
            <a:spLocks noGrp="1"/>
          </p:cNvSpPr>
          <p:nvPr>
            <p:ph type="title"/>
          </p:nvPr>
        </p:nvSpPr>
        <p:spPr/>
        <p:txBody>
          <a:bodyPr/>
          <a:lstStyle/>
          <a:p>
            <a:r>
              <a:rPr lang="en-AU">
                <a:solidFill>
                  <a:srgbClr val="3D0F58"/>
                </a:solidFill>
              </a:rPr>
              <a:t>What happens at a 715 health check?</a:t>
            </a:r>
            <a:endParaRPr lang="en-AU" dirty="0">
              <a:solidFill>
                <a:srgbClr val="3D0F58"/>
              </a:solidFill>
            </a:endParaRPr>
          </a:p>
        </p:txBody>
      </p:sp>
      <p:pic>
        <p:nvPicPr>
          <p:cNvPr id="3" name="Picture 2">
            <a:extLst>
              <a:ext uri="{FF2B5EF4-FFF2-40B4-BE49-F238E27FC236}">
                <a16:creationId xmlns:a16="http://schemas.microsoft.com/office/drawing/2014/main" id="{4898B290-D27A-C0C0-8A3B-D66D91788D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763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3578</Words>
  <Application>Microsoft Office PowerPoint</Application>
  <PresentationFormat>Widescreen</PresentationFormat>
  <Paragraphs>361</Paragraphs>
  <Slides>42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Health checks</vt:lpstr>
      <vt:lpstr>Acknowledgements </vt:lpstr>
      <vt:lpstr>About us</vt:lpstr>
      <vt:lpstr>How to use this toolkit</vt:lpstr>
      <vt:lpstr>Further information</vt:lpstr>
      <vt:lpstr>Health checks – stay healthy, stay strong</vt:lpstr>
      <vt:lpstr>What is a health check?</vt:lpstr>
      <vt:lpstr>Why do you need a 715 health check?</vt:lpstr>
      <vt:lpstr>What happens at a 715 health check?</vt:lpstr>
      <vt:lpstr>Is every health check the same?</vt:lpstr>
      <vt:lpstr>National cancer screening tests</vt:lpstr>
      <vt:lpstr>Other important tests to have</vt:lpstr>
      <vt:lpstr>Why is it important to find cancer early?</vt:lpstr>
      <vt:lpstr>PowerPoint Presentation</vt:lpstr>
      <vt:lpstr>What is cervical cancer?</vt:lpstr>
      <vt:lpstr>What is a cervical screening test?</vt:lpstr>
      <vt:lpstr>When to have a cervical screening test</vt:lpstr>
      <vt:lpstr>What if you think something is wrong?</vt:lpstr>
      <vt:lpstr>PowerPoint Presentation</vt:lpstr>
      <vt:lpstr>What is breast cancer?</vt:lpstr>
      <vt:lpstr>How to find breast cancer early</vt:lpstr>
      <vt:lpstr>How to check for changes in your breasts</vt:lpstr>
      <vt:lpstr>Another way to check for breast cancer</vt:lpstr>
      <vt:lpstr>PowerPoint Presentation</vt:lpstr>
      <vt:lpstr>What is bowel cancer?</vt:lpstr>
      <vt:lpstr>What to look out for</vt:lpstr>
      <vt:lpstr>What is the bowel cancer screening test?</vt:lpstr>
      <vt:lpstr>How to get the test</vt:lpstr>
      <vt:lpstr>How to keep your bowel healthy</vt:lpstr>
      <vt:lpstr>Sexual health checks and STI tests</vt:lpstr>
      <vt:lpstr>What is a sexual health check?</vt:lpstr>
      <vt:lpstr>What are STIs?</vt:lpstr>
      <vt:lpstr>Can you tell if someone has an STI?</vt:lpstr>
      <vt:lpstr>How to find out if you have an STI</vt:lpstr>
      <vt:lpstr>How to avoid getting an STI</vt:lpstr>
      <vt:lpstr>What is chlamydia?</vt:lpstr>
      <vt:lpstr>What is syphilis?</vt:lpstr>
      <vt:lpstr>A clinic appointment</vt:lpstr>
      <vt:lpstr>How to feel more confident at the clinic</vt:lpstr>
      <vt:lpstr>How to prepare for an appointment </vt:lpstr>
      <vt:lpstr>At your appointment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checks</dc:title>
  <dc:creator>Ewa Sosidko</dc:creator>
  <cp:lastModifiedBy>Ewa Sosidko</cp:lastModifiedBy>
  <cp:revision>3</cp:revision>
  <dcterms:created xsi:type="dcterms:W3CDTF">2023-08-08T03:54:26Z</dcterms:created>
  <dcterms:modified xsi:type="dcterms:W3CDTF">2023-08-08T04:09:52Z</dcterms:modified>
</cp:coreProperties>
</file>